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0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3" r:id="rId3"/>
    <p:sldMasterId id="2147483675" r:id="rId4"/>
    <p:sldMasterId id="2147483677" r:id="rId5"/>
    <p:sldMasterId id="2147483679" r:id="rId6"/>
    <p:sldMasterId id="2147483681" r:id="rId7"/>
    <p:sldMasterId id="2147483683" r:id="rId8"/>
    <p:sldMasterId id="2147483685" r:id="rId9"/>
    <p:sldMasterId id="2147483687" r:id="rId10"/>
    <p:sldMasterId id="2147483689" r:id="rId11"/>
  </p:sldMasterIdLst>
  <p:notesMasterIdLst>
    <p:notesMasterId r:id="rId39"/>
  </p:notesMasterIdLst>
  <p:handoutMasterIdLst>
    <p:handoutMasterId r:id="rId40"/>
  </p:handoutMasterIdLst>
  <p:sldIdLst>
    <p:sldId id="256" r:id="rId12"/>
    <p:sldId id="374" r:id="rId13"/>
    <p:sldId id="375" r:id="rId14"/>
    <p:sldId id="376" r:id="rId15"/>
    <p:sldId id="383" r:id="rId16"/>
    <p:sldId id="385" r:id="rId17"/>
    <p:sldId id="378" r:id="rId18"/>
    <p:sldId id="353" r:id="rId19"/>
    <p:sldId id="349" r:id="rId20"/>
    <p:sldId id="389" r:id="rId21"/>
    <p:sldId id="335" r:id="rId22"/>
    <p:sldId id="355" r:id="rId23"/>
    <p:sldId id="360" r:id="rId24"/>
    <p:sldId id="371" r:id="rId25"/>
    <p:sldId id="372" r:id="rId26"/>
    <p:sldId id="373" r:id="rId27"/>
    <p:sldId id="361" r:id="rId28"/>
    <p:sldId id="362" r:id="rId29"/>
    <p:sldId id="364" r:id="rId30"/>
    <p:sldId id="365" r:id="rId31"/>
    <p:sldId id="367" r:id="rId32"/>
    <p:sldId id="369" r:id="rId33"/>
    <p:sldId id="333" r:id="rId34"/>
    <p:sldId id="338" r:id="rId35"/>
    <p:sldId id="340" r:id="rId36"/>
    <p:sldId id="390" r:id="rId37"/>
    <p:sldId id="345" r:id="rId38"/>
  </p:sldIdLst>
  <p:sldSz cx="9144000" cy="5143500" type="screen16x9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2AA2"/>
    <a:srgbClr val="A02C98"/>
    <a:srgbClr val="D99694"/>
    <a:srgbClr val="3035FA"/>
    <a:srgbClr val="3B5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153"/>
    <p:restoredTop sz="82771" autoAdjust="0"/>
  </p:normalViewPr>
  <p:slideViewPr>
    <p:cSldViewPr snapToGrid="0" snapToObjects="1">
      <p:cViewPr varScale="1">
        <p:scale>
          <a:sx n="71" d="100"/>
          <a:sy n="71" d="100"/>
        </p:scale>
        <p:origin x="-684" y="-102"/>
      </p:cViewPr>
      <p:guideLst>
        <p:guide orient="horz" pos="9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BAC47-6BB4-4E42-8901-C28DF64C0DA6}" type="datetimeFigureOut">
              <a:rPr lang="en-GB" smtClean="0"/>
              <a:t>18/06/2018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2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A704C-EFFE-4358-BD90-F338E5D2AA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627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F12FC-7867-E64D-8F5D-B8CE4ED7661A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2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6DC5C-8C9D-7A4F-8EBC-7CC2B8970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5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DC5C-8C9D-7A4F-8EBC-7CC2B89700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86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83361-C34B-F844-B2DD-593BD015D7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7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815C5-B927-9B42-91DC-0295673F56C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81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815C5-B927-9B42-91DC-0295673F56C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62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815C5-B927-9B42-91DC-0295673F56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25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LIVE DEMO VAN</a:t>
            </a:r>
            <a:r>
              <a:rPr lang="en-US" baseline="0" dirty="0" smtClean="0"/>
              <a:t> PLATFORM BUSINESSMAKEOVER.EU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Verschillende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stappen</a:t>
            </a:r>
            <a:r>
              <a:rPr lang="en-US" baseline="0" dirty="0" smtClean="0"/>
              <a:t> = tools</a:t>
            </a:r>
          </a:p>
          <a:p>
            <a:r>
              <a:rPr lang="en-US" baseline="0" dirty="0" err="1" smtClean="0"/>
              <a:t>Beschrijving</a:t>
            </a:r>
            <a:r>
              <a:rPr lang="en-US" baseline="0" dirty="0" smtClean="0"/>
              <a:t> van wat je </a:t>
            </a:r>
            <a:r>
              <a:rPr lang="en-US" baseline="0" dirty="0" err="1" smtClean="0"/>
              <a:t>gaat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doen</a:t>
            </a:r>
            <a:r>
              <a:rPr lang="en-US" baseline="0" dirty="0" smtClean="0"/>
              <a:t> = journey</a:t>
            </a:r>
          </a:p>
          <a:p>
            <a:r>
              <a:rPr lang="en-US" baseline="0" dirty="0" smtClean="0"/>
              <a:t>Wat </a:t>
            </a:r>
            <a:r>
              <a:rPr lang="en-US" baseline="0" dirty="0" err="1" smtClean="0"/>
              <a:t>heeft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anderen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gebracht</a:t>
            </a:r>
            <a:r>
              <a:rPr lang="en-US" baseline="0" dirty="0" smtClean="0"/>
              <a:t> =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815C5-B927-9B42-91DC-0295673F56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02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815C5-B927-9B42-91DC-0295673F56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6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LIVE DEMO VAN</a:t>
            </a:r>
            <a:r>
              <a:rPr lang="en-US" baseline="0" dirty="0" smtClean="0"/>
              <a:t> PLATFORM BUSINESSMAKEOVER.EU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Korte</a:t>
            </a:r>
            <a:r>
              <a:rPr lang="en-US" dirty="0" smtClean="0"/>
              <a:t> </a:t>
            </a:r>
            <a:r>
              <a:rPr lang="en-US" dirty="0" err="1" smtClean="0"/>
              <a:t>beschrijving</a:t>
            </a:r>
            <a:endParaRPr lang="en-US" dirty="0" smtClean="0"/>
          </a:p>
          <a:p>
            <a:r>
              <a:rPr lang="en-US" dirty="0" smtClean="0"/>
              <a:t>Details</a:t>
            </a:r>
            <a:r>
              <a:rPr lang="en-US" baseline="0" dirty="0" smtClean="0"/>
              <a:t> van de tools </a:t>
            </a:r>
            <a:r>
              <a:rPr lang="en-US" baseline="0" dirty="0" smtClean="0">
                <a:sym typeface="Wingdings"/>
              </a:rPr>
              <a:t> </a:t>
            </a:r>
            <a:r>
              <a:rPr lang="en-US" baseline="0" dirty="0" err="1" smtClean="0">
                <a:sym typeface="Wingdings"/>
              </a:rPr>
              <a:t>tijd</a:t>
            </a:r>
            <a:r>
              <a:rPr lang="en-US" baseline="0" dirty="0" smtClean="0">
                <a:sym typeface="Wingdings"/>
              </a:rPr>
              <a:t>, </a:t>
            </a:r>
            <a:r>
              <a:rPr lang="en-US" baseline="0" dirty="0" err="1" smtClean="0">
                <a:sym typeface="Wingdings"/>
              </a:rPr>
              <a:t>complexiteit</a:t>
            </a:r>
            <a:r>
              <a:rPr lang="en-US" baseline="0" dirty="0" smtClean="0">
                <a:sym typeface="Wingdings"/>
              </a:rPr>
              <a:t>, phase, reviews</a:t>
            </a:r>
          </a:p>
          <a:p>
            <a:r>
              <a:rPr lang="en-US" baseline="0" dirty="0" err="1" smtClean="0">
                <a:sym typeface="Wingdings"/>
              </a:rPr>
              <a:t>Acties</a:t>
            </a:r>
            <a:r>
              <a:rPr lang="en-US" baseline="0" dirty="0" smtClean="0">
                <a:sym typeface="Wingdings"/>
              </a:rPr>
              <a:t>  download, online tool, </a:t>
            </a:r>
            <a:r>
              <a:rPr lang="en-US" baseline="0" dirty="0" err="1" smtClean="0">
                <a:sym typeface="Wingdings"/>
              </a:rPr>
              <a:t>voorbeeld</a:t>
            </a:r>
            <a:r>
              <a:rPr lang="en-US" baseline="0" dirty="0" smtClean="0">
                <a:sym typeface="Wingdings"/>
              </a:rPr>
              <a:t>, </a:t>
            </a:r>
            <a:r>
              <a:rPr lang="en-US" baseline="0" dirty="0" err="1" smtClean="0">
                <a:sym typeface="Wingdings"/>
              </a:rPr>
              <a:t>eigen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werkgebied</a:t>
            </a:r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How to use</a:t>
            </a:r>
          </a:p>
          <a:p>
            <a:r>
              <a:rPr lang="en-US" baseline="0" dirty="0" smtClean="0">
                <a:sym typeface="Wingdings"/>
              </a:rPr>
              <a:t>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815C5-B927-9B42-91DC-0295673F56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35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DC5C-8C9D-7A4F-8EBC-7CC2B897000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79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DC5C-8C9D-7A4F-8EBC-7CC2B897000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4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62000" cy="4320000"/>
          </a:xfrm>
          <a:prstGeom prst="rect">
            <a:avLst/>
          </a:prstGeom>
          <a:solidFill>
            <a:srgbClr val="3E3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quicksand"/>
              <a:cs typeface="quicksand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4318000"/>
            <a:ext cx="9156700" cy="82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184" y="4510647"/>
            <a:ext cx="7607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noProof="0" dirty="0" smtClean="0">
                <a:latin typeface="quicksand"/>
                <a:cs typeface="quicksand"/>
              </a:rPr>
              <a:t>This project has received funding from the European Union's Horizon</a:t>
            </a:r>
          </a:p>
          <a:p>
            <a:pPr algn="r"/>
            <a:r>
              <a:rPr lang="en-GB" sz="1200" noProof="0" dirty="0" smtClean="0">
                <a:latin typeface="quicksand"/>
                <a:cs typeface="quicksand"/>
              </a:rPr>
              <a:t>2020 research and innovation program under grant agreement No 645791</a:t>
            </a:r>
            <a:endParaRPr lang="en-GB" sz="1200" noProof="0" dirty="0">
              <a:latin typeface="quicksand"/>
              <a:cs typeface="quicksand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55" y="497561"/>
            <a:ext cx="6299689" cy="14235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8" y="4458172"/>
            <a:ext cx="2013866" cy="58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66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73490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62000" cy="4320000"/>
          </a:xfrm>
          <a:prstGeom prst="rect">
            <a:avLst/>
          </a:prstGeom>
          <a:solidFill>
            <a:srgbClr val="3E3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quicksand"/>
              <a:cs typeface="quicksand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4318000"/>
            <a:ext cx="9156700" cy="825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78" y="996714"/>
            <a:ext cx="5232644" cy="11824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8" y="4458172"/>
            <a:ext cx="2013866" cy="58372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06400" y="2390093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noProof="0" dirty="0" smtClean="0">
                <a:solidFill>
                  <a:schemeClr val="bg1"/>
                </a:solidFill>
                <a:latin typeface="Quicksand" panose="02070303000000060000" pitchFamily="18" charset="0"/>
              </a:rPr>
              <a:t>Contact</a:t>
            </a:r>
            <a:endParaRPr lang="en-GB" sz="2400" noProof="0" dirty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818036" y="4396914"/>
            <a:ext cx="734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Quicksand" panose="02070303000000060000" pitchFamily="18" charset="0"/>
              </a:rPr>
              <a:t>The content herein reflects only the author's view. </a:t>
            </a:r>
          </a:p>
          <a:p>
            <a:pPr algn="r"/>
            <a:r>
              <a:rPr lang="en-US" sz="1200" dirty="0" smtClean="0">
                <a:latin typeface="Quicksand" panose="02070303000000060000" pitchFamily="18" charset="0"/>
              </a:rPr>
              <a:t>The European Commission is not responsible for any use </a:t>
            </a:r>
          </a:p>
          <a:p>
            <a:pPr algn="r"/>
            <a:r>
              <a:rPr lang="en-US" sz="1200" dirty="0" smtClean="0">
                <a:latin typeface="Quicksand" panose="02070303000000060000" pitchFamily="18" charset="0"/>
              </a:rPr>
              <a:t>that may be made of the information it contains.</a:t>
            </a:r>
            <a:endParaRPr lang="fi-FI" sz="1200" dirty="0">
              <a:latin typeface="Quicksand" panose="0207030300000006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254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novalor def cirkels effen grijs 10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9" r="29739"/>
          <a:stretch/>
        </p:blipFill>
        <p:spPr>
          <a:xfrm rot="16200000">
            <a:off x="-1195570" y="-2092711"/>
            <a:ext cx="3610798" cy="4514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93709"/>
            <a:ext cx="7772400" cy="702078"/>
          </a:xfrm>
        </p:spPr>
        <p:txBody>
          <a:bodyPr anchor="ctr"/>
          <a:lstStyle>
            <a:lvl1pPr algn="l">
              <a:defRPr sz="3000" b="1" cap="all">
                <a:solidFill>
                  <a:srgbClr val="3A10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895786"/>
            <a:ext cx="7772400" cy="378042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467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FB15AEB-E0BD-804D-9B98-6577D3B13619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0C788E2-4CB8-6042-88FB-35FF2EAF0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xmlns:p14="http://schemas.microsoft.com/office/powerpoint/2010/main" spd="slow" advClick="0" advTm="8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182D-D690-4AF1-AADA-EDB0BA590BF2}" type="datetimeFigureOut">
              <a:rPr lang="es-ES" smtClean="0"/>
              <a:t>18/06/2018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9776B-C305-4FE6-8F41-E40D153F200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99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5AEB-E0BD-804D-9B98-6577D3B13619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88E2-4CB8-6042-88FB-35FF2EAF0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08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32187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79131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681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5AEB-E0BD-804D-9B98-6577D3B13619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88E2-4CB8-6042-88FB-35FF2EAF0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9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72615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32187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79131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681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5AEB-E0BD-804D-9B98-6577D3B13619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88E2-4CB8-6042-88FB-35FF2EAF0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63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32187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79131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681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5AEB-E0BD-804D-9B98-6577D3B13619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88E2-4CB8-6042-88FB-35FF2EAF0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44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32187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7913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79930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681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5AEB-E0BD-804D-9B98-6577D3B13619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88E2-4CB8-6042-88FB-35FF2EAF0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455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32187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79131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681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5AEB-E0BD-804D-9B98-6577D3B13619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88E2-4CB8-6042-88FB-35FF2EAF0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188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32187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791316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681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5AEB-E0BD-804D-9B98-6577D3B13619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88E2-4CB8-6042-88FB-35FF2EAF0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8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829024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32187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791316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681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5AEB-E0BD-804D-9B98-6577D3B13619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88E2-4CB8-6042-88FB-35FF2EAF0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13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321870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791316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6815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5AEB-E0BD-804D-9B98-6577D3B13619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88E2-4CB8-6042-88FB-35FF2EAF0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082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321870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7913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512600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6815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5AEB-E0BD-804D-9B98-6577D3B13619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788E2-4CB8-6042-88FB-35FF2EAF0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757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321870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791316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168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16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76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9540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0794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5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5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50" y="24471"/>
            <a:ext cx="5274400" cy="51190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651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290638" y="3224569"/>
            <a:ext cx="3171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0" smtClean="0">
                <a:solidFill>
                  <a:schemeClr val="bg1"/>
                </a:solidFill>
                <a:latin typeface="Quicksand" panose="02070303000000060000" pitchFamily="18" charset="0"/>
              </a:rPr>
              <a:t>Industry</a:t>
            </a:r>
            <a:endParaRPr lang="en-GB" sz="2000" noProof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399493" y="3224569"/>
            <a:ext cx="3171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noProof="0" smtClean="0">
                <a:solidFill>
                  <a:schemeClr val="bg1"/>
                </a:solidFill>
                <a:latin typeface="Quicksand" panose="02070303000000060000" pitchFamily="18" charset="0"/>
              </a:rPr>
              <a:t>Industry</a:t>
            </a:r>
            <a:endParaRPr lang="en-GB" sz="2000" noProof="0">
              <a:solidFill>
                <a:schemeClr val="bg1"/>
              </a:solidFill>
              <a:latin typeface="Quicksand" panose="02070303000000060000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DE47F-D02B-8C43-8AE8-8F7EE52CC127}" type="datetimeFigureOut">
              <a:rPr lang="en-GB" noProof="0" smtClean="0"/>
              <a:t>18/06/2018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B3B82-72B7-3F49-B8EC-F2EE1B148BB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2618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731" r:id="rId11"/>
    <p:sldLayoutId id="2147483732" r:id="rId12"/>
    <p:sldLayoutId id="2147483733" r:id="rId13"/>
    <p:sldLayoutId id="2147483734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quicksand"/>
          <a:ea typeface="+mj-ea"/>
          <a:cs typeface="quicksa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quicksand"/>
          <a:ea typeface="+mn-ea"/>
          <a:cs typeface="quicksan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quicksand"/>
          <a:ea typeface="+mn-ea"/>
          <a:cs typeface="quicksan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quicksand"/>
          <a:ea typeface="+mn-ea"/>
          <a:cs typeface="quicksan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quicksand"/>
          <a:ea typeface="+mn-ea"/>
          <a:cs typeface="quicksan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quicksand"/>
          <a:ea typeface="+mn-ea"/>
          <a:cs typeface="quicksan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457200" cy="5155200"/>
          </a:xfrm>
          <a:prstGeom prst="rect">
            <a:avLst/>
          </a:prstGeom>
          <a:solidFill>
            <a:srgbClr val="ACDA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50" y="24471"/>
            <a:ext cx="5274400" cy="51190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fld id="{8FB15AEB-E0BD-804D-9B98-6577D3B13619}" type="datetimeFigureOut">
              <a:rPr lang="en-GB" noProof="0" smtClean="0"/>
              <a:pPr/>
              <a:t>18/06/2018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fld id="{20C788E2-4CB8-6042-88FB-35FF2EAF0B9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308660" y="2371603"/>
            <a:ext cx="50174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0" i="0" u="none" strike="noStrike" kern="1200" baseline="0" noProof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Import/export sector: agents, distributors, sales companies</a:t>
            </a:r>
            <a:endParaRPr lang="en-GB" sz="1500" noProof="0">
              <a:solidFill>
                <a:schemeClr val="tx1">
                  <a:lumMod val="50000"/>
                  <a:lumOff val="50000"/>
                </a:schemeClr>
              </a:solidFill>
              <a:latin typeface="quicksand"/>
              <a:cs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361141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7" r:id="rId2"/>
    <p:sldLayoutId id="2147483718" r:id="rId3"/>
    <p:sldLayoutId id="214748372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quicksand"/>
          <a:ea typeface="+mj-ea"/>
          <a:cs typeface="quicksa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quicksand"/>
          <a:ea typeface="+mn-ea"/>
          <a:cs typeface="quicksan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quicksand"/>
          <a:ea typeface="+mn-ea"/>
          <a:cs typeface="quicksan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quicksand"/>
          <a:ea typeface="+mn-ea"/>
          <a:cs typeface="quicksan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quicksand"/>
          <a:ea typeface="+mn-ea"/>
          <a:cs typeface="quicksan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quicksand"/>
          <a:ea typeface="+mn-ea"/>
          <a:cs typeface="quicksan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457200" cy="5155200"/>
          </a:xfrm>
          <a:prstGeom prst="rect">
            <a:avLst/>
          </a:prstGeom>
          <a:solidFill>
            <a:srgbClr val="D6B7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50" y="24471"/>
            <a:ext cx="5274400" cy="51190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fld id="{8FB15AEB-E0BD-804D-9B98-6577D3B13619}" type="datetimeFigureOut">
              <a:rPr lang="en-GB" noProof="0" smtClean="0"/>
              <a:pPr/>
              <a:t>18/06/2018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fld id="{20C788E2-4CB8-6042-88FB-35FF2EAF0B9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914495" y="2758073"/>
            <a:ext cx="422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noProof="0" smtClean="0">
                <a:solidFill>
                  <a:schemeClr val="bg1"/>
                </a:solidFill>
                <a:latin typeface="quicksand"/>
                <a:cs typeface="quicksand"/>
              </a:rPr>
              <a:t>Other Industry</a:t>
            </a:r>
            <a:endParaRPr lang="en-GB" sz="1600" noProof="0">
              <a:solidFill>
                <a:schemeClr val="bg1"/>
              </a:solidFill>
              <a:latin typeface="quicksand"/>
              <a:cs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264914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9" r:id="rId2"/>
    <p:sldLayoutId id="2147483720" r:id="rId3"/>
    <p:sldLayoutId id="2147483730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quicksand"/>
          <a:ea typeface="+mj-ea"/>
          <a:cs typeface="quicksa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quicksand"/>
          <a:ea typeface="+mn-ea"/>
          <a:cs typeface="quicksan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quicksand"/>
          <a:ea typeface="+mn-ea"/>
          <a:cs typeface="quicksan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quicksand"/>
          <a:ea typeface="+mn-ea"/>
          <a:cs typeface="quicksan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quicksand"/>
          <a:ea typeface="+mn-ea"/>
          <a:cs typeface="quicksan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quicksand"/>
          <a:ea typeface="+mn-ea"/>
          <a:cs typeface="quicksan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50" y="24471"/>
            <a:ext cx="5274400" cy="51190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fld id="{8FB15AEB-E0BD-804D-9B98-6577D3B13619}" type="datetimeFigureOut">
              <a:rPr lang="en-GB" noProof="0" smtClean="0"/>
              <a:pPr/>
              <a:t>18/06/2018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fld id="{20C788E2-4CB8-6042-88FB-35FF2EAF0B9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Rectangle 7"/>
          <p:cNvSpPr/>
          <p:nvPr/>
        </p:nvSpPr>
        <p:spPr>
          <a:xfrm>
            <a:off x="-25400" y="0"/>
            <a:ext cx="457200" cy="5156200"/>
          </a:xfrm>
          <a:prstGeom prst="rect">
            <a:avLst/>
          </a:prstGeom>
          <a:solidFill>
            <a:srgbClr val="E45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quicksand"/>
              <a:cs typeface="quicksand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2308659" y="2348519"/>
            <a:ext cx="501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0" u="none" strike="noStrike" kern="1200" baseline="0" noProof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Small manufacturing sector (crafts and artisans)</a:t>
            </a:r>
            <a:endParaRPr lang="en-GB" sz="1600" noProof="0">
              <a:solidFill>
                <a:srgbClr val="FFFFFF"/>
              </a:solidFill>
              <a:latin typeface="quicksand"/>
              <a:cs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222455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1" r:id="rId2"/>
    <p:sldLayoutId id="2147483702" r:id="rId3"/>
    <p:sldLayoutId id="214748372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quicksand"/>
          <a:ea typeface="+mj-ea"/>
          <a:cs typeface="quicksa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quicksand"/>
          <a:ea typeface="+mn-ea"/>
          <a:cs typeface="quicksan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quicksand"/>
          <a:ea typeface="+mn-ea"/>
          <a:cs typeface="quicksan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quicksand"/>
          <a:ea typeface="+mn-ea"/>
          <a:cs typeface="quicksan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quicksand"/>
          <a:ea typeface="+mn-ea"/>
          <a:cs typeface="quicksan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quicksand"/>
          <a:ea typeface="+mn-ea"/>
          <a:cs typeface="quicksan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50" y="24471"/>
            <a:ext cx="5274400" cy="51190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fld id="{8FB15AEB-E0BD-804D-9B98-6577D3B13619}" type="datetimeFigureOut">
              <a:rPr lang="en-GB" noProof="0" smtClean="0"/>
              <a:pPr/>
              <a:t>18/06/2018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fld id="{20C788E2-4CB8-6042-88FB-35FF2EAF0B9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914495" y="2758073"/>
            <a:ext cx="422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noProof="0" smtClean="0">
                <a:solidFill>
                  <a:schemeClr val="bg1"/>
                </a:solidFill>
                <a:latin typeface="quicksand"/>
                <a:cs typeface="quicksand"/>
              </a:rPr>
              <a:t>Industry</a:t>
            </a:r>
            <a:endParaRPr lang="en-GB" sz="1600" noProof="0">
              <a:solidFill>
                <a:schemeClr val="bg1"/>
              </a:solidFill>
              <a:latin typeface="quicksand"/>
              <a:cs typeface="quicksan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930"/>
            <a:ext cx="457200" cy="5155200"/>
          </a:xfrm>
          <a:prstGeom prst="rect">
            <a:avLst/>
          </a:prstGeom>
          <a:solidFill>
            <a:srgbClr val="F5A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914495" y="2742684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0" u="none" strike="noStrike" kern="1200" baseline="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Retailing: small shops, boutiques</a:t>
            </a:r>
            <a:endParaRPr lang="en-GB" sz="1600" noProof="0">
              <a:solidFill>
                <a:schemeClr val="bg1"/>
              </a:solidFill>
              <a:latin typeface="quicksand"/>
              <a:cs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171840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3" r:id="rId2"/>
    <p:sldLayoutId id="2147483704" r:id="rId3"/>
    <p:sldLayoutId id="214748372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quicksand"/>
          <a:ea typeface="+mj-ea"/>
          <a:cs typeface="quicksa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quicksand"/>
          <a:ea typeface="+mn-ea"/>
          <a:cs typeface="quicksan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quicksand"/>
          <a:ea typeface="+mn-ea"/>
          <a:cs typeface="quicksan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quicksand"/>
          <a:ea typeface="+mn-ea"/>
          <a:cs typeface="quicksan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quicksand"/>
          <a:ea typeface="+mn-ea"/>
          <a:cs typeface="quicksan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quicksand"/>
          <a:ea typeface="+mn-ea"/>
          <a:cs typeface="quicksan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50" y="24471"/>
            <a:ext cx="5274400" cy="51190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fld id="{8FB15AEB-E0BD-804D-9B98-6577D3B13619}" type="datetimeFigureOut">
              <a:rPr lang="en-GB" noProof="0" smtClean="0"/>
              <a:pPr/>
              <a:t>18/06/2018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fld id="{20C788E2-4CB8-6042-88FB-35FF2EAF0B9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1914495" y="2758073"/>
            <a:ext cx="422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noProof="0" smtClean="0">
                <a:solidFill>
                  <a:schemeClr val="bg1"/>
                </a:solidFill>
                <a:latin typeface="quicksand"/>
                <a:cs typeface="quicksand"/>
              </a:rPr>
              <a:t>Industry</a:t>
            </a:r>
            <a:endParaRPr lang="en-GB" sz="1600" noProof="0">
              <a:solidFill>
                <a:schemeClr val="bg1"/>
              </a:solidFill>
              <a:latin typeface="quicksand"/>
              <a:cs typeface="quicksan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457200" cy="5155200"/>
          </a:xfrm>
          <a:prstGeom prst="rect">
            <a:avLst/>
          </a:prstGeom>
          <a:solidFill>
            <a:srgbClr val="009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914495" y="2742684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0" u="none" strike="noStrike" kern="1200" baseline="0" noProof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Agriculture: farmers, food producers</a:t>
            </a:r>
            <a:endParaRPr lang="en-GB" sz="1600" noProof="0">
              <a:solidFill>
                <a:srgbClr val="FFFFFF"/>
              </a:solidFill>
              <a:latin typeface="quicksand"/>
              <a:cs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23915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5" r:id="rId2"/>
    <p:sldLayoutId id="2147483706" r:id="rId3"/>
    <p:sldLayoutId id="2147483723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quicksand"/>
          <a:ea typeface="+mj-ea"/>
          <a:cs typeface="quicksa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quicksand"/>
          <a:ea typeface="+mn-ea"/>
          <a:cs typeface="quicksan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quicksand"/>
          <a:ea typeface="+mn-ea"/>
          <a:cs typeface="quicksan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quicksand"/>
          <a:ea typeface="+mn-ea"/>
          <a:cs typeface="quicksan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quicksand"/>
          <a:ea typeface="+mn-ea"/>
          <a:cs typeface="quicksan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quicksand"/>
          <a:ea typeface="+mn-ea"/>
          <a:cs typeface="quicksan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457200" cy="5155200"/>
          </a:xfrm>
          <a:prstGeom prst="rect">
            <a:avLst/>
          </a:prstGeom>
          <a:solidFill>
            <a:srgbClr val="0178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50" y="24471"/>
            <a:ext cx="5274400" cy="51190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fld id="{8FB15AEB-E0BD-804D-9B98-6577D3B13619}" type="datetimeFigureOut">
              <a:rPr lang="en-GB" noProof="0" smtClean="0"/>
              <a:pPr/>
              <a:t>18/06/2018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fld id="{20C788E2-4CB8-6042-88FB-35FF2EAF0B9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217707" y="2439471"/>
            <a:ext cx="4835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0" u="none" strike="noStrike" kern="1200" baseline="0" noProof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Technical services: IT, car mechanics, repairers</a:t>
            </a:r>
            <a:endParaRPr lang="en-GB" sz="1600" noProof="0">
              <a:solidFill>
                <a:srgbClr val="FFFFFF"/>
              </a:solidFill>
              <a:latin typeface="quicksand"/>
              <a:cs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341564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7" r:id="rId2"/>
    <p:sldLayoutId id="2147483708" r:id="rId3"/>
    <p:sldLayoutId id="214748372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quicksand"/>
          <a:ea typeface="+mj-ea"/>
          <a:cs typeface="quicksa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quicksand"/>
          <a:ea typeface="+mn-ea"/>
          <a:cs typeface="quicksan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quicksand"/>
          <a:ea typeface="+mn-ea"/>
          <a:cs typeface="quicksan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quicksand"/>
          <a:ea typeface="+mn-ea"/>
          <a:cs typeface="quicksan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quicksand"/>
          <a:ea typeface="+mn-ea"/>
          <a:cs typeface="quicksan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quicksand"/>
          <a:ea typeface="+mn-ea"/>
          <a:cs typeface="quicksan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457200" cy="5155200"/>
          </a:xfrm>
          <a:prstGeom prst="rect">
            <a:avLst/>
          </a:prstGeom>
          <a:solidFill>
            <a:srgbClr val="6938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50" y="24471"/>
            <a:ext cx="5274400" cy="51190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fld id="{8FB15AEB-E0BD-804D-9B98-6577D3B13619}" type="datetimeFigureOut">
              <a:rPr lang="en-GB" noProof="0" smtClean="0"/>
              <a:pPr/>
              <a:t>18/06/2018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fld id="{20C788E2-4CB8-6042-88FB-35FF2EAF0B9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308658" y="2379297"/>
            <a:ext cx="5017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u="none" strike="noStrike" kern="1200" baseline="0" noProof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Professional services: accountants, lawyers, architects, consultants</a:t>
            </a:r>
            <a:endParaRPr lang="en-GB" sz="1400" noProof="0">
              <a:solidFill>
                <a:srgbClr val="FFFFFF"/>
              </a:solidFill>
              <a:latin typeface="quicksand"/>
              <a:cs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107204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9" r:id="rId2"/>
    <p:sldLayoutId id="2147483710" r:id="rId3"/>
    <p:sldLayoutId id="214748372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quicksand"/>
          <a:ea typeface="+mj-ea"/>
          <a:cs typeface="quicksa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quicksand"/>
          <a:ea typeface="+mn-ea"/>
          <a:cs typeface="quicksan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quicksand"/>
          <a:ea typeface="+mn-ea"/>
          <a:cs typeface="quicksan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quicksand"/>
          <a:ea typeface="+mn-ea"/>
          <a:cs typeface="quicksan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quicksand"/>
          <a:ea typeface="+mn-ea"/>
          <a:cs typeface="quicksan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quicksand"/>
          <a:ea typeface="+mn-ea"/>
          <a:cs typeface="quicksan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457200" cy="5155200"/>
          </a:xfrm>
          <a:prstGeom prst="rect">
            <a:avLst/>
          </a:prstGeom>
          <a:solidFill>
            <a:srgbClr val="E43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50" y="24471"/>
            <a:ext cx="5274400" cy="51190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fld id="{8FB15AEB-E0BD-804D-9B98-6577D3B13619}" type="datetimeFigureOut">
              <a:rPr lang="en-GB" noProof="0" smtClean="0"/>
              <a:pPr/>
              <a:t>18/06/2018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fld id="{20C788E2-4CB8-6042-88FB-35FF2EAF0B9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308659" y="2348519"/>
            <a:ext cx="501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0" u="none" strike="noStrike" kern="1200" baseline="0" noProof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Construction sector: builders, installers, developers</a:t>
            </a:r>
            <a:endParaRPr lang="en-GB" sz="1600" noProof="0">
              <a:solidFill>
                <a:srgbClr val="FFFFFF"/>
              </a:solidFill>
              <a:latin typeface="quicksand"/>
              <a:cs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88542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11" r:id="rId2"/>
    <p:sldLayoutId id="2147483712" r:id="rId3"/>
    <p:sldLayoutId id="2147483726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quicksand"/>
          <a:ea typeface="+mj-ea"/>
          <a:cs typeface="quicksa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quicksand"/>
          <a:ea typeface="+mn-ea"/>
          <a:cs typeface="quicksan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quicksand"/>
          <a:ea typeface="+mn-ea"/>
          <a:cs typeface="quicksan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quicksand"/>
          <a:ea typeface="+mn-ea"/>
          <a:cs typeface="quicksan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quicksand"/>
          <a:ea typeface="+mn-ea"/>
          <a:cs typeface="quicksan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quicksand"/>
          <a:ea typeface="+mn-ea"/>
          <a:cs typeface="quicksan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457200" cy="5155200"/>
          </a:xfrm>
          <a:prstGeom prst="rect">
            <a:avLst/>
          </a:prstGeom>
          <a:solidFill>
            <a:srgbClr val="F6B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50" y="24471"/>
            <a:ext cx="5274400" cy="51190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fld id="{8FB15AEB-E0BD-804D-9B98-6577D3B13619}" type="datetimeFigureOut">
              <a:rPr lang="en-GB" noProof="0" smtClean="0"/>
              <a:pPr/>
              <a:t>18/06/2018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fld id="{20C788E2-4CB8-6042-88FB-35FF2EAF0B9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162145" y="2495034"/>
            <a:ext cx="472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0" u="none" strike="noStrike" kern="1200" baseline="0" noProof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Personal services: hairdressing, beauticians</a:t>
            </a:r>
            <a:endParaRPr lang="en-GB" sz="1600" noProof="0">
              <a:solidFill>
                <a:schemeClr val="tx1">
                  <a:lumMod val="65000"/>
                  <a:lumOff val="35000"/>
                </a:schemeClr>
              </a:solidFill>
              <a:latin typeface="quicksand"/>
              <a:cs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304466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3" r:id="rId2"/>
    <p:sldLayoutId id="2147483714" r:id="rId3"/>
    <p:sldLayoutId id="214748372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quicksand"/>
          <a:ea typeface="+mj-ea"/>
          <a:cs typeface="quicksa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quicksand"/>
          <a:ea typeface="+mn-ea"/>
          <a:cs typeface="quicksan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quicksand"/>
          <a:ea typeface="+mn-ea"/>
          <a:cs typeface="quicksan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quicksand"/>
          <a:ea typeface="+mn-ea"/>
          <a:cs typeface="quicksan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quicksand"/>
          <a:ea typeface="+mn-ea"/>
          <a:cs typeface="quicksan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quicksand"/>
          <a:ea typeface="+mn-ea"/>
          <a:cs typeface="quicksan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457200" cy="5155200"/>
          </a:xfrm>
          <a:prstGeom prst="rect">
            <a:avLst/>
          </a:prstGeom>
          <a:solidFill>
            <a:srgbClr val="FEE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250" y="24471"/>
            <a:ext cx="5274400" cy="51190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fld id="{8FB15AEB-E0BD-804D-9B98-6577D3B13619}" type="datetimeFigureOut">
              <a:rPr lang="en-GB" noProof="0" smtClean="0"/>
              <a:pPr/>
              <a:t>18/06/2018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quicksand"/>
                <a:cs typeface="quicksand"/>
              </a:defRPr>
            </a:lvl1pPr>
          </a:lstStyle>
          <a:p>
            <a:fld id="{20C788E2-4CB8-6042-88FB-35FF2EAF0B9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308660" y="2379298"/>
            <a:ext cx="5017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u="none" strike="noStrike" kern="1200" baseline="0" noProof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Tourism/entertainment sector: hotels, restaurants, tourist services</a:t>
            </a:r>
            <a:endParaRPr lang="en-GB" sz="1400" noProof="0">
              <a:solidFill>
                <a:schemeClr val="tx1">
                  <a:lumMod val="65000"/>
                  <a:lumOff val="35000"/>
                </a:schemeClr>
              </a:solidFill>
              <a:latin typeface="quicksand"/>
              <a:cs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387086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15" r:id="rId2"/>
    <p:sldLayoutId id="2147483716" r:id="rId3"/>
    <p:sldLayoutId id="2147483728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quicksand"/>
          <a:ea typeface="+mj-ea"/>
          <a:cs typeface="quicksa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quicksand"/>
          <a:ea typeface="+mn-ea"/>
          <a:cs typeface="quicksan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quicksand"/>
          <a:ea typeface="+mn-ea"/>
          <a:cs typeface="quicksan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quicksand"/>
          <a:ea typeface="+mn-ea"/>
          <a:cs typeface="quicksan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quicksand"/>
          <a:ea typeface="+mn-ea"/>
          <a:cs typeface="quicksan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quicksand"/>
          <a:ea typeface="+mn-ea"/>
          <a:cs typeface="quicksan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33311111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3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16553" y="2383726"/>
            <a:ext cx="8014607" cy="1102519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Digital Transformation and BMs:</a:t>
            </a:r>
            <a:br>
              <a:rPr lang="en-US" sz="1800" dirty="0" smtClean="0">
                <a:solidFill>
                  <a:srgbClr val="FFFFFF"/>
                </a:solidFill>
                <a:latin typeface="+mn-lt"/>
              </a:rPr>
            </a:b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What is new?</a:t>
            </a:r>
            <a:br>
              <a:rPr lang="en-US" sz="1800" dirty="0" smtClean="0">
                <a:solidFill>
                  <a:srgbClr val="FFFFFF"/>
                </a:solidFill>
                <a:latin typeface="+mn-lt"/>
              </a:rPr>
            </a:b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/>
            </a:r>
            <a:br>
              <a:rPr lang="en-US" sz="1800" dirty="0" smtClean="0">
                <a:solidFill>
                  <a:srgbClr val="FFFFFF"/>
                </a:solidFill>
                <a:latin typeface="+mn-lt"/>
              </a:rPr>
            </a:br>
            <a:r>
              <a:rPr lang="en-US" sz="1300" dirty="0" smtClean="0">
                <a:solidFill>
                  <a:srgbClr val="FFFFFF"/>
                </a:solidFill>
                <a:latin typeface="+mn-lt"/>
              </a:rPr>
              <a:t>Prof. dr. H. Bouwman</a:t>
            </a:r>
            <a:br>
              <a:rPr lang="en-US" sz="1300" dirty="0" smtClean="0">
                <a:solidFill>
                  <a:srgbClr val="FFFFFF"/>
                </a:solidFill>
                <a:latin typeface="+mn-lt"/>
              </a:rPr>
            </a:br>
            <a:r>
              <a:rPr lang="en-US" sz="1300" dirty="0" smtClean="0">
                <a:solidFill>
                  <a:srgbClr val="FFFFFF"/>
                </a:solidFill>
                <a:latin typeface="+mn-lt"/>
              </a:rPr>
              <a:t>Delft University of Technology, The Netherlands</a:t>
            </a:r>
            <a:br>
              <a:rPr lang="en-US" sz="1300" dirty="0" smtClean="0">
                <a:solidFill>
                  <a:srgbClr val="FFFFFF"/>
                </a:solidFill>
                <a:latin typeface="+mn-lt"/>
              </a:rPr>
            </a:br>
            <a:r>
              <a:rPr lang="en-US" sz="1300" dirty="0" err="1" smtClean="0">
                <a:solidFill>
                  <a:srgbClr val="FFFFFF"/>
                </a:solidFill>
                <a:latin typeface="+mn-lt"/>
              </a:rPr>
              <a:t>Åbo</a:t>
            </a:r>
            <a:r>
              <a:rPr lang="en-US" sz="13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1300" dirty="0" err="1" smtClean="0">
                <a:solidFill>
                  <a:srgbClr val="FFFFFF"/>
                </a:solidFill>
                <a:latin typeface="+mn-lt"/>
              </a:rPr>
              <a:t>Akademi</a:t>
            </a:r>
            <a:r>
              <a:rPr lang="en-US" sz="1300" dirty="0" smtClean="0">
                <a:solidFill>
                  <a:srgbClr val="FFFFFF"/>
                </a:solidFill>
                <a:latin typeface="+mn-lt"/>
              </a:rPr>
              <a:t>, Turku, Finland</a:t>
            </a:r>
            <a:endParaRPr lang="en-US" sz="13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16553" y="3628749"/>
            <a:ext cx="7894192" cy="596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FFFFFF"/>
                </a:solidFill>
                <a:latin typeface="+mn-lt"/>
              </a:rPr>
              <a:t>Bled  Conference, Bled , 2018</a:t>
            </a:r>
            <a:endParaRPr lang="en-US" sz="20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73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However </a:t>
            </a:r>
            <a:r>
              <a:rPr lang="en-GB" sz="3200" dirty="0"/>
              <a:t>Digital T</a:t>
            </a:r>
            <a:r>
              <a:rPr lang="en-GB" sz="3200" dirty="0" smtClean="0"/>
              <a:t>ransformation in SMEs is about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650" y="1200151"/>
            <a:ext cx="8445749" cy="534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b</a:t>
            </a:r>
            <a:r>
              <a:rPr lang="en-GB" dirty="0" smtClean="0"/>
              <a:t>asic use of IT, Social Media, and </a:t>
            </a:r>
            <a:r>
              <a:rPr lang="en-GB" smtClean="0"/>
              <a:t>Big Data (BDA)</a:t>
            </a:r>
            <a:endParaRPr lang="en-GB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477034" y="1396721"/>
            <a:ext cx="8229600" cy="3596991"/>
            <a:chOff x="0" y="0"/>
            <a:chExt cx="9144000" cy="4594623"/>
          </a:xfrm>
        </p:grpSpPr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GB" dirty="0"/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8404008"/>
                </p:ext>
              </p:extLst>
            </p:nvPr>
          </p:nvGraphicFramePr>
          <p:xfrm>
            <a:off x="0" y="751098"/>
            <a:ext cx="8996081" cy="3843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r:id="rId3" imgW="8896288" imgH="4495770" progId="Visio.Drawing.15">
                    <p:embed/>
                  </p:oleObj>
                </mc:Choice>
                <mc:Fallback>
                  <p:oleObj r:id="rId3" imgW="8896288" imgH="4495770" progId="Visio.Drawing.15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751098"/>
                          <a:ext cx="8996081" cy="38435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2440640" y="997632"/>
              <a:ext cx="17615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/>
                <a:t>0.26 (4.83) ***</a:t>
              </a:r>
              <a:endParaRPr lang="en-GB" sz="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40640" y="2104189"/>
              <a:ext cx="17615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/>
                <a:t>0.23 (4.57) ***</a:t>
              </a:r>
              <a:endParaRPr lang="en-GB" sz="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4905" y="3833468"/>
              <a:ext cx="17615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/>
                <a:t>0.17 (3.6) ***</a:t>
              </a:r>
              <a:endParaRPr lang="en-GB" sz="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06470" y="2245398"/>
              <a:ext cx="8807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/>
                <a:t>0.52 (17.66) ***</a:t>
              </a:r>
              <a:endParaRPr lang="en-GB" sz="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08576" y="1343497"/>
              <a:ext cx="6270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 smtClean="0"/>
                <a:t>R</a:t>
              </a:r>
              <a:r>
                <a:rPr lang="en-GB" sz="900" baseline="30000" dirty="0" smtClean="0"/>
                <a:t>2</a:t>
              </a:r>
              <a:r>
                <a:rPr lang="en-GB" sz="900" dirty="0" smtClean="0"/>
                <a:t> </a:t>
              </a:r>
              <a:r>
                <a:rPr lang="en-GB" sz="900" dirty="0"/>
                <a:t>= 20</a:t>
              </a:r>
              <a:r>
                <a:rPr lang="en-GB" sz="900" dirty="0" smtClean="0"/>
                <a:t>%)</a:t>
              </a:r>
              <a:endParaRPr lang="en-GB" sz="9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422122" y="2576258"/>
              <a:ext cx="6270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 smtClean="0"/>
                <a:t>R</a:t>
              </a:r>
              <a:r>
                <a:rPr lang="en-GB" sz="900" baseline="30000" dirty="0" smtClean="0"/>
                <a:t>2</a:t>
              </a:r>
              <a:r>
                <a:rPr lang="en-GB" sz="900" dirty="0" smtClean="0"/>
                <a:t> </a:t>
              </a:r>
              <a:r>
                <a:rPr lang="en-GB" sz="900" dirty="0"/>
                <a:t>= </a:t>
              </a:r>
              <a:r>
                <a:rPr lang="en-GB" sz="900" dirty="0" smtClean="0"/>
                <a:t>15%)</a:t>
              </a:r>
              <a:endParaRPr lang="en-GB" sz="9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14564" y="1888745"/>
              <a:ext cx="8807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/>
                <a:t>0.44 (11.8) ***</a:t>
              </a:r>
              <a:endParaRPr lang="en-GB" sz="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84576" y="3197592"/>
              <a:ext cx="8807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/>
                <a:t>0.21 (4.7) ***</a:t>
              </a:r>
              <a:endParaRPr lang="en-GB" sz="8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465358" y="2362488"/>
              <a:ext cx="88078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/>
                <a:t>0.24 (5.4) ***</a:t>
              </a:r>
              <a:endParaRPr lang="en-GB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829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956" y="246350"/>
            <a:ext cx="7272337" cy="702469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+mn-lt"/>
              </a:rPr>
              <a:t>we do case studies...</a:t>
            </a:r>
            <a:endParaRPr lang="en-GB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75" y="948819"/>
            <a:ext cx="7468968" cy="41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96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Type of case studies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1600" dirty="0" smtClean="0">
                <a:latin typeface="+mn-lt"/>
              </a:rPr>
              <a:t>Analytical cases about 120</a:t>
            </a:r>
          </a:p>
          <a:p>
            <a:pPr marL="0" indent="0">
              <a:buNone/>
            </a:pPr>
            <a:endParaRPr lang="en-GB" sz="1600" dirty="0">
              <a:latin typeface="+mn-lt"/>
            </a:endParaRPr>
          </a:p>
          <a:p>
            <a:pPr marL="0" indent="0">
              <a:buNone/>
            </a:pPr>
            <a:endParaRPr lang="en-GB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ADR cases (25 out of the 120)</a:t>
            </a:r>
          </a:p>
          <a:p>
            <a:pPr lvl="1"/>
            <a:r>
              <a:rPr lang="en-GB" sz="1600" dirty="0" smtClean="0">
                <a:latin typeface="+mn-lt"/>
              </a:rPr>
              <a:t>Cases focussed on </a:t>
            </a:r>
            <a:r>
              <a:rPr lang="en-GB" sz="1600" i="1" dirty="0" smtClean="0">
                <a:latin typeface="+mn-lt"/>
              </a:rPr>
              <a:t>developing or improving</a:t>
            </a:r>
            <a:r>
              <a:rPr lang="en-GB" sz="1600" dirty="0" smtClean="0">
                <a:latin typeface="+mn-lt"/>
              </a:rPr>
              <a:t> tools</a:t>
            </a:r>
          </a:p>
          <a:p>
            <a:pPr lvl="1"/>
            <a:r>
              <a:rPr lang="en-GB" sz="1600" dirty="0" smtClean="0">
                <a:latin typeface="+mn-lt"/>
              </a:rPr>
              <a:t>Cases focussed on </a:t>
            </a:r>
            <a:r>
              <a:rPr lang="en-GB" sz="1600" i="1" dirty="0" smtClean="0">
                <a:latin typeface="+mn-lt"/>
              </a:rPr>
              <a:t>how tools are used </a:t>
            </a:r>
            <a:r>
              <a:rPr lang="en-GB" sz="1600" dirty="0" smtClean="0">
                <a:latin typeface="+mn-lt"/>
              </a:rPr>
              <a:t>in practice </a:t>
            </a:r>
          </a:p>
          <a:p>
            <a:pPr lvl="2"/>
            <a:r>
              <a:rPr lang="en-GB" sz="1600" dirty="0" smtClean="0">
                <a:latin typeface="+mn-lt"/>
              </a:rPr>
              <a:t>Envision researchers involved</a:t>
            </a:r>
          </a:p>
          <a:p>
            <a:pPr lvl="2"/>
            <a:r>
              <a:rPr lang="en-GB" sz="1600" dirty="0" smtClean="0">
                <a:latin typeface="+mn-lt"/>
              </a:rPr>
              <a:t>By case owner</a:t>
            </a:r>
          </a:p>
          <a:p>
            <a:pPr lvl="1"/>
            <a:r>
              <a:rPr lang="en-GB" sz="1600" dirty="0" smtClean="0">
                <a:latin typeface="+mn-lt"/>
              </a:rPr>
              <a:t>Cases focussed on </a:t>
            </a:r>
            <a:r>
              <a:rPr lang="en-GB" sz="1600" i="1" dirty="0" smtClean="0">
                <a:latin typeface="+mn-lt"/>
              </a:rPr>
              <a:t>how tools are used via platform</a:t>
            </a:r>
            <a:endParaRPr lang="en-GB" sz="1600" i="1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380186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smtClean="0">
                <a:latin typeface="+mn-lt"/>
              </a:rPr>
              <a:t>Examples tool related ADR cases </a:t>
            </a:r>
            <a:endParaRPr lang="en-GB" sz="1600" dirty="0">
              <a:latin typeface="+mn-lt"/>
            </a:endParaRPr>
          </a:p>
          <a:p>
            <a:r>
              <a:rPr lang="en-GB" sz="1400" b="1" dirty="0" smtClean="0">
                <a:latin typeface="+mn-lt"/>
              </a:rPr>
              <a:t>Stress testing</a:t>
            </a:r>
            <a:endParaRPr lang="en-GB" sz="1400" b="1" dirty="0">
              <a:latin typeface="+mn-lt"/>
            </a:endParaRPr>
          </a:p>
          <a:p>
            <a:pPr lvl="1"/>
            <a:r>
              <a:rPr lang="en-GB" sz="1200" dirty="0">
                <a:latin typeface="+mn-lt"/>
              </a:rPr>
              <a:t>Microcap </a:t>
            </a:r>
            <a:r>
              <a:rPr lang="en-GB" sz="1200" dirty="0" smtClean="0">
                <a:latin typeface="+mn-lt"/>
              </a:rPr>
              <a:t>case, Insurance case… </a:t>
            </a:r>
            <a:r>
              <a:rPr lang="en-GB" sz="1200" i="1" dirty="0" smtClean="0">
                <a:latin typeface="+mn-lt"/>
              </a:rPr>
              <a:t>DESIGN of TOOL</a:t>
            </a:r>
          </a:p>
          <a:p>
            <a:pPr marL="890588" lvl="2" indent="-176213"/>
            <a:r>
              <a:rPr lang="en-GB" sz="1100" dirty="0" smtClean="0">
                <a:latin typeface="+mn-lt"/>
              </a:rPr>
              <a:t>Zo Dichtbij, HCI, Fairshare…. </a:t>
            </a:r>
            <a:r>
              <a:rPr lang="en-GB" sz="1100" i="1" dirty="0" smtClean="0">
                <a:latin typeface="+mn-lt"/>
              </a:rPr>
              <a:t>IN f2f sessions, with</a:t>
            </a:r>
          </a:p>
          <a:p>
            <a:pPr marL="890588" lvl="2" indent="-176213"/>
            <a:r>
              <a:rPr lang="en-GB" sz="1100" dirty="0" smtClean="0">
                <a:latin typeface="+mn-lt"/>
              </a:rPr>
              <a:t>Educational platform, </a:t>
            </a:r>
            <a:r>
              <a:rPr lang="en-GB" sz="1100" dirty="0">
                <a:latin typeface="+mn-lt"/>
              </a:rPr>
              <a:t>Saas </a:t>
            </a:r>
            <a:r>
              <a:rPr lang="en-GB" sz="1100" dirty="0" smtClean="0">
                <a:latin typeface="+mn-lt"/>
              </a:rPr>
              <a:t>provider, IT for Horticulture, Himalayan salt----</a:t>
            </a:r>
            <a:r>
              <a:rPr lang="en-GB" sz="1100" i="1" dirty="0" smtClean="0">
                <a:latin typeface="+mn-lt"/>
              </a:rPr>
              <a:t>without  Envision researchers</a:t>
            </a:r>
            <a:endParaRPr lang="en-GB" sz="1100" dirty="0" smtClean="0">
              <a:latin typeface="+mn-lt"/>
            </a:endParaRPr>
          </a:p>
          <a:p>
            <a:pPr lvl="1"/>
            <a:r>
              <a:rPr lang="en-GB" sz="1200" dirty="0" smtClean="0">
                <a:latin typeface="+mn-lt"/>
              </a:rPr>
              <a:t>Alpatron, Routigo, West IT … </a:t>
            </a:r>
            <a:r>
              <a:rPr lang="en-GB" sz="1200" i="1" dirty="0" smtClean="0">
                <a:latin typeface="+mn-lt"/>
              </a:rPr>
              <a:t>TOOL usage via platform</a:t>
            </a:r>
            <a:endParaRPr lang="en-GB" sz="1200" i="1" dirty="0">
              <a:latin typeface="+mn-lt"/>
            </a:endParaRPr>
          </a:p>
          <a:p>
            <a:r>
              <a:rPr lang="en-GB" sz="1400" b="1" dirty="0" smtClean="0">
                <a:latin typeface="+mn-lt"/>
              </a:rPr>
              <a:t>Road mapping </a:t>
            </a:r>
            <a:endParaRPr lang="en-GB" sz="1400" dirty="0">
              <a:latin typeface="+mn-lt"/>
            </a:endParaRPr>
          </a:p>
          <a:p>
            <a:pPr lvl="1"/>
            <a:r>
              <a:rPr lang="en-GB" sz="1200" dirty="0" smtClean="0">
                <a:latin typeface="+mn-lt"/>
              </a:rPr>
              <a:t>Internationalization cases: </a:t>
            </a:r>
            <a:r>
              <a:rPr lang="en-GB" sz="1200" dirty="0">
                <a:latin typeface="+mn-lt"/>
              </a:rPr>
              <a:t>Be </a:t>
            </a:r>
            <a:r>
              <a:rPr lang="en-GB" sz="1200" dirty="0" smtClean="0">
                <a:latin typeface="+mn-lt"/>
              </a:rPr>
              <a:t>Tribes; From </a:t>
            </a:r>
            <a:r>
              <a:rPr lang="en-GB" sz="1200" dirty="0">
                <a:latin typeface="+mn-lt"/>
              </a:rPr>
              <a:t>ISP to Smart Living </a:t>
            </a:r>
            <a:r>
              <a:rPr lang="en-GB" sz="1200" dirty="0" smtClean="0">
                <a:latin typeface="+mn-lt"/>
              </a:rPr>
              <a:t>SP</a:t>
            </a:r>
          </a:p>
          <a:p>
            <a:pPr marL="893763" lvl="2" indent="-179388"/>
            <a:r>
              <a:rPr lang="en-GB" sz="1100" dirty="0" smtClean="0">
                <a:latin typeface="+mn-lt"/>
              </a:rPr>
              <a:t>Audio trip, Branded 3, BurgerZ,  Roadapps</a:t>
            </a:r>
          </a:p>
          <a:p>
            <a:pPr marL="893763" lvl="2" indent="-179388"/>
            <a:r>
              <a:rPr lang="en-GB" sz="1100" dirty="0" smtClean="0">
                <a:latin typeface="+mn-lt"/>
              </a:rPr>
              <a:t>Jetflite</a:t>
            </a:r>
          </a:p>
          <a:p>
            <a:pPr lvl="1"/>
            <a:r>
              <a:rPr lang="en-GB" sz="1200" dirty="0" smtClean="0">
                <a:latin typeface="+mn-lt"/>
              </a:rPr>
              <a:t>M-Industries</a:t>
            </a:r>
            <a:endParaRPr lang="en-GB" sz="1200" dirty="0">
              <a:latin typeface="+mn-lt"/>
            </a:endParaRPr>
          </a:p>
          <a:p>
            <a:r>
              <a:rPr lang="en-GB" sz="1400" b="1" dirty="0" smtClean="0">
                <a:latin typeface="+mn-lt"/>
              </a:rPr>
              <a:t>VIP (eco-system) in combination with UML</a:t>
            </a:r>
          </a:p>
          <a:p>
            <a:pPr lvl="1"/>
            <a:r>
              <a:rPr lang="en-GB" sz="1200" dirty="0" smtClean="0">
                <a:latin typeface="+mn-lt"/>
              </a:rPr>
              <a:t>string </a:t>
            </a:r>
            <a:r>
              <a:rPr lang="en-GB" sz="1200" dirty="0">
                <a:latin typeface="+mn-lt"/>
              </a:rPr>
              <a:t>of cases to develop concept, visualization</a:t>
            </a:r>
          </a:p>
          <a:p>
            <a:pPr lvl="1"/>
            <a:r>
              <a:rPr lang="en-GB" sz="1200" dirty="0">
                <a:latin typeface="+mn-lt"/>
              </a:rPr>
              <a:t>Medicine dispenser, </a:t>
            </a:r>
            <a:r>
              <a:rPr lang="en-GB" sz="1200" dirty="0" smtClean="0">
                <a:latin typeface="+mn-lt"/>
              </a:rPr>
              <a:t>M-health application</a:t>
            </a:r>
            <a:r>
              <a:rPr lang="en-GB" sz="1200" dirty="0">
                <a:latin typeface="+mn-lt"/>
              </a:rPr>
              <a:t>, IoT </a:t>
            </a:r>
            <a:r>
              <a:rPr lang="en-GB" sz="1200" dirty="0" smtClean="0">
                <a:latin typeface="+mn-lt"/>
              </a:rPr>
              <a:t>case</a:t>
            </a:r>
          </a:p>
          <a:p>
            <a:pPr marL="0" indent="0">
              <a:buNone/>
            </a:pPr>
            <a:endParaRPr lang="en-GB" sz="1400" b="1" dirty="0" smtClean="0">
              <a:latin typeface="+mn-lt"/>
            </a:endParaRPr>
          </a:p>
          <a:p>
            <a:pPr lvl="1"/>
            <a:endParaRPr lang="en-GB" sz="1200" dirty="0">
              <a:latin typeface="+mn-lt"/>
            </a:endParaRP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193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Ryhmitä 28"/>
          <p:cNvGrpSpPr/>
          <p:nvPr/>
        </p:nvGrpSpPr>
        <p:grpSpPr>
          <a:xfrm>
            <a:off x="1469322" y="715466"/>
            <a:ext cx="7037303" cy="3901060"/>
            <a:chOff x="1993808" y="2211185"/>
            <a:chExt cx="5819198" cy="4106974"/>
          </a:xfrm>
        </p:grpSpPr>
        <p:cxnSp>
          <p:nvCxnSpPr>
            <p:cNvPr id="3" name="Suora yhdysviiva 2"/>
            <p:cNvCxnSpPr/>
            <p:nvPr/>
          </p:nvCxnSpPr>
          <p:spPr>
            <a:xfrm flipV="1">
              <a:off x="4199918" y="2763298"/>
              <a:ext cx="232374" cy="11395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uora yhdysviiva 9"/>
            <p:cNvCxnSpPr/>
            <p:nvPr/>
          </p:nvCxnSpPr>
          <p:spPr>
            <a:xfrm flipV="1">
              <a:off x="6301047" y="2211185"/>
              <a:ext cx="399011" cy="665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kstiruutu 12"/>
            <p:cNvSpPr txBox="1"/>
            <p:nvPr/>
          </p:nvSpPr>
          <p:spPr>
            <a:xfrm>
              <a:off x="6983243" y="3308232"/>
              <a:ext cx="829763" cy="388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noProof="1"/>
                <a:t>+ Market Entry/Expansion</a:t>
              </a:r>
            </a:p>
          </p:txBody>
        </p:sp>
        <p:sp>
          <p:nvSpPr>
            <p:cNvPr id="17" name="Tekstiruutu 16"/>
            <p:cNvSpPr txBox="1"/>
            <p:nvPr/>
          </p:nvSpPr>
          <p:spPr>
            <a:xfrm>
              <a:off x="2193983" y="5929332"/>
              <a:ext cx="1175178" cy="388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i="1" noProof="1"/>
                <a:t>Customer </a:t>
              </a:r>
            </a:p>
            <a:p>
              <a:pPr algn="ctr"/>
              <a:r>
                <a:rPr lang="en-GB" sz="900" i="1" noProof="1"/>
                <a:t>Relationship</a:t>
              </a:r>
            </a:p>
          </p:txBody>
        </p:sp>
        <p:cxnSp>
          <p:nvCxnSpPr>
            <p:cNvPr id="18" name="Suora nuoliyhdysviiva 17"/>
            <p:cNvCxnSpPr>
              <a:cxnSpLocks/>
            </p:cNvCxnSpPr>
            <p:nvPr/>
          </p:nvCxnSpPr>
          <p:spPr>
            <a:xfrm flipV="1">
              <a:off x="1993808" y="5746101"/>
              <a:ext cx="5468829" cy="302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kstiruutu 18"/>
            <p:cNvSpPr txBox="1"/>
            <p:nvPr/>
          </p:nvSpPr>
          <p:spPr>
            <a:xfrm>
              <a:off x="2985322" y="5922998"/>
              <a:ext cx="1175178" cy="388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i="1" noProof="1"/>
                <a:t>Customer </a:t>
              </a:r>
            </a:p>
            <a:p>
              <a:pPr algn="ctr"/>
              <a:r>
                <a:rPr lang="en-GB" sz="900" i="1" noProof="1"/>
                <a:t>Segments</a:t>
              </a:r>
            </a:p>
          </p:txBody>
        </p:sp>
        <p:sp>
          <p:nvSpPr>
            <p:cNvPr id="20" name="Tekstiruutu 19"/>
            <p:cNvSpPr txBox="1"/>
            <p:nvPr/>
          </p:nvSpPr>
          <p:spPr>
            <a:xfrm>
              <a:off x="3997208" y="5919745"/>
              <a:ext cx="1175178" cy="388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i="1" noProof="1"/>
                <a:t>Value </a:t>
              </a:r>
            </a:p>
            <a:p>
              <a:pPr algn="ctr"/>
              <a:r>
                <a:rPr lang="en-GB" sz="900" i="1" noProof="1"/>
                <a:t>&amp; Services</a:t>
              </a:r>
            </a:p>
          </p:txBody>
        </p:sp>
        <p:sp>
          <p:nvSpPr>
            <p:cNvPr id="21" name="Tekstiruutu 20"/>
            <p:cNvSpPr txBox="1"/>
            <p:nvPr/>
          </p:nvSpPr>
          <p:spPr>
            <a:xfrm>
              <a:off x="5715096" y="5984958"/>
              <a:ext cx="1175178" cy="24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i="1" noProof="1"/>
                <a:t>Channels</a:t>
              </a:r>
            </a:p>
          </p:txBody>
        </p:sp>
        <p:sp>
          <p:nvSpPr>
            <p:cNvPr id="26" name="Tekstiruutu 25"/>
            <p:cNvSpPr txBox="1"/>
            <p:nvPr/>
          </p:nvSpPr>
          <p:spPr>
            <a:xfrm>
              <a:off x="4758995" y="5982147"/>
              <a:ext cx="1175178" cy="24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i="1" noProof="1"/>
                <a:t>Key Partners</a:t>
              </a:r>
            </a:p>
          </p:txBody>
        </p:sp>
        <p:sp>
          <p:nvSpPr>
            <p:cNvPr id="27" name="Tekstiruutu 26"/>
            <p:cNvSpPr txBox="1"/>
            <p:nvPr/>
          </p:nvSpPr>
          <p:spPr>
            <a:xfrm>
              <a:off x="4317490" y="5270774"/>
              <a:ext cx="923039" cy="243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i="1" noProof="1"/>
                <a:t>+ Market analysis</a:t>
              </a:r>
            </a:p>
          </p:txBody>
        </p:sp>
      </p:grpSp>
      <p:grpSp>
        <p:nvGrpSpPr>
          <p:cNvPr id="42" name="Ryhmä 41"/>
          <p:cNvGrpSpPr/>
          <p:nvPr/>
        </p:nvGrpSpPr>
        <p:grpSpPr>
          <a:xfrm>
            <a:off x="1899088" y="3517991"/>
            <a:ext cx="839294" cy="440131"/>
            <a:chOff x="4383174" y="4132892"/>
            <a:chExt cx="733575" cy="383946"/>
          </a:xfrm>
        </p:grpSpPr>
        <p:sp>
          <p:nvSpPr>
            <p:cNvPr id="43" name="Suorakulmio 42"/>
            <p:cNvSpPr/>
            <p:nvPr/>
          </p:nvSpPr>
          <p:spPr>
            <a:xfrm>
              <a:off x="4751693" y="4419276"/>
              <a:ext cx="365056" cy="9756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Suorakulmio 43"/>
            <p:cNvSpPr/>
            <p:nvPr/>
          </p:nvSpPr>
          <p:spPr>
            <a:xfrm>
              <a:off x="4383174" y="4133522"/>
              <a:ext cx="141876" cy="28646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5" name="Suorakulmio 44"/>
            <p:cNvSpPr/>
            <p:nvPr/>
          </p:nvSpPr>
          <p:spPr>
            <a:xfrm>
              <a:off x="4676572" y="4133522"/>
              <a:ext cx="141876" cy="28646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6" name="Suorakulmio 45"/>
            <p:cNvSpPr/>
            <p:nvPr/>
          </p:nvSpPr>
          <p:spPr>
            <a:xfrm>
              <a:off x="4972553" y="4132892"/>
              <a:ext cx="144196" cy="28709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Suorakulmio 46"/>
            <p:cNvSpPr/>
            <p:nvPr/>
          </p:nvSpPr>
          <p:spPr>
            <a:xfrm>
              <a:off x="4525050" y="4133522"/>
              <a:ext cx="151522" cy="14392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8" name="Suorakulmio 47"/>
            <p:cNvSpPr/>
            <p:nvPr/>
          </p:nvSpPr>
          <p:spPr>
            <a:xfrm>
              <a:off x="4818447" y="4133522"/>
              <a:ext cx="154105" cy="14496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Suorakulmio 48"/>
            <p:cNvSpPr/>
            <p:nvPr/>
          </p:nvSpPr>
          <p:spPr>
            <a:xfrm>
              <a:off x="4818447" y="4278635"/>
              <a:ext cx="154105" cy="141347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" name="Suorakulmio 49"/>
            <p:cNvSpPr/>
            <p:nvPr/>
          </p:nvSpPr>
          <p:spPr>
            <a:xfrm>
              <a:off x="4383754" y="4419982"/>
              <a:ext cx="367939" cy="9685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51" name="Ryhmä 50"/>
          <p:cNvGrpSpPr/>
          <p:nvPr/>
        </p:nvGrpSpPr>
        <p:grpSpPr>
          <a:xfrm>
            <a:off x="3039510" y="3132631"/>
            <a:ext cx="839294" cy="440131"/>
            <a:chOff x="4383174" y="4132892"/>
            <a:chExt cx="733575" cy="383946"/>
          </a:xfrm>
        </p:grpSpPr>
        <p:sp>
          <p:nvSpPr>
            <p:cNvPr id="52" name="Suorakulmio 51"/>
            <p:cNvSpPr/>
            <p:nvPr/>
          </p:nvSpPr>
          <p:spPr>
            <a:xfrm>
              <a:off x="4751693" y="4419276"/>
              <a:ext cx="365056" cy="9756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Suorakulmio 52"/>
            <p:cNvSpPr/>
            <p:nvPr/>
          </p:nvSpPr>
          <p:spPr>
            <a:xfrm>
              <a:off x="4383174" y="4133522"/>
              <a:ext cx="141876" cy="28646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4" name="Suorakulmio 53"/>
            <p:cNvSpPr/>
            <p:nvPr/>
          </p:nvSpPr>
          <p:spPr>
            <a:xfrm>
              <a:off x="4676572" y="4133522"/>
              <a:ext cx="141876" cy="28646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5" name="Suorakulmio 54"/>
            <p:cNvSpPr/>
            <p:nvPr/>
          </p:nvSpPr>
          <p:spPr>
            <a:xfrm>
              <a:off x="4972553" y="4132892"/>
              <a:ext cx="144196" cy="287090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6" name="Suorakulmio 55"/>
            <p:cNvSpPr/>
            <p:nvPr/>
          </p:nvSpPr>
          <p:spPr>
            <a:xfrm>
              <a:off x="4525050" y="4133522"/>
              <a:ext cx="151522" cy="14392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7" name="Suorakulmio 56"/>
            <p:cNvSpPr/>
            <p:nvPr/>
          </p:nvSpPr>
          <p:spPr>
            <a:xfrm>
              <a:off x="4818447" y="4133522"/>
              <a:ext cx="154105" cy="14496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8" name="Suorakulmio 57"/>
            <p:cNvSpPr/>
            <p:nvPr/>
          </p:nvSpPr>
          <p:spPr>
            <a:xfrm>
              <a:off x="4818447" y="4278635"/>
              <a:ext cx="154105" cy="141347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9" name="Suorakulmio 58"/>
            <p:cNvSpPr/>
            <p:nvPr/>
          </p:nvSpPr>
          <p:spPr>
            <a:xfrm>
              <a:off x="4383754" y="4419982"/>
              <a:ext cx="367939" cy="9685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60" name="Ryhmä 59"/>
          <p:cNvGrpSpPr/>
          <p:nvPr/>
        </p:nvGrpSpPr>
        <p:grpSpPr>
          <a:xfrm>
            <a:off x="4217439" y="2791327"/>
            <a:ext cx="839294" cy="439409"/>
            <a:chOff x="4383174" y="4133522"/>
            <a:chExt cx="733575" cy="383316"/>
          </a:xfrm>
        </p:grpSpPr>
        <p:sp>
          <p:nvSpPr>
            <p:cNvPr id="61" name="Suorakulmio 60"/>
            <p:cNvSpPr/>
            <p:nvPr/>
          </p:nvSpPr>
          <p:spPr>
            <a:xfrm>
              <a:off x="4751693" y="4419276"/>
              <a:ext cx="365056" cy="9756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2" name="Suorakulmio 61"/>
            <p:cNvSpPr/>
            <p:nvPr/>
          </p:nvSpPr>
          <p:spPr>
            <a:xfrm>
              <a:off x="4383174" y="4133522"/>
              <a:ext cx="141876" cy="28646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3" name="Suorakulmio 62"/>
            <p:cNvSpPr/>
            <p:nvPr/>
          </p:nvSpPr>
          <p:spPr>
            <a:xfrm>
              <a:off x="4676572" y="4133522"/>
              <a:ext cx="141876" cy="286460"/>
            </a:xfrm>
            <a:prstGeom prst="rect">
              <a:avLst/>
            </a:prstGeom>
            <a:pattFill prst="smGrid">
              <a:fgClr>
                <a:schemeClr val="accent1"/>
              </a:fgClr>
              <a:bgClr>
                <a:schemeClr val="bg1"/>
              </a:bgClr>
            </a:patt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4" name="Suorakulmio 63"/>
            <p:cNvSpPr/>
            <p:nvPr/>
          </p:nvSpPr>
          <p:spPr>
            <a:xfrm>
              <a:off x="4972553" y="4133522"/>
              <a:ext cx="144196" cy="28645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5" name="Suorakulmio 64"/>
            <p:cNvSpPr/>
            <p:nvPr/>
          </p:nvSpPr>
          <p:spPr>
            <a:xfrm>
              <a:off x="4525050" y="4133522"/>
              <a:ext cx="151522" cy="14392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6" name="Suorakulmio 65"/>
            <p:cNvSpPr/>
            <p:nvPr/>
          </p:nvSpPr>
          <p:spPr>
            <a:xfrm>
              <a:off x="4818447" y="4133522"/>
              <a:ext cx="154105" cy="14496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7" name="Suorakulmio 66"/>
            <p:cNvSpPr/>
            <p:nvPr/>
          </p:nvSpPr>
          <p:spPr>
            <a:xfrm>
              <a:off x="4818447" y="4278635"/>
              <a:ext cx="154105" cy="141347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8" name="Suorakulmio 67"/>
            <p:cNvSpPr/>
            <p:nvPr/>
          </p:nvSpPr>
          <p:spPr>
            <a:xfrm>
              <a:off x="4383754" y="4419982"/>
              <a:ext cx="367939" cy="9685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87" name="Ryhmä 86"/>
          <p:cNvGrpSpPr/>
          <p:nvPr/>
        </p:nvGrpSpPr>
        <p:grpSpPr>
          <a:xfrm>
            <a:off x="5367274" y="2409533"/>
            <a:ext cx="839294" cy="440131"/>
            <a:chOff x="4383174" y="4132892"/>
            <a:chExt cx="733575" cy="383946"/>
          </a:xfrm>
        </p:grpSpPr>
        <p:sp>
          <p:nvSpPr>
            <p:cNvPr id="88" name="Suorakulmio 87"/>
            <p:cNvSpPr/>
            <p:nvPr/>
          </p:nvSpPr>
          <p:spPr>
            <a:xfrm>
              <a:off x="4751693" y="4419276"/>
              <a:ext cx="365056" cy="9756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9" name="Suorakulmio 88"/>
            <p:cNvSpPr/>
            <p:nvPr/>
          </p:nvSpPr>
          <p:spPr>
            <a:xfrm>
              <a:off x="4383174" y="4133522"/>
              <a:ext cx="141876" cy="286460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0" name="Suorakulmio 89"/>
            <p:cNvSpPr/>
            <p:nvPr/>
          </p:nvSpPr>
          <p:spPr>
            <a:xfrm>
              <a:off x="4676572" y="4133522"/>
              <a:ext cx="141876" cy="28646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1" name="Suorakulmio 90"/>
            <p:cNvSpPr/>
            <p:nvPr/>
          </p:nvSpPr>
          <p:spPr>
            <a:xfrm>
              <a:off x="4972553" y="4132892"/>
              <a:ext cx="144196" cy="28709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2" name="Suorakulmio 91"/>
            <p:cNvSpPr/>
            <p:nvPr/>
          </p:nvSpPr>
          <p:spPr>
            <a:xfrm>
              <a:off x="4525050" y="4133522"/>
              <a:ext cx="151522" cy="14392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3" name="Suorakulmio 92"/>
            <p:cNvSpPr/>
            <p:nvPr/>
          </p:nvSpPr>
          <p:spPr>
            <a:xfrm>
              <a:off x="4818447" y="4133522"/>
              <a:ext cx="154105" cy="14496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4" name="Suorakulmio 93"/>
            <p:cNvSpPr/>
            <p:nvPr/>
          </p:nvSpPr>
          <p:spPr>
            <a:xfrm>
              <a:off x="4818447" y="4278635"/>
              <a:ext cx="154105" cy="141347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5" name="Suorakulmio 94"/>
            <p:cNvSpPr/>
            <p:nvPr/>
          </p:nvSpPr>
          <p:spPr>
            <a:xfrm>
              <a:off x="4383754" y="4419982"/>
              <a:ext cx="367939" cy="9685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96" name="Ryhmä 95"/>
          <p:cNvGrpSpPr/>
          <p:nvPr/>
        </p:nvGrpSpPr>
        <p:grpSpPr>
          <a:xfrm>
            <a:off x="6458592" y="2119645"/>
            <a:ext cx="839294" cy="440131"/>
            <a:chOff x="4383174" y="4132892"/>
            <a:chExt cx="733575" cy="383946"/>
          </a:xfrm>
        </p:grpSpPr>
        <p:sp>
          <p:nvSpPr>
            <p:cNvPr id="97" name="Suorakulmio 96"/>
            <p:cNvSpPr/>
            <p:nvPr/>
          </p:nvSpPr>
          <p:spPr>
            <a:xfrm>
              <a:off x="4751693" y="4419276"/>
              <a:ext cx="365056" cy="97561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8" name="Suorakulmio 97"/>
            <p:cNvSpPr/>
            <p:nvPr/>
          </p:nvSpPr>
          <p:spPr>
            <a:xfrm>
              <a:off x="4383174" y="4133522"/>
              <a:ext cx="141876" cy="28646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9" name="Suorakulmio 98"/>
            <p:cNvSpPr/>
            <p:nvPr/>
          </p:nvSpPr>
          <p:spPr>
            <a:xfrm>
              <a:off x="4676572" y="4133522"/>
              <a:ext cx="141876" cy="28646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0" name="Suorakulmio 99"/>
            <p:cNvSpPr/>
            <p:nvPr/>
          </p:nvSpPr>
          <p:spPr>
            <a:xfrm>
              <a:off x="4972553" y="4132892"/>
              <a:ext cx="144196" cy="287090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1" name="Suorakulmio 100"/>
            <p:cNvSpPr/>
            <p:nvPr/>
          </p:nvSpPr>
          <p:spPr>
            <a:xfrm>
              <a:off x="4525050" y="4133522"/>
              <a:ext cx="151522" cy="14392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2" name="Suorakulmio 101"/>
            <p:cNvSpPr/>
            <p:nvPr/>
          </p:nvSpPr>
          <p:spPr>
            <a:xfrm>
              <a:off x="4818447" y="4133522"/>
              <a:ext cx="154105" cy="14496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3" name="Suorakulmio 102"/>
            <p:cNvSpPr/>
            <p:nvPr/>
          </p:nvSpPr>
          <p:spPr>
            <a:xfrm>
              <a:off x="4818447" y="4278635"/>
              <a:ext cx="154105" cy="141347"/>
            </a:xfrm>
            <a:prstGeom prst="rect">
              <a:avLst/>
            </a:prstGeom>
            <a:pattFill prst="openDmnd">
              <a:fgClr>
                <a:schemeClr val="accent1"/>
              </a:fgClr>
              <a:bgClr>
                <a:schemeClr val="bg1"/>
              </a:bgClr>
            </a:patt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4" name="Suorakulmio 103"/>
            <p:cNvSpPr/>
            <p:nvPr/>
          </p:nvSpPr>
          <p:spPr>
            <a:xfrm>
              <a:off x="4383754" y="4419982"/>
              <a:ext cx="367939" cy="96856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cxnSp>
        <p:nvCxnSpPr>
          <p:cNvPr id="6" name="Yhdistin: Kaareva 5"/>
          <p:cNvCxnSpPr>
            <a:cxnSpLocks/>
            <a:stCxn id="45" idx="0"/>
            <a:endCxn id="53" idx="1"/>
          </p:cNvCxnSpPr>
          <p:nvPr/>
        </p:nvCxnSpPr>
        <p:spPr>
          <a:xfrm rot="5400000" flipH="1" flipV="1">
            <a:off x="2567134" y="3046338"/>
            <a:ext cx="221171" cy="72358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Yhdistin: Kaareva 105"/>
          <p:cNvCxnSpPr>
            <a:cxnSpLocks/>
            <a:stCxn id="63" idx="0"/>
            <a:endCxn id="89" idx="1"/>
          </p:cNvCxnSpPr>
          <p:nvPr/>
        </p:nvCxnSpPr>
        <p:spPr>
          <a:xfrm rot="5400000" flipH="1" flipV="1">
            <a:off x="4892336" y="2316390"/>
            <a:ext cx="216882" cy="73299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Yhdistin: Kaareva 106"/>
          <p:cNvCxnSpPr>
            <a:cxnSpLocks/>
            <a:stCxn id="90" idx="0"/>
            <a:endCxn id="98" idx="1"/>
          </p:cNvCxnSpPr>
          <p:nvPr/>
        </p:nvCxnSpPr>
        <p:spPr>
          <a:xfrm rot="5400000" flipH="1" flipV="1">
            <a:off x="6058506" y="2010168"/>
            <a:ext cx="125698" cy="67447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Yhdistin: Kaareva 110"/>
          <p:cNvCxnSpPr>
            <a:cxnSpLocks/>
            <a:stCxn id="99" idx="0"/>
            <a:endCxn id="13" idx="1"/>
          </p:cNvCxnSpPr>
          <p:nvPr/>
        </p:nvCxnSpPr>
        <p:spPr>
          <a:xfrm rot="5400000" flipH="1" flipV="1">
            <a:off x="7100208" y="1717403"/>
            <a:ext cx="178191" cy="62773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iruutu 68">
            <a:extLst>
              <a:ext uri="{FF2B5EF4-FFF2-40B4-BE49-F238E27FC236}">
                <a16:creationId xmlns:a16="http://schemas.microsoft.com/office/drawing/2014/main" xmlns="" id="{7B5E1E4D-080E-41D9-9EF8-947C434A299B}"/>
              </a:ext>
            </a:extLst>
          </p:cNvPr>
          <p:cNvSpPr txBox="1"/>
          <p:nvPr/>
        </p:nvSpPr>
        <p:spPr>
          <a:xfrm>
            <a:off x="1238017" y="4210409"/>
            <a:ext cx="910067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i-FI" sz="1100" b="1" dirty="0"/>
              <a:t>BM </a:t>
            </a:r>
            <a:r>
              <a:rPr lang="fi-FI" sz="1100" b="1" dirty="0" err="1"/>
              <a:t>components</a:t>
            </a:r>
            <a:r>
              <a:rPr lang="fi-FI" sz="1100" b="1" dirty="0"/>
              <a:t>:</a:t>
            </a:r>
          </a:p>
        </p:txBody>
      </p:sp>
      <p:cxnSp>
        <p:nvCxnSpPr>
          <p:cNvPr id="70" name="Yhdistin: Kaareva 69">
            <a:extLst>
              <a:ext uri="{FF2B5EF4-FFF2-40B4-BE49-F238E27FC236}">
                <a16:creationId xmlns:a16="http://schemas.microsoft.com/office/drawing/2014/main" xmlns="" id="{25592587-403B-44DB-8C68-E041C8463CEC}"/>
              </a:ext>
            </a:extLst>
          </p:cNvPr>
          <p:cNvCxnSpPr>
            <a:cxnSpLocks/>
            <a:stCxn id="54" idx="0"/>
            <a:endCxn id="62" idx="1"/>
          </p:cNvCxnSpPr>
          <p:nvPr/>
        </p:nvCxnSpPr>
        <p:spPr>
          <a:xfrm rot="5400000" flipH="1" flipV="1">
            <a:off x="3747978" y="2663893"/>
            <a:ext cx="177836" cy="76108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kstiruutu 70">
            <a:extLst>
              <a:ext uri="{FF2B5EF4-FFF2-40B4-BE49-F238E27FC236}">
                <a16:creationId xmlns:a16="http://schemas.microsoft.com/office/drawing/2014/main" xmlns="" id="{E4CA6B14-5795-4A57-9135-2CE5F641FC0D}"/>
              </a:ext>
            </a:extLst>
          </p:cNvPr>
          <p:cNvSpPr txBox="1"/>
          <p:nvPr/>
        </p:nvSpPr>
        <p:spPr>
          <a:xfrm>
            <a:off x="2941586" y="2502063"/>
            <a:ext cx="867209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i-FI" sz="1200" dirty="0"/>
              <a:t>[</a:t>
            </a:r>
            <a:r>
              <a:rPr lang="fi-FI" sz="1200" dirty="0" err="1"/>
              <a:t>Know</a:t>
            </a:r>
            <a:r>
              <a:rPr lang="fi-FI" sz="1200" dirty="0"/>
              <a:t> my</a:t>
            </a:r>
          </a:p>
          <a:p>
            <a:r>
              <a:rPr lang="fi-FI" sz="1200" dirty="0"/>
              <a:t> </a:t>
            </a:r>
            <a:r>
              <a:rPr lang="fi-FI" sz="1200" dirty="0" err="1"/>
              <a:t>customers</a:t>
            </a:r>
            <a:r>
              <a:rPr lang="fi-FI" sz="1200" dirty="0"/>
              <a:t>]</a:t>
            </a:r>
          </a:p>
        </p:txBody>
      </p:sp>
      <p:sp>
        <p:nvSpPr>
          <p:cNvPr id="72" name="Tekstiruutu 71">
            <a:extLst>
              <a:ext uri="{FF2B5EF4-FFF2-40B4-BE49-F238E27FC236}">
                <a16:creationId xmlns:a16="http://schemas.microsoft.com/office/drawing/2014/main" xmlns="" id="{F3876E4D-A2A4-4385-8BF7-694B27BA6463}"/>
              </a:ext>
            </a:extLst>
          </p:cNvPr>
          <p:cNvSpPr txBox="1"/>
          <p:nvPr/>
        </p:nvSpPr>
        <p:spPr>
          <a:xfrm>
            <a:off x="1754636" y="2902079"/>
            <a:ext cx="867209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i-FI" sz="1200" dirty="0"/>
              <a:t>[</a:t>
            </a:r>
            <a:r>
              <a:rPr lang="fi-FI" sz="1200" dirty="0" err="1"/>
              <a:t>Attract</a:t>
            </a:r>
            <a:endParaRPr lang="fi-FI" sz="1200" dirty="0"/>
          </a:p>
          <a:p>
            <a:r>
              <a:rPr lang="fi-FI" sz="1200" dirty="0"/>
              <a:t> </a:t>
            </a:r>
            <a:r>
              <a:rPr lang="fi-FI" sz="1200" dirty="0" err="1"/>
              <a:t>customers</a:t>
            </a:r>
            <a:r>
              <a:rPr lang="fi-FI" sz="1200" dirty="0"/>
              <a:t>]</a:t>
            </a:r>
          </a:p>
        </p:txBody>
      </p:sp>
      <p:sp>
        <p:nvSpPr>
          <p:cNvPr id="73" name="Tekstiruutu 72">
            <a:extLst>
              <a:ext uri="{FF2B5EF4-FFF2-40B4-BE49-F238E27FC236}">
                <a16:creationId xmlns:a16="http://schemas.microsoft.com/office/drawing/2014/main" xmlns="" id="{F17AA3E7-AA5C-49BB-8EEB-3F20341A92D7}"/>
              </a:ext>
            </a:extLst>
          </p:cNvPr>
          <p:cNvSpPr txBox="1"/>
          <p:nvPr/>
        </p:nvSpPr>
        <p:spPr>
          <a:xfrm>
            <a:off x="4128190" y="2135459"/>
            <a:ext cx="948962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i-FI" sz="1200" dirty="0"/>
              <a:t>[</a:t>
            </a:r>
            <a:r>
              <a:rPr lang="fi-FI" sz="1200" dirty="0" err="1"/>
              <a:t>Improve</a:t>
            </a:r>
            <a:r>
              <a:rPr lang="fi-FI" sz="1200" dirty="0"/>
              <a:t> </a:t>
            </a:r>
            <a:r>
              <a:rPr lang="fi-FI" sz="1200" dirty="0" err="1"/>
              <a:t>the</a:t>
            </a:r>
            <a:endParaRPr lang="fi-FI" sz="1200" dirty="0"/>
          </a:p>
          <a:p>
            <a:r>
              <a:rPr lang="fi-FI" sz="1200" dirty="0"/>
              <a:t> </a:t>
            </a:r>
            <a:r>
              <a:rPr lang="fi-FI" sz="1200" dirty="0" err="1"/>
              <a:t>offering</a:t>
            </a:r>
            <a:r>
              <a:rPr lang="fi-FI" sz="1200" dirty="0"/>
              <a:t>]</a:t>
            </a:r>
          </a:p>
        </p:txBody>
      </p:sp>
      <p:sp>
        <p:nvSpPr>
          <p:cNvPr id="74" name="Tekstiruutu 73">
            <a:extLst>
              <a:ext uri="{FF2B5EF4-FFF2-40B4-BE49-F238E27FC236}">
                <a16:creationId xmlns:a16="http://schemas.microsoft.com/office/drawing/2014/main" xmlns="" id="{AF8B76D9-99F5-4B8D-B181-C9C19DD0FEB5}"/>
              </a:ext>
            </a:extLst>
          </p:cNvPr>
          <p:cNvSpPr txBox="1"/>
          <p:nvPr/>
        </p:nvSpPr>
        <p:spPr>
          <a:xfrm>
            <a:off x="4191049" y="3260198"/>
            <a:ext cx="896271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i-FI" sz="1200" dirty="0"/>
              <a:t>[</a:t>
            </a:r>
            <a:r>
              <a:rPr lang="fi-FI" sz="1200" dirty="0" err="1"/>
              <a:t>Explore</a:t>
            </a:r>
            <a:r>
              <a:rPr lang="fi-FI" sz="1200" dirty="0"/>
              <a:t> </a:t>
            </a:r>
            <a:r>
              <a:rPr lang="fi-FI" sz="1200" dirty="0" err="1"/>
              <a:t>the</a:t>
            </a:r>
            <a:endParaRPr lang="fi-FI" sz="1200" dirty="0"/>
          </a:p>
          <a:p>
            <a:r>
              <a:rPr lang="fi-FI" sz="1200" dirty="0"/>
              <a:t> market]</a:t>
            </a:r>
          </a:p>
        </p:txBody>
      </p:sp>
      <p:sp>
        <p:nvSpPr>
          <p:cNvPr id="75" name="Tekstiruutu 74">
            <a:extLst>
              <a:ext uri="{FF2B5EF4-FFF2-40B4-BE49-F238E27FC236}">
                <a16:creationId xmlns:a16="http://schemas.microsoft.com/office/drawing/2014/main" xmlns="" id="{12F201A7-1AED-47D4-8100-6780082F2EE2}"/>
              </a:ext>
            </a:extLst>
          </p:cNvPr>
          <p:cNvSpPr txBox="1"/>
          <p:nvPr/>
        </p:nvSpPr>
        <p:spPr>
          <a:xfrm>
            <a:off x="5322755" y="1835472"/>
            <a:ext cx="714138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i-FI" sz="1200" dirty="0"/>
              <a:t>[Select</a:t>
            </a:r>
          </a:p>
          <a:p>
            <a:r>
              <a:rPr lang="fi-FI" sz="1200" dirty="0" err="1"/>
              <a:t>partners</a:t>
            </a:r>
            <a:r>
              <a:rPr lang="fi-FI" sz="1200" dirty="0"/>
              <a:t>]</a:t>
            </a:r>
          </a:p>
        </p:txBody>
      </p:sp>
      <p:sp>
        <p:nvSpPr>
          <p:cNvPr id="76" name="Tekstiruutu 75">
            <a:extLst>
              <a:ext uri="{FF2B5EF4-FFF2-40B4-BE49-F238E27FC236}">
                <a16:creationId xmlns:a16="http://schemas.microsoft.com/office/drawing/2014/main" xmlns="" id="{2CCFA9D6-DC5B-4911-B6CF-A25B5C785B06}"/>
              </a:ext>
            </a:extLst>
          </p:cNvPr>
          <p:cNvSpPr txBox="1"/>
          <p:nvPr/>
        </p:nvSpPr>
        <p:spPr>
          <a:xfrm>
            <a:off x="6438917" y="1540681"/>
            <a:ext cx="789351" cy="4385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i-FI" sz="1200" dirty="0"/>
              <a:t>[</a:t>
            </a:r>
            <a:r>
              <a:rPr lang="fi-FI" sz="1200" dirty="0" err="1"/>
              <a:t>Find</a:t>
            </a:r>
            <a:r>
              <a:rPr lang="fi-FI" sz="1200" dirty="0"/>
              <a:t> </a:t>
            </a:r>
            <a:r>
              <a:rPr lang="fi-FI" sz="1200" dirty="0" err="1"/>
              <a:t>new</a:t>
            </a:r>
            <a:r>
              <a:rPr lang="fi-FI" sz="1200" dirty="0"/>
              <a:t> </a:t>
            </a:r>
          </a:p>
          <a:p>
            <a:r>
              <a:rPr lang="fi-FI" sz="1200" dirty="0" err="1"/>
              <a:t>channels</a:t>
            </a:r>
            <a:r>
              <a:rPr lang="fi-FI" sz="1200" dirty="0"/>
              <a:t>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BM Change pattern for Growth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19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>
                <a:latin typeface="+mn-lt"/>
              </a:rPr>
              <a:t>s</a:t>
            </a:r>
            <a:r>
              <a:rPr lang="en-GB" sz="2800" dirty="0" smtClean="0">
                <a:latin typeface="+mn-lt"/>
              </a:rPr>
              <a:t>o, we do qualitative and quantitative analyses for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993" y="1202123"/>
            <a:ext cx="288771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 smtClean="0">
                <a:latin typeface="+mn-lt"/>
              </a:rPr>
              <a:t>Back ground characteristics</a:t>
            </a:r>
          </a:p>
          <a:p>
            <a:pPr marL="0" indent="0">
              <a:buNone/>
            </a:pPr>
            <a:endParaRPr lang="en-GB" sz="1800" dirty="0" smtClean="0">
              <a:latin typeface="+mn-lt"/>
            </a:endParaRPr>
          </a:p>
          <a:p>
            <a:r>
              <a:rPr lang="en-GB" sz="1800" dirty="0" smtClean="0">
                <a:latin typeface="+mn-lt"/>
              </a:rPr>
              <a:t>Micro, small and medium sized enterprises</a:t>
            </a:r>
          </a:p>
          <a:p>
            <a:r>
              <a:rPr lang="en-GB" sz="1800" dirty="0" smtClean="0">
                <a:latin typeface="+mn-lt"/>
              </a:rPr>
              <a:t>Female entrepreneurs</a:t>
            </a:r>
          </a:p>
          <a:p>
            <a:r>
              <a:rPr lang="en-GB" sz="1800" dirty="0" smtClean="0">
                <a:latin typeface="+mn-lt"/>
              </a:rPr>
              <a:t>Family businesses </a:t>
            </a:r>
            <a:endParaRPr lang="en-GB" sz="18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6452" y="1191612"/>
            <a:ext cx="2614448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 smtClean="0">
                <a:latin typeface="+mn-lt"/>
              </a:rPr>
              <a:t>Topic related</a:t>
            </a:r>
          </a:p>
          <a:p>
            <a:pPr marL="0" indent="0">
              <a:buNone/>
            </a:pPr>
            <a:endParaRPr lang="en-GB" sz="1800" dirty="0" smtClean="0">
              <a:latin typeface="+mn-lt"/>
            </a:endParaRPr>
          </a:p>
          <a:p>
            <a:r>
              <a:rPr lang="en-GB" sz="1800" dirty="0" smtClean="0">
                <a:latin typeface="+mn-lt"/>
              </a:rPr>
              <a:t>Internationalization</a:t>
            </a:r>
          </a:p>
          <a:p>
            <a:r>
              <a:rPr lang="en-GB" sz="1800" dirty="0" smtClean="0">
                <a:latin typeface="+mn-lt"/>
              </a:rPr>
              <a:t>Usage of social media, big data and so on</a:t>
            </a:r>
          </a:p>
          <a:p>
            <a:r>
              <a:rPr lang="en-GB" sz="1800" dirty="0" smtClean="0">
                <a:latin typeface="+mn-lt"/>
              </a:rPr>
              <a:t>IT implementation and usage</a:t>
            </a:r>
          </a:p>
          <a:p>
            <a:r>
              <a:rPr lang="en-GB" sz="1800" dirty="0" smtClean="0">
                <a:latin typeface="+mn-lt"/>
              </a:rPr>
              <a:t>Platform design</a:t>
            </a:r>
          </a:p>
          <a:p>
            <a:r>
              <a:rPr lang="en-GB" sz="1800" dirty="0" smtClean="0">
                <a:latin typeface="+mn-lt"/>
              </a:rPr>
              <a:t>Data-driven BMs </a:t>
            </a:r>
          </a:p>
          <a:p>
            <a:r>
              <a:rPr lang="en-GB" sz="1800" dirty="0" smtClean="0">
                <a:latin typeface="+mn-lt"/>
              </a:rPr>
              <a:t>Social aspects of BMI implementation</a:t>
            </a:r>
          </a:p>
          <a:p>
            <a:endParaRPr lang="en-GB" sz="1800" dirty="0">
              <a:latin typeface="+mn-lt"/>
            </a:endParaRPr>
          </a:p>
          <a:p>
            <a:endParaRPr lang="en-GB" sz="1800" dirty="0">
              <a:latin typeface="+mn-lt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340790" y="1189641"/>
            <a:ext cx="2614448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quicksand"/>
                <a:ea typeface="+mn-ea"/>
                <a:cs typeface="quicksand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quicksand"/>
                <a:ea typeface="+mn-ea"/>
                <a:cs typeface="quicksand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quicksand"/>
                <a:ea typeface="+mn-ea"/>
                <a:cs typeface="quicksand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quicksand"/>
                <a:ea typeface="+mn-ea"/>
                <a:cs typeface="quicksand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quicksand"/>
                <a:ea typeface="+mn-ea"/>
                <a:cs typeface="quicksan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+mn-lt"/>
              </a:rPr>
              <a:t>Tool related</a:t>
            </a:r>
          </a:p>
          <a:p>
            <a:pPr marL="0" indent="0">
              <a:buNone/>
            </a:pPr>
            <a:endParaRPr lang="en-GB" sz="1800" dirty="0" smtClean="0">
              <a:latin typeface="+mn-lt"/>
            </a:endParaRPr>
          </a:p>
          <a:p>
            <a:r>
              <a:rPr lang="en-GB" sz="1800" dirty="0" smtClean="0">
                <a:latin typeface="+mn-lt"/>
              </a:rPr>
              <a:t>Stress testing</a:t>
            </a:r>
          </a:p>
          <a:p>
            <a:r>
              <a:rPr lang="en-GB" sz="1800" dirty="0" smtClean="0">
                <a:latin typeface="+mn-lt"/>
              </a:rPr>
              <a:t>Road-mapping</a:t>
            </a:r>
          </a:p>
          <a:p>
            <a:r>
              <a:rPr lang="en-GB" sz="1800" dirty="0" smtClean="0">
                <a:latin typeface="+mn-lt"/>
              </a:rPr>
              <a:t>Eco-systems and VIP</a:t>
            </a:r>
          </a:p>
          <a:p>
            <a:r>
              <a:rPr lang="en-GB" sz="1800" dirty="0" smtClean="0">
                <a:latin typeface="+mn-lt"/>
              </a:rPr>
              <a:t>Metrics</a:t>
            </a:r>
          </a:p>
          <a:p>
            <a:endParaRPr lang="en-GB" sz="1800" dirty="0">
              <a:latin typeface="+mn-lt"/>
            </a:endParaRPr>
          </a:p>
          <a:p>
            <a:r>
              <a:rPr lang="en-GB" sz="1800" dirty="0" smtClean="0">
                <a:latin typeface="+mn-lt"/>
              </a:rPr>
              <a:t>BM and EA  making use of UML</a:t>
            </a:r>
          </a:p>
          <a:p>
            <a:endParaRPr lang="en-GB" sz="1800" dirty="0" smtClean="0">
              <a:latin typeface="+mn-lt"/>
            </a:endParaRPr>
          </a:p>
          <a:p>
            <a:endParaRPr lang="en-GB" sz="1800" dirty="0" smtClean="0">
              <a:latin typeface="+mn-lt"/>
            </a:endParaRPr>
          </a:p>
          <a:p>
            <a:endParaRPr lang="en-GB" sz="1800" dirty="0" smtClean="0">
              <a:latin typeface="+mn-lt"/>
            </a:endParaRPr>
          </a:p>
          <a:p>
            <a:endParaRPr lang="en-GB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928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We express BMs in UML </a:t>
            </a:r>
            <a:endParaRPr lang="en-GB" dirty="0"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18" y="1352232"/>
            <a:ext cx="6191644" cy="3684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2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In order to connect BM to EA</a:t>
            </a:r>
            <a:endParaRPr lang="en-GB" dirty="0"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853726"/>
            <a:ext cx="8546542" cy="43257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231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create (and use) tools...</a:t>
            </a:r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7542330" y="1466731"/>
            <a:ext cx="1438196" cy="2258429"/>
            <a:chOff x="10324967" y="1955640"/>
            <a:chExt cx="1917594" cy="301123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4967" y="1955640"/>
              <a:ext cx="1917594" cy="130875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4967" y="3658121"/>
              <a:ext cx="1917594" cy="1308758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4592458" y="1466730"/>
            <a:ext cx="1438196" cy="3535290"/>
            <a:chOff x="6749221" y="1955640"/>
            <a:chExt cx="1917594" cy="471372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9221" y="5360602"/>
              <a:ext cx="1917594" cy="130875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9221" y="3658121"/>
              <a:ext cx="1917594" cy="130875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9221" y="1955640"/>
              <a:ext cx="1917594" cy="1308758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067394" y="1466730"/>
            <a:ext cx="1438196" cy="3535290"/>
            <a:chOff x="8689349" y="1955640"/>
            <a:chExt cx="1917594" cy="471372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89349" y="1955640"/>
              <a:ext cx="1917594" cy="130875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89349" y="3658121"/>
              <a:ext cx="1917594" cy="130875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89349" y="5360602"/>
              <a:ext cx="1917594" cy="1308758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3117521" y="1466730"/>
            <a:ext cx="1438196" cy="3535290"/>
            <a:chOff x="4628331" y="1955640"/>
            <a:chExt cx="1917594" cy="471372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8331" y="1955640"/>
              <a:ext cx="1917594" cy="130875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8331" y="3658121"/>
              <a:ext cx="1917594" cy="130875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28331" y="5360602"/>
              <a:ext cx="1917594" cy="1308758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167648" y="1466730"/>
            <a:ext cx="1438196" cy="3535290"/>
            <a:chOff x="223531" y="1955640"/>
            <a:chExt cx="1917594" cy="471372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531" y="1955640"/>
              <a:ext cx="1917594" cy="130875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531" y="5360602"/>
              <a:ext cx="1917594" cy="1308758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3531" y="3658121"/>
              <a:ext cx="1917594" cy="1308758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1642585" y="1466730"/>
            <a:ext cx="1438196" cy="3535290"/>
            <a:chOff x="2457978" y="1955640"/>
            <a:chExt cx="1917594" cy="4713720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978" y="5360602"/>
              <a:ext cx="1917594" cy="1308758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978" y="3658121"/>
              <a:ext cx="1917594" cy="1308758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7978" y="1955640"/>
              <a:ext cx="1917594" cy="13087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70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answer I want to questions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5587" y="1056813"/>
            <a:ext cx="5412826" cy="39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ool paths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2077" y="1063229"/>
            <a:ext cx="5167703" cy="387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61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Digital transformation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651" y="1200151"/>
            <a:ext cx="8432302" cy="339447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Where does ICT start and digital transformation end?</a:t>
            </a:r>
          </a:p>
          <a:p>
            <a:r>
              <a:rPr lang="en-GB" sz="2400" dirty="0" smtClean="0"/>
              <a:t>Digital transformation new label used for the last ten years</a:t>
            </a:r>
          </a:p>
          <a:p>
            <a:pPr lvl="1"/>
            <a:r>
              <a:rPr lang="en-GB" sz="1800" dirty="0" smtClean="0"/>
              <a:t>Associated technologies: social, mobile, analytics, cloud induced change, </a:t>
            </a:r>
            <a:r>
              <a:rPr lang="en-GB" sz="1800" dirty="0" err="1" smtClean="0"/>
              <a:t>Ind</a:t>
            </a:r>
            <a:r>
              <a:rPr lang="en-GB" sz="1800" dirty="0" smtClean="0"/>
              <a:t> 4.0,  IoT, </a:t>
            </a:r>
            <a:r>
              <a:rPr lang="en-GB" sz="1800" dirty="0" err="1" smtClean="0"/>
              <a:t>blockchain</a:t>
            </a:r>
            <a:r>
              <a:rPr lang="en-GB" sz="1800" dirty="0" smtClean="0"/>
              <a:t> and whatever smart</a:t>
            </a:r>
          </a:p>
          <a:p>
            <a:pPr lvl="1"/>
            <a:r>
              <a:rPr lang="en-GB" sz="1800" i="1" dirty="0" smtClean="0"/>
              <a:t>Radicalness</a:t>
            </a:r>
            <a:r>
              <a:rPr lang="en-GB" sz="1800" dirty="0" smtClean="0"/>
              <a:t>, </a:t>
            </a:r>
            <a:r>
              <a:rPr lang="en-GB" sz="1800" i="1" dirty="0" smtClean="0"/>
              <a:t>disruptive</a:t>
            </a:r>
            <a:r>
              <a:rPr lang="en-GB" sz="1800" dirty="0" smtClean="0"/>
              <a:t> changes related to technology, instead of gradual changes</a:t>
            </a:r>
          </a:p>
          <a:p>
            <a:pPr lvl="1"/>
            <a:r>
              <a:rPr lang="en-GB" sz="1800" dirty="0" smtClean="0"/>
              <a:t>Increasing connectivity, pervasiveness ,computing power, on-going digitalization</a:t>
            </a:r>
          </a:p>
          <a:p>
            <a:pPr lvl="1"/>
            <a:r>
              <a:rPr lang="en-GB" sz="1800" dirty="0"/>
              <a:t>A</a:t>
            </a:r>
            <a:r>
              <a:rPr lang="en-GB" sz="1800" dirty="0" smtClean="0"/>
              <a:t>ffecting behaviour of individuals, organizations, society</a:t>
            </a:r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1597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detail page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5228" y="1229455"/>
            <a:ext cx="5644054" cy="417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9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online tool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57754" y="1459816"/>
            <a:ext cx="4104456" cy="3078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7475" y="1063229"/>
            <a:ext cx="5129049" cy="387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5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15242" y="28821"/>
            <a:ext cx="8229600" cy="857250"/>
          </a:xfrm>
        </p:spPr>
        <p:txBody>
          <a:bodyPr/>
          <a:lstStyle/>
          <a:p>
            <a:r>
              <a:rPr lang="en-US" dirty="0">
                <a:latin typeface="+mn-lt"/>
              </a:rPr>
              <a:t>Process </a:t>
            </a:r>
            <a:r>
              <a:rPr lang="en-US" dirty="0" smtClean="0">
                <a:latin typeface="+mn-lt"/>
              </a:rPr>
              <a:t>Journey</a:t>
            </a:r>
            <a:endParaRPr lang="en-US" dirty="0">
              <a:latin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0" y="1440000"/>
            <a:ext cx="2438400" cy="16642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0" y="4619821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 rot="16200000">
            <a:off x="-504562" y="3558769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phase: design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00000">
            <a:off x="4953809" y="520357"/>
            <a:ext cx="3052732" cy="4320000"/>
          </a:xfrm>
          <a:prstGeom prst="rect">
            <a:avLst/>
          </a:prstGeom>
          <a:solidFill>
            <a:schemeClr val="bg1"/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691977" y="4073033"/>
            <a:ext cx="8217246" cy="896570"/>
            <a:chOff x="691977" y="4073031"/>
            <a:chExt cx="8217246" cy="896570"/>
          </a:xfrm>
        </p:grpSpPr>
        <p:sp>
          <p:nvSpPr>
            <p:cNvPr id="11" name="Rectangle 10"/>
            <p:cNvSpPr/>
            <p:nvPr/>
          </p:nvSpPr>
          <p:spPr>
            <a:xfrm>
              <a:off x="691977" y="4073031"/>
              <a:ext cx="8217246" cy="896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4654" y="4167373"/>
              <a:ext cx="80318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ea typeface="Quicksand" charset="0"/>
                  <a:cs typeface="Quicksand" charset="0"/>
                </a:rPr>
                <a:t>The Process Journey helps you to draw your workflow or business processes as a series of activities.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378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194701" y="634070"/>
            <a:ext cx="4679201" cy="3985751"/>
            <a:chOff x="4033800" y="812352"/>
            <a:chExt cx="4679201" cy="398575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14316">
              <a:off x="4033801" y="834396"/>
              <a:ext cx="1533600" cy="2161565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291846">
              <a:off x="5519420" y="812352"/>
              <a:ext cx="1533600" cy="2161565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99097">
              <a:off x="4033800" y="2636538"/>
              <a:ext cx="1533600" cy="2161565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67218">
              <a:off x="5592852" y="2423341"/>
              <a:ext cx="1533600" cy="2161565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258023">
              <a:off x="7179401" y="2368279"/>
              <a:ext cx="1533600" cy="2161565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00000">
              <a:off x="7052123" y="861617"/>
              <a:ext cx="1533600" cy="2161565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944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Business</a:t>
            </a:r>
            <a:r>
              <a:rPr lang="en-US" dirty="0"/>
              <a:t> </a:t>
            </a:r>
            <a:r>
              <a:rPr lang="en-US" dirty="0">
                <a:latin typeface="+mn-lt"/>
              </a:rPr>
              <a:t>Model </a:t>
            </a:r>
            <a:r>
              <a:rPr lang="en-US" dirty="0" smtClean="0">
                <a:latin typeface="+mn-lt"/>
              </a:rPr>
              <a:t>Cards</a:t>
            </a:r>
            <a:endParaRPr lang="en-US" dirty="0">
              <a:latin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895" y="1560497"/>
            <a:ext cx="2438400" cy="16642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0" y="4619821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 rot="16200000">
            <a:off x="-504562" y="3558769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phase: design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63377" y="4073033"/>
            <a:ext cx="8217246" cy="896570"/>
            <a:chOff x="691977" y="4073031"/>
            <a:chExt cx="8217246" cy="896570"/>
          </a:xfrm>
        </p:grpSpPr>
        <p:sp>
          <p:nvSpPr>
            <p:cNvPr id="9" name="Rectangle 8"/>
            <p:cNvSpPr/>
            <p:nvPr/>
          </p:nvSpPr>
          <p:spPr>
            <a:xfrm>
              <a:off x="691977" y="4073031"/>
              <a:ext cx="8217246" cy="8965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654" y="4167373"/>
              <a:ext cx="80318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ea typeface="Quicksand" charset="0"/>
                  <a:cs typeface="Quicksand" charset="0"/>
                </a:rPr>
                <a:t>The Business Model </a:t>
              </a:r>
              <a:r>
                <a:rPr lang="en-US" sz="2000" dirty="0" smtClean="0">
                  <a:ea typeface="Quicksand" charset="0"/>
                  <a:cs typeface="Quicksand" charset="0"/>
                </a:rPr>
                <a:t>Cards </a:t>
              </a:r>
              <a:r>
                <a:rPr lang="en-US" sz="2000" dirty="0">
                  <a:ea typeface="Quicksand" charset="0"/>
                  <a:cs typeface="Quicksand" charset="0"/>
                </a:rPr>
                <a:t>help you to create new ideas when drawing up a business model.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53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350"/>
            <a:ext cx="8255000" cy="702469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+mn-lt"/>
              </a:rPr>
              <a:t>As also used in our five online courses...</a:t>
            </a:r>
            <a:endParaRPr lang="en-GB" sz="3600" dirty="0"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39" y="1183856"/>
            <a:ext cx="6217591" cy="392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36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51400"/>
            <a:ext cx="9386047" cy="702469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latin typeface="+mn-lt"/>
              </a:rPr>
              <a:t>and it is all available for free, in multiple languages </a:t>
            </a:r>
            <a:r>
              <a:rPr lang="en-GB" sz="3600" dirty="0">
                <a:latin typeface="+mn-lt"/>
              </a:rPr>
              <a:t>@</a:t>
            </a:r>
            <a:r>
              <a:rPr lang="en-GB" sz="3600" dirty="0" smtClean="0">
                <a:latin typeface="+mn-lt"/>
              </a:rPr>
              <a:t>... Businessmakeover.eu</a:t>
            </a:r>
            <a:endParaRPr lang="en-GB" sz="36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232001"/>
            <a:ext cx="6584870" cy="411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3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/>
              <a:t>M</a:t>
            </a:r>
            <a:r>
              <a:rPr lang="en-GB" sz="3200" dirty="0" smtClean="0"/>
              <a:t>ade possible by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Final Envision Event  January  18, 2018, Vienna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71" y="1272544"/>
            <a:ext cx="3829644" cy="360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137" y="1295359"/>
            <a:ext cx="3803543" cy="358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3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193709"/>
            <a:ext cx="4206148" cy="702078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nl-NL" sz="2800" dirty="0" err="1">
                <a:solidFill>
                  <a:srgbClr val="A02C98"/>
                </a:solidFill>
                <a:latin typeface="+mn-lt"/>
                <a:ea typeface="+mn-ea"/>
              </a:rPr>
              <a:t>Thanks</a:t>
            </a:r>
            <a:r>
              <a:rPr lang="nl-NL" sz="2800" dirty="0">
                <a:solidFill>
                  <a:srgbClr val="A02C98"/>
                </a:solidFill>
                <a:latin typeface="+mn-lt"/>
                <a:ea typeface="+mn-ea"/>
              </a:rPr>
              <a:t> </a:t>
            </a:r>
            <a:r>
              <a:rPr lang="nl-NL" sz="2800" dirty="0" err="1">
                <a:solidFill>
                  <a:srgbClr val="A02C98"/>
                </a:solidFill>
                <a:latin typeface="+mn-lt"/>
                <a:ea typeface="+mn-ea"/>
              </a:rPr>
              <a:t>for</a:t>
            </a:r>
            <a:r>
              <a:rPr lang="nl-NL" sz="2800" dirty="0">
                <a:solidFill>
                  <a:srgbClr val="A02C98"/>
                </a:solidFill>
                <a:latin typeface="+mn-lt"/>
                <a:ea typeface="+mn-ea"/>
              </a:rPr>
              <a:t> </a:t>
            </a:r>
            <a:r>
              <a:rPr lang="nl-NL" sz="2800" dirty="0" err="1">
                <a:solidFill>
                  <a:srgbClr val="A02C98"/>
                </a:solidFill>
                <a:latin typeface="+mn-lt"/>
                <a:ea typeface="+mn-ea"/>
              </a:rPr>
              <a:t>your</a:t>
            </a:r>
            <a:r>
              <a:rPr lang="nl-NL" sz="2800" dirty="0">
                <a:solidFill>
                  <a:srgbClr val="A02C98"/>
                </a:solidFill>
                <a:latin typeface="+mn-lt"/>
                <a:ea typeface="+mn-ea"/>
              </a:rPr>
              <a:t> att</a:t>
            </a:r>
            <a:r>
              <a:rPr lang="nl-NL" sz="2800" dirty="0">
                <a:solidFill>
                  <a:srgbClr val="A22AA2"/>
                </a:solidFill>
                <a:latin typeface="+mn-lt"/>
                <a:ea typeface="+mn-ea"/>
              </a:rPr>
              <a:t>entio</a:t>
            </a:r>
            <a:r>
              <a:rPr lang="nl-NL" sz="2800" dirty="0">
                <a:solidFill>
                  <a:srgbClr val="A02C98"/>
                </a:solidFill>
                <a:latin typeface="+mn-lt"/>
                <a:ea typeface="+mn-ea"/>
              </a:rPr>
              <a:t>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40038" y="1266738"/>
            <a:ext cx="1213079" cy="281610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r>
              <a:rPr lang="nl-NL" sz="1200" dirty="0" smtClean="0">
                <a:solidFill>
                  <a:srgbClr val="A02C98"/>
                </a:solidFill>
                <a:latin typeface="+mn-lt"/>
              </a:rPr>
              <a:t>Harry Bouwman</a:t>
            </a:r>
            <a:endParaRPr lang="nl-NL" sz="1200" dirty="0">
              <a:solidFill>
                <a:srgbClr val="A02C98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57" y="2731441"/>
            <a:ext cx="412143" cy="412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55" y="2228160"/>
            <a:ext cx="412143" cy="412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55" y="1221600"/>
            <a:ext cx="412143" cy="412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55" y="1724880"/>
            <a:ext cx="412143" cy="4121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40037" y="1708931"/>
            <a:ext cx="2003882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/>
            <a:r>
              <a:rPr lang="nl-NL" sz="1200" dirty="0" smtClean="0">
                <a:solidFill>
                  <a:srgbClr val="A02C98"/>
                </a:solidFill>
              </a:rPr>
              <a:t>w.a.g.a.bouwman@tudelft.nl</a:t>
            </a:r>
            <a:endParaRPr lang="nl-NL" sz="1200" dirty="0">
              <a:solidFill>
                <a:srgbClr val="A02C9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40037" y="2212211"/>
            <a:ext cx="1301959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nl-NL" sz="1200" dirty="0">
                <a:solidFill>
                  <a:srgbClr val="A02C98"/>
                </a:solidFill>
              </a:rPr>
              <a:t>+31 6 </a:t>
            </a:r>
            <a:r>
              <a:rPr lang="nl-NL" sz="1200" dirty="0" smtClean="0">
                <a:solidFill>
                  <a:srgbClr val="A02C98"/>
                </a:solidFill>
              </a:rPr>
              <a:t>81 41 69 01</a:t>
            </a:r>
            <a:endParaRPr lang="nl-NL" sz="1200" dirty="0">
              <a:solidFill>
                <a:srgbClr val="A02C98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40038" y="2799012"/>
            <a:ext cx="11147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A02C98"/>
                </a:solidFill>
              </a:rPr>
              <a:t>@</a:t>
            </a:r>
            <a:r>
              <a:rPr lang="en-GB" sz="1200" dirty="0" err="1">
                <a:solidFill>
                  <a:srgbClr val="A02C98"/>
                </a:solidFill>
              </a:rPr>
              <a:t>innovateBM</a:t>
            </a:r>
            <a:r>
              <a:rPr lang="en-GB" sz="1200" dirty="0">
                <a:solidFill>
                  <a:srgbClr val="A02C98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226175" y="3373275"/>
            <a:ext cx="1589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A22AA2"/>
                </a:solidFill>
              </a:rPr>
              <a:t>Businessmakeover.eu</a:t>
            </a:r>
            <a:endParaRPr lang="en-GB" sz="1200" dirty="0">
              <a:solidFill>
                <a:srgbClr val="A22AA2"/>
              </a:solidFill>
            </a:endParaRPr>
          </a:p>
        </p:txBody>
      </p:sp>
      <p:pic>
        <p:nvPicPr>
          <p:cNvPr id="1026" name="Picture 2" descr="D:\hbouwman\My Documents\My Pictures\Envision\facebook_circle_color-5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571" y="3276146"/>
            <a:ext cx="471259" cy="47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But how related to strategy, business models, processes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8913"/>
            <a:ext cx="8229600" cy="3394472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Based on strategic considerations,</a:t>
            </a:r>
          </a:p>
          <a:p>
            <a:r>
              <a:rPr lang="en-GB" dirty="0"/>
              <a:t>a</a:t>
            </a:r>
            <a:r>
              <a:rPr lang="en-GB" dirty="0" smtClean="0"/>
              <a:t>ffecting BMs,</a:t>
            </a:r>
          </a:p>
          <a:p>
            <a:r>
              <a:rPr lang="en-GB" dirty="0"/>
              <a:t>t</a:t>
            </a:r>
            <a:r>
              <a:rPr lang="en-GB" dirty="0" smtClean="0"/>
              <a:t>hat will lead to technical implementation (architectures,  platforms), </a:t>
            </a:r>
          </a:p>
          <a:p>
            <a:r>
              <a:rPr lang="en-GB" dirty="0" smtClean="0"/>
              <a:t>in combination with –organization focussed -change management, and </a:t>
            </a:r>
          </a:p>
          <a:p>
            <a:r>
              <a:rPr lang="en-GB" dirty="0"/>
              <a:t>i</a:t>
            </a:r>
            <a:r>
              <a:rPr lang="en-GB" dirty="0" smtClean="0"/>
              <a:t>n a dynamic way affecting internal processes and external organizational networks </a:t>
            </a:r>
            <a:r>
              <a:rPr lang="en-GB" dirty="0"/>
              <a:t> </a:t>
            </a:r>
            <a:r>
              <a:rPr lang="en-GB" dirty="0" smtClean="0"/>
              <a:t>for resource acquisition (eco-systems)</a:t>
            </a:r>
          </a:p>
          <a:p>
            <a:r>
              <a:rPr lang="en-GB" dirty="0"/>
              <a:t>l</a:t>
            </a:r>
            <a:r>
              <a:rPr lang="en-GB" dirty="0" smtClean="0"/>
              <a:t>eading to changing revenue models, sharing of investments, pricing models, but most importantly value capturing might be realized in unexpected spots</a:t>
            </a:r>
          </a:p>
          <a:p>
            <a:r>
              <a:rPr lang="en-GB" dirty="0"/>
              <a:t>b</a:t>
            </a:r>
            <a:r>
              <a:rPr lang="en-GB" dirty="0" smtClean="0"/>
              <a:t>ased on continues, dynamic, iteration, changes and  adaptations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1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191"/>
            <a:ext cx="8229600" cy="85725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BM (research) </a:t>
            </a:r>
            <a:r>
              <a:rPr lang="en-GB" sz="3200" dirty="0" smtClean="0"/>
              <a:t>“dilemma’s”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19" y="1009441"/>
            <a:ext cx="8579722" cy="3394472"/>
          </a:xfrm>
        </p:spPr>
        <p:txBody>
          <a:bodyPr>
            <a:noAutofit/>
          </a:bodyPr>
          <a:lstStyle/>
          <a:p>
            <a:r>
              <a:rPr lang="en-GB" sz="2000" dirty="0" smtClean="0"/>
              <a:t>Design </a:t>
            </a:r>
            <a:r>
              <a:rPr lang="en-GB" sz="2000" i="1" dirty="0" smtClean="0"/>
              <a:t>or</a:t>
            </a:r>
            <a:r>
              <a:rPr lang="en-GB" sz="2000" dirty="0" smtClean="0"/>
              <a:t> </a:t>
            </a:r>
            <a:r>
              <a:rPr lang="en-GB" sz="2000" dirty="0" smtClean="0"/>
              <a:t>analytical</a:t>
            </a:r>
          </a:p>
          <a:p>
            <a:r>
              <a:rPr lang="en-GB" sz="2000" dirty="0"/>
              <a:t>R</a:t>
            </a:r>
            <a:r>
              <a:rPr lang="en-GB" sz="2000" dirty="0" smtClean="0"/>
              <a:t>eductionist </a:t>
            </a:r>
            <a:r>
              <a:rPr lang="en-GB" sz="2000" i="1" dirty="0" smtClean="0"/>
              <a:t>or </a:t>
            </a:r>
            <a:r>
              <a:rPr lang="en-GB" sz="2000" dirty="0" smtClean="0"/>
              <a:t>focus on inherent complexity</a:t>
            </a:r>
          </a:p>
          <a:p>
            <a:r>
              <a:rPr lang="en-GB" sz="2000" dirty="0" smtClean="0"/>
              <a:t>Economic </a:t>
            </a:r>
            <a:r>
              <a:rPr lang="en-GB" sz="2000" dirty="0"/>
              <a:t>value </a:t>
            </a:r>
            <a:r>
              <a:rPr lang="en-GB" sz="2000" i="1" dirty="0"/>
              <a:t>or</a:t>
            </a:r>
            <a:r>
              <a:rPr lang="en-GB" sz="2000" dirty="0"/>
              <a:t> value </a:t>
            </a:r>
            <a:r>
              <a:rPr lang="en-GB" sz="2000" dirty="0" smtClean="0"/>
              <a:t>sensitive designs</a:t>
            </a:r>
          </a:p>
          <a:p>
            <a:pPr lvl="1"/>
            <a:r>
              <a:rPr lang="en-GB" sz="1800" dirty="0" smtClean="0"/>
              <a:t>Decision on value trade offs throughout the life cycle of a BM beyond economic one</a:t>
            </a:r>
          </a:p>
          <a:p>
            <a:r>
              <a:rPr lang="en-GB" sz="2000" dirty="0" smtClean="0"/>
              <a:t>Business </a:t>
            </a:r>
            <a:r>
              <a:rPr lang="en-GB" sz="2000" i="1" dirty="0"/>
              <a:t>or</a:t>
            </a:r>
            <a:r>
              <a:rPr lang="en-GB" sz="2000" dirty="0"/>
              <a:t> product/service unit of </a:t>
            </a:r>
            <a:r>
              <a:rPr lang="en-GB" sz="2000" dirty="0" smtClean="0"/>
              <a:t>analysis</a:t>
            </a:r>
          </a:p>
          <a:p>
            <a:pPr lvl="1"/>
            <a:r>
              <a:rPr lang="en-GB" sz="1600" dirty="0" smtClean="0"/>
              <a:t>Multilevel networked BMs: bottom up – top down</a:t>
            </a:r>
            <a:endParaRPr lang="en-GB" sz="1600" dirty="0" smtClean="0"/>
          </a:p>
          <a:p>
            <a:r>
              <a:rPr lang="en-GB" sz="2000" dirty="0" smtClean="0"/>
              <a:t>Static </a:t>
            </a:r>
            <a:r>
              <a:rPr lang="en-GB" sz="2000" i="1" dirty="0" smtClean="0"/>
              <a:t>or</a:t>
            </a:r>
            <a:r>
              <a:rPr lang="en-GB" sz="2000" dirty="0" smtClean="0"/>
              <a:t> dynamic BMs</a:t>
            </a:r>
            <a:endParaRPr lang="en-GB" sz="2000" dirty="0"/>
          </a:p>
          <a:p>
            <a:r>
              <a:rPr lang="en-GB" sz="2000" dirty="0"/>
              <a:t>Technology driven </a:t>
            </a:r>
            <a:r>
              <a:rPr lang="en-GB" sz="2000" i="1" dirty="0"/>
              <a:t>or</a:t>
            </a:r>
            <a:r>
              <a:rPr lang="en-GB" sz="2000" dirty="0"/>
              <a:t> technology </a:t>
            </a:r>
            <a:r>
              <a:rPr lang="en-GB" sz="2000" dirty="0" smtClean="0"/>
              <a:t>enabled</a:t>
            </a:r>
          </a:p>
          <a:p>
            <a:r>
              <a:rPr lang="en-GB" sz="2000" dirty="0" smtClean="0"/>
              <a:t>Business </a:t>
            </a:r>
            <a:r>
              <a:rPr lang="en-GB" sz="2000" dirty="0" smtClean="0"/>
              <a:t>architectural (large firms) </a:t>
            </a:r>
            <a:r>
              <a:rPr lang="en-GB" sz="2000" i="1" dirty="0" smtClean="0"/>
              <a:t>or</a:t>
            </a:r>
            <a:r>
              <a:rPr lang="en-GB" sz="2000" dirty="0" smtClean="0"/>
              <a:t> platform based (agile and start ups)</a:t>
            </a:r>
          </a:p>
          <a:p>
            <a:r>
              <a:rPr lang="en-GB" sz="2000" dirty="0" smtClean="0"/>
              <a:t>Focus </a:t>
            </a:r>
            <a:r>
              <a:rPr lang="en-GB" sz="2000" dirty="0" smtClean="0"/>
              <a:t>on either large corporates </a:t>
            </a:r>
            <a:r>
              <a:rPr lang="en-GB" sz="2000" dirty="0" smtClean="0"/>
              <a:t>/start </a:t>
            </a:r>
            <a:r>
              <a:rPr lang="en-GB" sz="2000" dirty="0" smtClean="0"/>
              <a:t>ups (unicorns) </a:t>
            </a:r>
            <a:r>
              <a:rPr lang="en-GB" sz="2000" i="1" dirty="0" smtClean="0"/>
              <a:t>or</a:t>
            </a:r>
            <a:r>
              <a:rPr lang="en-GB" sz="2000" dirty="0" smtClean="0"/>
              <a:t> on </a:t>
            </a:r>
            <a:r>
              <a:rPr lang="en-GB" sz="2000" dirty="0" smtClean="0"/>
              <a:t>traditional SMEs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18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1018016" y="303498"/>
            <a:ext cx="7272337" cy="702469"/>
          </a:xfrm>
        </p:spPr>
        <p:txBody>
          <a:bodyPr>
            <a:normAutofit fontScale="90000"/>
          </a:bodyPr>
          <a:lstStyle/>
          <a:p>
            <a:r>
              <a:rPr lang="en-GB" altLang="en-US" dirty="0" smtClean="0"/>
              <a:t>Concepts and theories</a:t>
            </a:r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0" y="1183625"/>
            <a:ext cx="9041485" cy="3986158"/>
            <a:chOff x="-838369" y="2209744"/>
            <a:chExt cx="10368858" cy="6725030"/>
          </a:xfrm>
        </p:grpSpPr>
        <p:sp>
          <p:nvSpPr>
            <p:cNvPr id="14342" name="TextBox 5"/>
            <p:cNvSpPr txBox="1">
              <a:spLocks noChangeArrowheads="1"/>
            </p:cNvSpPr>
            <p:nvPr/>
          </p:nvSpPr>
          <p:spPr bwMode="auto">
            <a:xfrm>
              <a:off x="-838369" y="3176980"/>
              <a:ext cx="3801537" cy="3582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spcBef>
                  <a:spcPct val="20000"/>
                </a:spcBef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Strategy design: </a:t>
              </a:r>
              <a:r>
                <a:rPr lang="en-US" altLang="en-US" sz="1200" dirty="0" smtClean="0">
                  <a:latin typeface="Arial" charset="0"/>
                </a:rPr>
                <a:t>SWOT, PESTEL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charset="0"/>
                </a:rPr>
                <a:t>(Selznick,1957</a:t>
              </a:r>
              <a:r>
                <a:rPr lang="en-US" altLang="en-US" sz="1200" dirty="0">
                  <a:latin typeface="Arial" charset="0"/>
                </a:rPr>
                <a:t>) </a:t>
              </a:r>
            </a:p>
            <a:p>
              <a:pPr marL="0" lvl="1">
                <a:spcBef>
                  <a:spcPct val="0"/>
                </a:spcBef>
                <a:buNone/>
              </a:pPr>
              <a:r>
                <a:rPr lang="en-US" altLang="en-US" sz="1200" dirty="0">
                  <a:latin typeface="Arial" charset="0"/>
                </a:rPr>
                <a:t>Strategic Planning School </a:t>
              </a:r>
              <a:r>
                <a:rPr lang="en-US" altLang="en-US" sz="1200" dirty="0" smtClean="0">
                  <a:latin typeface="Arial" charset="0"/>
                </a:rPr>
                <a:t>:Business Plan  </a:t>
              </a:r>
            </a:p>
            <a:p>
              <a:pPr marL="0" lvl="1">
                <a:spcBef>
                  <a:spcPct val="0"/>
                </a:spcBef>
                <a:buNone/>
              </a:pPr>
              <a:r>
                <a:rPr lang="en-US" altLang="en-US" sz="1200" dirty="0" smtClean="0">
                  <a:latin typeface="Arial" charset="0"/>
                </a:rPr>
                <a:t>(</a:t>
              </a:r>
              <a:r>
                <a:rPr lang="en-US" altLang="en-US" sz="1200" dirty="0">
                  <a:latin typeface="Arial" charset="0"/>
                </a:rPr>
                <a:t>Ansoff, 1965</a:t>
              </a:r>
              <a:r>
                <a:rPr lang="en-US" altLang="en-US" sz="1200" dirty="0" smtClean="0">
                  <a:latin typeface="Arial" charset="0"/>
                </a:rPr>
                <a:t>)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US" altLang="en-US" sz="1200" dirty="0">
                  <a:latin typeface="Arial" charset="0"/>
                </a:rPr>
                <a:t>Strategic positioning: Competitive Advantage, </a:t>
              </a:r>
              <a:endParaRPr lang="en-US" altLang="en-US" sz="1200" dirty="0" smtClean="0">
                <a:latin typeface="Arial" charset="0"/>
              </a:endParaRPr>
            </a:p>
            <a:p>
              <a:pPr>
                <a:spcBef>
                  <a:spcPct val="0"/>
                </a:spcBef>
                <a:buNone/>
              </a:pPr>
              <a:r>
                <a:rPr lang="en-US" altLang="en-US" sz="1200" dirty="0" smtClean="0">
                  <a:latin typeface="Arial" charset="0"/>
                </a:rPr>
                <a:t>5forces and </a:t>
              </a:r>
              <a:r>
                <a:rPr lang="en-US" altLang="en-US" sz="1200" b="1" dirty="0" smtClean="0">
                  <a:latin typeface="Arial" charset="0"/>
                </a:rPr>
                <a:t>Activity system </a:t>
              </a:r>
              <a:r>
                <a:rPr lang="en-US" altLang="en-US" sz="1200" dirty="0" smtClean="0">
                  <a:latin typeface="Arial" charset="0"/>
                </a:rPr>
                <a:t> </a:t>
              </a:r>
              <a:r>
                <a:rPr lang="en-US" altLang="en-US" sz="1200" dirty="0">
                  <a:latin typeface="Arial" charset="0"/>
                </a:rPr>
                <a:t>(Porter, 1980)</a:t>
              </a:r>
              <a:br>
                <a:rPr lang="en-US" altLang="en-US" sz="1200" dirty="0">
                  <a:latin typeface="Arial" charset="0"/>
                </a:rPr>
              </a:br>
              <a:r>
                <a:rPr lang="en-US" altLang="en-US" sz="1200" dirty="0" smtClean="0">
                  <a:latin typeface="Arial" charset="0"/>
                </a:rPr>
                <a:t>Resource </a:t>
              </a:r>
              <a:r>
                <a:rPr lang="en-US" altLang="en-US" sz="1200" dirty="0">
                  <a:latin typeface="Arial" charset="0"/>
                </a:rPr>
                <a:t>Based View (Barney</a:t>
              </a:r>
              <a:r>
                <a:rPr lang="en-US" altLang="en-US" sz="1200" dirty="0" smtClean="0">
                  <a:latin typeface="Arial" charset="0"/>
                </a:rPr>
                <a:t>) and 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US" altLang="en-US" sz="1200" dirty="0" smtClean="0">
                  <a:latin typeface="Arial" charset="0"/>
                </a:rPr>
                <a:t>Dependency (Pfeffer </a:t>
              </a:r>
              <a:r>
                <a:rPr lang="en-US" altLang="en-US" sz="1200" dirty="0">
                  <a:latin typeface="Arial" charset="0"/>
                </a:rPr>
                <a:t>&amp; Salancik, 1978</a:t>
              </a:r>
              <a:r>
                <a:rPr lang="en-US" altLang="en-US" sz="1200" dirty="0" smtClean="0">
                  <a:latin typeface="Arial" charset="0"/>
                </a:rPr>
                <a:t>)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US" altLang="en-US" sz="1200" dirty="0" smtClean="0">
                  <a:latin typeface="Arial" charset="0"/>
                </a:rPr>
                <a:t>Emerging and contingency approaches</a:t>
              </a:r>
              <a:endParaRPr lang="en-US" altLang="en-US" sz="1200" dirty="0">
                <a:latin typeface="Arial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dirty="0">
                <a:latin typeface="Arial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dirty="0">
                <a:latin typeface="Arial" charset="0"/>
              </a:endParaRPr>
            </a:p>
          </p:txBody>
        </p:sp>
        <p:sp>
          <p:nvSpPr>
            <p:cNvPr id="14343" name="TextBox 6"/>
            <p:cNvSpPr txBox="1">
              <a:spLocks noChangeArrowheads="1"/>
            </p:cNvSpPr>
            <p:nvPr/>
          </p:nvSpPr>
          <p:spPr bwMode="auto">
            <a:xfrm>
              <a:off x="2803480" y="3171115"/>
              <a:ext cx="3575277" cy="5763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charset="0"/>
                </a:rPr>
                <a:t>CANVAS (</a:t>
              </a:r>
              <a:r>
                <a:rPr lang="en-US" altLang="en-US" sz="1200" dirty="0">
                  <a:latin typeface="Arial" charset="0"/>
                </a:rPr>
                <a:t>Osterwalder &amp; Pigneur, </a:t>
              </a:r>
              <a:r>
                <a:rPr lang="en-US" altLang="en-US" sz="1200" dirty="0" smtClean="0">
                  <a:latin typeface="Arial" charset="0"/>
                </a:rPr>
                <a:t>2004, 2010)</a:t>
              </a:r>
              <a:endParaRPr lang="en-US" altLang="en-US" sz="1200" dirty="0">
                <a:latin typeface="Arial" charset="0"/>
              </a:endParaRPr>
            </a:p>
            <a:p>
              <a:pPr algn="ctr">
                <a:spcBef>
                  <a:spcPct val="0"/>
                </a:spcBef>
                <a:buNone/>
              </a:pPr>
              <a:r>
                <a:rPr lang="en-US" altLang="en-US" sz="1200" dirty="0">
                  <a:latin typeface="Arial" charset="0"/>
                </a:rPr>
                <a:t>STOF (Bouwman et al, 2002, 2008)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charset="0"/>
                </a:rPr>
                <a:t>CSOFT (Heikkila et al  2010)</a:t>
              </a:r>
              <a:endParaRPr lang="en-US" altLang="en-US" sz="1200" dirty="0"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charset="0"/>
                </a:rPr>
                <a:t>STOF-VIP (Bouwman </a:t>
              </a:r>
              <a:r>
                <a:rPr lang="en-US" altLang="en-US" sz="1200" dirty="0">
                  <a:latin typeface="Arial" charset="0"/>
                </a:rPr>
                <a:t>et al 2013)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charset="0"/>
                </a:rPr>
                <a:t>VISOR ((</a:t>
              </a:r>
              <a:r>
                <a:rPr lang="en-US" altLang="en-US" sz="1200" dirty="0">
                  <a:latin typeface="Arial" charset="0"/>
                </a:rPr>
                <a:t>Omar El Sawy, 2012)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BM </a:t>
              </a:r>
              <a:r>
                <a:rPr lang="en-US" altLang="en-US" sz="1200" dirty="0" smtClean="0">
                  <a:latin typeface="Arial" charset="0"/>
                </a:rPr>
                <a:t>component (IBM</a:t>
              </a:r>
              <a:r>
                <a:rPr lang="en-US" altLang="en-US" sz="1200" dirty="0">
                  <a:latin typeface="Arial" charset="0"/>
                </a:rPr>
                <a:t>, 2005</a:t>
              </a:r>
              <a:r>
                <a:rPr lang="en-US" altLang="en-US" sz="1200" dirty="0" smtClean="0">
                  <a:latin typeface="Arial" charset="0"/>
                </a:rPr>
                <a:t>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charset="0"/>
                </a:rPr>
                <a:t>BM Cube (</a:t>
              </a:r>
              <a:r>
                <a:rPr lang="en-US" altLang="en-US" sz="1200" dirty="0">
                  <a:latin typeface="Arial" charset="0"/>
                </a:rPr>
                <a:t>L</a:t>
              </a:r>
              <a:r>
                <a:rPr lang="en-US" altLang="en-US" sz="1200" dirty="0" smtClean="0">
                  <a:latin typeface="Arial" charset="0"/>
                </a:rPr>
                <a:t>indgren)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charset="0"/>
                </a:rPr>
                <a:t>………..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charset="0"/>
                </a:rPr>
                <a:t>BM meta-model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 smtClean="0">
                  <a:latin typeface="Arial" charset="0"/>
                </a:rPr>
                <a:t>BM tooling</a:t>
              </a:r>
            </a:p>
            <a:p>
              <a:pPr marL="171450" indent="-171450" algn="ctr">
                <a:spcBef>
                  <a:spcPct val="0"/>
                </a:spcBef>
              </a:pPr>
              <a:r>
                <a:rPr lang="en-US" altLang="en-US" sz="1200" dirty="0">
                  <a:latin typeface="Arial" charset="0"/>
                </a:rPr>
                <a:t>Quick  Scan</a:t>
              </a:r>
            </a:p>
            <a:p>
              <a:pPr marL="171450" indent="-171450" algn="ctr">
                <a:spcBef>
                  <a:spcPct val="0"/>
                </a:spcBef>
              </a:pPr>
              <a:r>
                <a:rPr lang="en-US" altLang="en-US" sz="1200" dirty="0">
                  <a:latin typeface="Arial" charset="0"/>
                </a:rPr>
                <a:t>Stress testing</a:t>
              </a:r>
            </a:p>
            <a:p>
              <a:pPr marL="171450" indent="-171450" algn="ctr">
                <a:spcBef>
                  <a:spcPct val="0"/>
                </a:spcBef>
              </a:pPr>
              <a:r>
                <a:rPr lang="en-US" altLang="en-US" sz="1200" dirty="0">
                  <a:latin typeface="Arial" charset="0"/>
                </a:rPr>
                <a:t>Roadmaps</a:t>
              </a:r>
            </a:p>
            <a:p>
              <a:pPr marL="171450" indent="-171450" algn="ctr">
                <a:spcBef>
                  <a:spcPct val="0"/>
                </a:spcBef>
              </a:pPr>
              <a:r>
                <a:rPr lang="en-US" altLang="en-US" sz="1200" dirty="0">
                  <a:latin typeface="Arial" charset="0"/>
                </a:rPr>
                <a:t>VIP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 dirty="0"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 dirty="0">
                <a:latin typeface="Arial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200" dirty="0">
                <a:latin typeface="Arial" charset="0"/>
              </a:endParaRPr>
            </a:p>
          </p:txBody>
        </p:sp>
        <p:sp>
          <p:nvSpPr>
            <p:cNvPr id="14344" name="TextBox 7"/>
            <p:cNvSpPr txBox="1">
              <a:spLocks noChangeArrowheads="1"/>
            </p:cNvSpPr>
            <p:nvPr/>
          </p:nvSpPr>
          <p:spPr bwMode="auto">
            <a:xfrm>
              <a:off x="7131047" y="3171115"/>
              <a:ext cx="1992686" cy="5140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spcBef>
                  <a:spcPct val="20000"/>
                </a:spcBef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spcBef>
                  <a:spcPct val="20000"/>
                </a:spcBef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spcBef>
                  <a:spcPct val="20000"/>
                </a:spcBef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" pitchFamily="18" charset="0"/>
                <a:buChar char="•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Business Architecture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Enterprise Architecture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Business </a:t>
              </a:r>
              <a:r>
                <a:rPr lang="en-US" altLang="en-US" sz="1200" dirty="0" smtClean="0">
                  <a:latin typeface="Arial" charset="0"/>
                </a:rPr>
                <a:t>Processes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200" dirty="0">
                <a:latin typeface="Arial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latin typeface="Arial" charset="0"/>
                </a:rPr>
                <a:t>Process </a:t>
              </a:r>
              <a:r>
                <a:rPr lang="en-US" altLang="en-US" sz="1200" dirty="0" smtClean="0">
                  <a:latin typeface="Arial" charset="0"/>
                </a:rPr>
                <a:t>tooling</a:t>
              </a:r>
            </a:p>
            <a:p>
              <a:pPr marL="285750" indent="-285750" algn="r">
                <a:spcBef>
                  <a:spcPct val="0"/>
                </a:spcBef>
              </a:pPr>
              <a:r>
                <a:rPr lang="en-US" altLang="en-US" sz="1200" dirty="0" smtClean="0">
                  <a:latin typeface="Arial" charset="0"/>
                </a:rPr>
                <a:t>BPM</a:t>
              </a:r>
              <a:endParaRPr lang="en-US" altLang="en-US" sz="1200" dirty="0">
                <a:latin typeface="Arial" charset="0"/>
              </a:endParaRPr>
            </a:p>
            <a:p>
              <a:pPr marL="285750" indent="-285750" algn="r">
                <a:spcBef>
                  <a:spcPct val="0"/>
                </a:spcBef>
              </a:pPr>
              <a:r>
                <a:rPr lang="en-US" altLang="en-US" sz="1200" dirty="0" smtClean="0">
                  <a:latin typeface="Arial" charset="0"/>
                </a:rPr>
                <a:t>Aris</a:t>
              </a:r>
            </a:p>
            <a:p>
              <a:pPr algn="r">
                <a:spcBef>
                  <a:spcPct val="0"/>
                </a:spcBef>
                <a:buNone/>
              </a:pPr>
              <a:endParaRPr lang="en-US" altLang="en-US" sz="1200" dirty="0" smtClean="0">
                <a:latin typeface="Arial" charset="0"/>
              </a:endParaRPr>
            </a:p>
            <a:p>
              <a:pPr algn="r">
                <a:spcBef>
                  <a:spcPct val="0"/>
                </a:spcBef>
                <a:buNone/>
              </a:pPr>
              <a:r>
                <a:rPr lang="en-US" altLang="en-US" sz="1200" dirty="0" smtClean="0">
                  <a:latin typeface="Arial" charset="0"/>
                </a:rPr>
                <a:t>Architecture thinking</a:t>
              </a:r>
            </a:p>
            <a:p>
              <a:pPr marL="285750" indent="-285750" algn="r">
                <a:spcBef>
                  <a:spcPct val="0"/>
                </a:spcBef>
              </a:pPr>
              <a:r>
                <a:rPr lang="en-US" altLang="en-US" sz="1200" dirty="0" smtClean="0">
                  <a:latin typeface="Arial" charset="0"/>
                </a:rPr>
                <a:t>Archimate</a:t>
              </a:r>
              <a:endParaRPr lang="en-US" altLang="en-US" sz="1200" dirty="0">
                <a:latin typeface="Arial" charset="0"/>
              </a:endParaRPr>
            </a:p>
            <a:p>
              <a:pPr marL="285750" indent="-285750" algn="r">
                <a:spcBef>
                  <a:spcPct val="0"/>
                </a:spcBef>
              </a:pPr>
              <a:r>
                <a:rPr lang="en-US" altLang="en-US" sz="1200" dirty="0">
                  <a:latin typeface="Arial" charset="0"/>
                </a:rPr>
                <a:t>Togaf </a:t>
              </a:r>
              <a:endParaRPr lang="en-US" altLang="en-US" sz="1200" dirty="0" smtClean="0">
                <a:latin typeface="Arial" charset="0"/>
              </a:endParaRPr>
            </a:p>
            <a:p>
              <a:pPr marL="285750" indent="-285750" algn="r">
                <a:spcBef>
                  <a:spcPct val="0"/>
                </a:spcBef>
              </a:pPr>
              <a:r>
                <a:rPr lang="en-US" altLang="en-US" sz="1200" dirty="0" smtClean="0">
                  <a:latin typeface="Arial" charset="0"/>
                </a:rPr>
                <a:t>et cetera</a:t>
              </a:r>
            </a:p>
            <a:p>
              <a:pPr marL="285750" indent="-285750" algn="r">
                <a:spcBef>
                  <a:spcPct val="0"/>
                </a:spcBef>
              </a:pPr>
              <a:endParaRPr lang="en-US" altLang="en-US" sz="1200" dirty="0">
                <a:latin typeface="Arial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200" dirty="0">
                <a:latin typeface="Arial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200" dirty="0">
                <a:latin typeface="Arial" charset="0"/>
              </a:endParaRP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 sz="1200" dirty="0">
                <a:latin typeface="Arial" charset="0"/>
              </a:endParaRPr>
            </a:p>
          </p:txBody>
        </p:sp>
        <p:grpSp>
          <p:nvGrpSpPr>
            <p:cNvPr id="14345" name="Group 24"/>
            <p:cNvGrpSpPr>
              <a:grpSpLocks/>
            </p:cNvGrpSpPr>
            <p:nvPr/>
          </p:nvGrpSpPr>
          <p:grpSpPr bwMode="auto">
            <a:xfrm>
              <a:off x="-653314" y="2209744"/>
              <a:ext cx="10183803" cy="761300"/>
              <a:chOff x="-198342" y="1828744"/>
              <a:chExt cx="8358404" cy="7613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-198342" y="1828746"/>
                <a:ext cx="3093590" cy="76129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Business strategy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663576" y="1828747"/>
                <a:ext cx="2909686" cy="76129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Business </a:t>
                </a:r>
              </a:p>
              <a:p>
                <a:pPr algn="ctr"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model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721474" y="1828744"/>
                <a:ext cx="2438588" cy="761296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Business </a:t>
                </a:r>
              </a:p>
              <a:p>
                <a:pPr algn="ctr">
                  <a:defRPr/>
                </a:pPr>
                <a:r>
                  <a:rPr lang="en-US" sz="1200" dirty="0">
                    <a:solidFill>
                      <a:schemeClr val="tx1"/>
                    </a:solidFill>
                  </a:rPr>
                  <a:t>Architecture</a:t>
                </a: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421664" y="1981406"/>
                <a:ext cx="595071" cy="4559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476110" y="1981408"/>
                <a:ext cx="381030" cy="4559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 dirty="0"/>
              </a:p>
            </p:txBody>
          </p:sp>
        </p:grp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EE5B2-5E35-4994-AFFD-7EBFFC287792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268941" y="4584385"/>
            <a:ext cx="860611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Metrics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4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 what happens in practice?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72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Does Business model innovation matter?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GB" dirty="0" smtClean="0"/>
              <a:t>SMEs the primary economic and innovative force and  job creators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...49% of SME in EU involved with BMI</a:t>
            </a:r>
          </a:p>
          <a:p>
            <a:pPr lvl="0"/>
            <a:endParaRPr lang="en-GB" dirty="0"/>
          </a:p>
          <a:p>
            <a:pPr lvl="0"/>
            <a:r>
              <a:rPr lang="en-GB" dirty="0" smtClean="0"/>
              <a:t>...19% of them use tool(s)</a:t>
            </a:r>
          </a:p>
          <a:p>
            <a:pPr lvl="0"/>
            <a:endParaRPr lang="en-GB" dirty="0"/>
          </a:p>
          <a:p>
            <a:pPr lvl="0"/>
            <a:r>
              <a:rPr lang="en-GB" dirty="0" smtClean="0"/>
              <a:t>...they are performing above average in terms of profitability and growth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05465" y="4594623"/>
            <a:ext cx="388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ENVISION Research 2015-2017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2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6512" y="0"/>
            <a:ext cx="8706275" cy="5143500"/>
            <a:chOff x="1231900" y="-131435"/>
            <a:chExt cx="1095696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900" y="-131435"/>
              <a:ext cx="9704934" cy="6858000"/>
            </a:xfrm>
            <a:prstGeom prst="rect">
              <a:avLst/>
            </a:prstGeom>
            <a:gradFill>
              <a:gsLst>
                <a:gs pos="50000">
                  <a:srgbClr val="0178B9"/>
                </a:gs>
                <a:gs pos="51000">
                  <a:srgbClr val="F5A313"/>
                </a:gs>
              </a:gsLst>
              <a:lin ang="10800000" scaled="1"/>
            </a:gradFill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1590703" y="1658146"/>
              <a:ext cx="1617792" cy="7786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1100" dirty="0"/>
                <a:t>78% started working with new business partners</a:t>
              </a:r>
              <a:endParaRPr lang="en-GB" sz="11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80923" y="3479332"/>
              <a:ext cx="1617792" cy="85336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88% of product/service offering is enabled by ICT 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49893" y="5230037"/>
              <a:ext cx="2093118" cy="71416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100" dirty="0"/>
                <a:t>89% introduced new ways to reduce fixed costs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085840" y="1399983"/>
              <a:ext cx="1311966" cy="1036822"/>
            </a:xfrm>
            <a:prstGeom prst="rect">
              <a:avLst/>
            </a:prstGeom>
            <a:solidFill>
              <a:srgbClr val="693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62% focused on complete new market segments 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444638" y="1399984"/>
              <a:ext cx="1354455" cy="7248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76% introduced new services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000401" y="90904"/>
              <a:ext cx="318846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Envision research project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103356" y="3209932"/>
              <a:ext cx="1651134" cy="699909"/>
            </a:xfrm>
            <a:prstGeom prst="rect">
              <a:avLst/>
            </a:prstGeom>
            <a:solidFill>
              <a:srgbClr val="693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1100" dirty="0"/>
                <a:t>65% introduced new distribution channels</a:t>
              </a:r>
              <a:endParaRPr lang="en-GB" sz="11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196569" y="5230038"/>
              <a:ext cx="1399337" cy="714161"/>
            </a:xfrm>
            <a:prstGeom prst="rect">
              <a:avLst/>
            </a:prstGeom>
            <a:solidFill>
              <a:srgbClr val="693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1100" dirty="0"/>
                <a:t>71% introduced new pricing </a:t>
              </a:r>
              <a:r>
                <a:rPr lang="en-US" sz="1100" i="1" dirty="0"/>
                <a:t>mechanisms</a:t>
              </a:r>
              <a:endParaRPr lang="en-GB" sz="11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060206" y="5081697"/>
              <a:ext cx="1617792" cy="88932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1100" dirty="0"/>
                <a:t>89% introduced new ways to reduce variable costs</a:t>
              </a:r>
              <a:endParaRPr lang="en-GB" sz="11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732540" y="5230038"/>
              <a:ext cx="1399337" cy="714161"/>
            </a:xfrm>
            <a:prstGeom prst="rect">
              <a:avLst/>
            </a:prstGeom>
            <a:solidFill>
              <a:srgbClr val="693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1100" dirty="0"/>
                <a:t>80% created new revenue streams</a:t>
              </a:r>
              <a:endParaRPr lang="en-GB" sz="11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211867" y="5230038"/>
              <a:ext cx="1399337" cy="714161"/>
            </a:xfrm>
            <a:prstGeom prst="rect">
              <a:avLst/>
            </a:prstGeom>
            <a:solidFill>
              <a:srgbClr val="693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1100" dirty="0"/>
                <a:t>91% introduced new ways to be profitable</a:t>
              </a:r>
              <a:endParaRPr lang="en-GB" sz="11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590703" y="2624536"/>
              <a:ext cx="1617792" cy="93535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1100" dirty="0"/>
                <a:t>64% shared new responsibilities with new business partner</a:t>
              </a:r>
              <a:endParaRPr lang="en-GB" sz="11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444638" y="2471229"/>
              <a:ext cx="1354455" cy="7387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1100" dirty="0">
                  <a:solidFill>
                    <a:schemeClr val="tx1"/>
                  </a:solidFill>
                </a:rPr>
                <a:t>78% introduced new products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103355" y="3937072"/>
              <a:ext cx="1651134" cy="797423"/>
            </a:xfrm>
            <a:prstGeom prst="rect">
              <a:avLst/>
            </a:prstGeom>
            <a:solidFill>
              <a:srgbClr val="693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73% introduced new ways to transact with customers 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103356" y="1399984"/>
              <a:ext cx="1651132" cy="1071245"/>
            </a:xfrm>
            <a:prstGeom prst="rect">
              <a:avLst/>
            </a:prstGeom>
            <a:solidFill>
              <a:srgbClr val="6938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83% introduced new ways of organizing relations with customers 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06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Elipse"/>
          <p:cNvSpPr>
            <a:spLocks noChangeArrowheads="1"/>
          </p:cNvSpPr>
          <p:nvPr/>
        </p:nvSpPr>
        <p:spPr bwMode="auto">
          <a:xfrm>
            <a:off x="1096849" y="1041782"/>
            <a:ext cx="944297" cy="545436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_tradnl" sz="900" b="1" dirty="0"/>
              <a:t>Innovation activity</a:t>
            </a:r>
          </a:p>
        </p:txBody>
      </p:sp>
      <p:sp>
        <p:nvSpPr>
          <p:cNvPr id="10" name="7 Elipse"/>
          <p:cNvSpPr>
            <a:spLocks noChangeArrowheads="1"/>
          </p:cNvSpPr>
          <p:nvPr/>
        </p:nvSpPr>
        <p:spPr bwMode="auto">
          <a:xfrm>
            <a:off x="1083664" y="1896126"/>
            <a:ext cx="944297" cy="545437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s-ES_tradnl" sz="900" b="1" dirty="0"/>
              <a:t>Strategy</a:t>
            </a:r>
          </a:p>
        </p:txBody>
      </p:sp>
      <p:sp>
        <p:nvSpPr>
          <p:cNvPr id="23" name="7 Elipse"/>
          <p:cNvSpPr>
            <a:spLocks noChangeArrowheads="1"/>
          </p:cNvSpPr>
          <p:nvPr/>
        </p:nvSpPr>
        <p:spPr bwMode="auto">
          <a:xfrm>
            <a:off x="1046624" y="2792405"/>
            <a:ext cx="944296" cy="545437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s-ES_tradnl" sz="900" b="1" dirty="0"/>
              <a:t>Competitive intensity</a:t>
            </a:r>
          </a:p>
        </p:txBody>
      </p:sp>
      <p:sp>
        <p:nvSpPr>
          <p:cNvPr id="27" name="7 Elipse"/>
          <p:cNvSpPr>
            <a:spLocks noChangeArrowheads="1"/>
          </p:cNvSpPr>
          <p:nvPr/>
        </p:nvSpPr>
        <p:spPr bwMode="auto">
          <a:xfrm>
            <a:off x="1038112" y="3646750"/>
            <a:ext cx="944297" cy="545436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s-ES_tradnl" sz="900" b="1" dirty="0"/>
              <a:t>Technology turbulence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374155" y="1610550"/>
            <a:ext cx="10005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u="sng" dirty="0"/>
              <a:t>Internal drivers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366067" y="3382161"/>
            <a:ext cx="10198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u="sng" dirty="0"/>
              <a:t>External drivers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3200478" y="1972332"/>
            <a:ext cx="27451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u="sng" dirty="0"/>
              <a:t>BM innovation practices and governance</a:t>
            </a:r>
          </a:p>
        </p:txBody>
      </p:sp>
      <p:sp>
        <p:nvSpPr>
          <p:cNvPr id="44" name="7 Elipse"/>
          <p:cNvSpPr>
            <a:spLocks noChangeArrowheads="1"/>
          </p:cNvSpPr>
          <p:nvPr/>
        </p:nvSpPr>
        <p:spPr bwMode="auto">
          <a:xfrm>
            <a:off x="3121613" y="2359103"/>
            <a:ext cx="1234130" cy="545437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s-ES_tradnl" sz="900" b="1" dirty="0"/>
              <a:t>BM Experimentation</a:t>
            </a:r>
            <a:endParaRPr lang="en-US" altLang="es-ES_tradnl" sz="900" b="1" dirty="0">
              <a:solidFill>
                <a:srgbClr val="FF0000"/>
              </a:solidFill>
            </a:endParaRPr>
          </a:p>
        </p:txBody>
      </p:sp>
      <p:sp>
        <p:nvSpPr>
          <p:cNvPr id="51" name="7 Elipse"/>
          <p:cNvSpPr>
            <a:spLocks noChangeArrowheads="1"/>
          </p:cNvSpPr>
          <p:nvPr/>
        </p:nvSpPr>
        <p:spPr bwMode="auto">
          <a:xfrm>
            <a:off x="4987589" y="2358674"/>
            <a:ext cx="1234130" cy="545436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s-ES_tradnl" sz="900" b="1" dirty="0"/>
              <a:t>BM Practices</a:t>
            </a:r>
            <a:endParaRPr lang="en-US" altLang="es-ES_tradnl" sz="900" b="1" dirty="0">
              <a:solidFill>
                <a:srgbClr val="FF0000"/>
              </a:solidFill>
            </a:endParaRPr>
          </a:p>
        </p:txBody>
      </p:sp>
      <p:cxnSp>
        <p:nvCxnSpPr>
          <p:cNvPr id="78" name="AutoShape 19"/>
          <p:cNvCxnSpPr>
            <a:cxnSpLocks noChangeShapeType="1"/>
            <a:stCxn id="44" idx="2"/>
            <a:endCxn id="4" idx="6"/>
          </p:cNvCxnSpPr>
          <p:nvPr/>
        </p:nvCxnSpPr>
        <p:spPr bwMode="auto">
          <a:xfrm flipH="1" flipV="1">
            <a:off x="2041146" y="1314500"/>
            <a:ext cx="1080467" cy="1317322"/>
          </a:xfrm>
          <a:prstGeom prst="straightConnector1">
            <a:avLst/>
          </a:prstGeom>
          <a:noFill/>
          <a:ln w="34925">
            <a:solidFill>
              <a:schemeClr val="tx2"/>
            </a:solidFill>
            <a:prstDash val="solid"/>
            <a:miter lim="800000"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AutoShape 19"/>
          <p:cNvCxnSpPr>
            <a:cxnSpLocks noChangeShapeType="1"/>
            <a:stCxn id="44" idx="2"/>
            <a:endCxn id="10" idx="6"/>
          </p:cNvCxnSpPr>
          <p:nvPr/>
        </p:nvCxnSpPr>
        <p:spPr bwMode="auto">
          <a:xfrm flipH="1" flipV="1">
            <a:off x="2027960" y="2168845"/>
            <a:ext cx="1093652" cy="462977"/>
          </a:xfrm>
          <a:prstGeom prst="straightConnector1">
            <a:avLst/>
          </a:prstGeom>
          <a:noFill/>
          <a:ln w="34925">
            <a:solidFill>
              <a:schemeClr val="tx2"/>
            </a:solidFill>
            <a:prstDash val="solid"/>
            <a:miter lim="800000"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AutoShape 19"/>
          <p:cNvCxnSpPr>
            <a:cxnSpLocks noChangeShapeType="1"/>
            <a:stCxn id="44" idx="2"/>
            <a:endCxn id="23" idx="6"/>
          </p:cNvCxnSpPr>
          <p:nvPr/>
        </p:nvCxnSpPr>
        <p:spPr bwMode="auto">
          <a:xfrm flipH="1">
            <a:off x="1990920" y="2631822"/>
            <a:ext cx="1130692" cy="433302"/>
          </a:xfrm>
          <a:prstGeom prst="straightConnector1">
            <a:avLst/>
          </a:prstGeom>
          <a:noFill/>
          <a:ln w="34925">
            <a:solidFill>
              <a:schemeClr val="tx2"/>
            </a:solidFill>
            <a:prstDash val="solid"/>
            <a:miter lim="800000"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AutoShape 19"/>
          <p:cNvCxnSpPr>
            <a:cxnSpLocks noChangeShapeType="1"/>
            <a:stCxn id="44" idx="2"/>
            <a:endCxn id="27" idx="6"/>
          </p:cNvCxnSpPr>
          <p:nvPr/>
        </p:nvCxnSpPr>
        <p:spPr bwMode="auto">
          <a:xfrm flipH="1">
            <a:off x="1982409" y="2631822"/>
            <a:ext cx="1139204" cy="1287646"/>
          </a:xfrm>
          <a:prstGeom prst="straightConnector1">
            <a:avLst/>
          </a:prstGeom>
          <a:noFill/>
          <a:ln w="34925">
            <a:solidFill>
              <a:schemeClr val="tx2"/>
            </a:solidFill>
            <a:prstDash val="dash"/>
            <a:miter lim="800000"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AutoShape 19"/>
          <p:cNvCxnSpPr>
            <a:cxnSpLocks noChangeShapeType="1"/>
            <a:stCxn id="51" idx="2"/>
            <a:endCxn id="44" idx="6"/>
          </p:cNvCxnSpPr>
          <p:nvPr/>
        </p:nvCxnSpPr>
        <p:spPr bwMode="auto">
          <a:xfrm flipH="1">
            <a:off x="4355742" y="2631392"/>
            <a:ext cx="631847" cy="430"/>
          </a:xfrm>
          <a:prstGeom prst="straightConnector1">
            <a:avLst/>
          </a:prstGeom>
          <a:noFill/>
          <a:ln w="34925">
            <a:solidFill>
              <a:schemeClr val="tx2"/>
            </a:solidFill>
            <a:miter lim="800000"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6" name="7 Elipse"/>
          <p:cNvSpPr>
            <a:spLocks noChangeArrowheads="1"/>
          </p:cNvSpPr>
          <p:nvPr/>
        </p:nvSpPr>
        <p:spPr bwMode="auto">
          <a:xfrm>
            <a:off x="6991298" y="3374032"/>
            <a:ext cx="944297" cy="545436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s-ES_tradnl" sz="900" b="1" dirty="0"/>
              <a:t>Overall performance</a:t>
            </a:r>
          </a:p>
        </p:txBody>
      </p:sp>
      <p:sp>
        <p:nvSpPr>
          <p:cNvPr id="110" name="CuadroTexto 109"/>
          <p:cNvSpPr txBox="1"/>
          <p:nvPr/>
        </p:nvSpPr>
        <p:spPr>
          <a:xfrm>
            <a:off x="6701405" y="3978708"/>
            <a:ext cx="10156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u="sng" dirty="0"/>
              <a:t>Performance</a:t>
            </a:r>
          </a:p>
        </p:txBody>
      </p:sp>
      <p:cxnSp>
        <p:nvCxnSpPr>
          <p:cNvPr id="111" name="AutoShape 19"/>
          <p:cNvCxnSpPr>
            <a:cxnSpLocks noChangeShapeType="1"/>
            <a:stCxn id="96" idx="2"/>
            <a:endCxn id="51" idx="6"/>
          </p:cNvCxnSpPr>
          <p:nvPr/>
        </p:nvCxnSpPr>
        <p:spPr bwMode="auto">
          <a:xfrm flipH="1" flipV="1">
            <a:off x="6221719" y="2631392"/>
            <a:ext cx="769579" cy="1015358"/>
          </a:xfrm>
          <a:prstGeom prst="straightConnector1">
            <a:avLst/>
          </a:prstGeom>
          <a:noFill/>
          <a:ln w="34925">
            <a:solidFill>
              <a:schemeClr val="tx2"/>
            </a:solidFill>
            <a:miter lim="800000"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" name="7 Elipse"/>
          <p:cNvSpPr>
            <a:spLocks noChangeArrowheads="1"/>
          </p:cNvSpPr>
          <p:nvPr/>
        </p:nvSpPr>
        <p:spPr bwMode="auto">
          <a:xfrm>
            <a:off x="6991298" y="1513108"/>
            <a:ext cx="944297" cy="545436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s-ES_tradnl" sz="900" b="1" dirty="0"/>
              <a:t>Average number of innovations</a:t>
            </a:r>
          </a:p>
        </p:txBody>
      </p:sp>
      <p:sp>
        <p:nvSpPr>
          <p:cNvPr id="119" name="CuadroTexto 118"/>
          <p:cNvSpPr txBox="1"/>
          <p:nvPr/>
        </p:nvSpPr>
        <p:spPr>
          <a:xfrm>
            <a:off x="6648726" y="1140472"/>
            <a:ext cx="11859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u="sng" dirty="0"/>
              <a:t>Innovativeness</a:t>
            </a:r>
          </a:p>
        </p:txBody>
      </p:sp>
      <p:cxnSp>
        <p:nvCxnSpPr>
          <p:cNvPr id="122" name="AutoShape 19"/>
          <p:cNvCxnSpPr>
            <a:cxnSpLocks noChangeShapeType="1"/>
            <a:stCxn id="115" idx="2"/>
            <a:endCxn id="51" idx="6"/>
          </p:cNvCxnSpPr>
          <p:nvPr/>
        </p:nvCxnSpPr>
        <p:spPr bwMode="auto">
          <a:xfrm flipH="1">
            <a:off x="6221719" y="1785826"/>
            <a:ext cx="769579" cy="845566"/>
          </a:xfrm>
          <a:prstGeom prst="straightConnector1">
            <a:avLst/>
          </a:prstGeom>
          <a:noFill/>
          <a:ln w="34925">
            <a:solidFill>
              <a:schemeClr val="tx2"/>
            </a:solidFill>
            <a:miter lim="800000"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6" name="AutoShape 19"/>
          <p:cNvCxnSpPr>
            <a:cxnSpLocks noChangeShapeType="1"/>
            <a:stCxn id="96" idx="0"/>
            <a:endCxn id="115" idx="4"/>
          </p:cNvCxnSpPr>
          <p:nvPr/>
        </p:nvCxnSpPr>
        <p:spPr bwMode="auto">
          <a:xfrm flipV="1">
            <a:off x="7463446" y="2058544"/>
            <a:ext cx="0" cy="1315488"/>
          </a:xfrm>
          <a:prstGeom prst="straightConnector1">
            <a:avLst/>
          </a:prstGeom>
          <a:noFill/>
          <a:ln w="34925">
            <a:solidFill>
              <a:schemeClr val="tx2"/>
            </a:solidFill>
            <a:miter lim="800000"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" name="CuadroTexto 150"/>
          <p:cNvSpPr txBox="1"/>
          <p:nvPr/>
        </p:nvSpPr>
        <p:spPr>
          <a:xfrm>
            <a:off x="2455259" y="943843"/>
            <a:ext cx="42258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/>
              <a:t>STRUCTURAL </a:t>
            </a:r>
            <a:r>
              <a:rPr lang="es-ES" sz="1000" dirty="0"/>
              <a:t>OVERALL</a:t>
            </a:r>
            <a:r>
              <a:rPr lang="es-ES" sz="1000" b="1" dirty="0"/>
              <a:t> MODEL 2016 + 2017 </a:t>
            </a:r>
            <a:r>
              <a:rPr lang="es-ES" sz="1000" b="1" dirty="0" smtClean="0"/>
              <a:t>(unique observations, N = 1240)</a:t>
            </a:r>
            <a:endParaRPr lang="es-ES" sz="1000" b="1" dirty="0"/>
          </a:p>
        </p:txBody>
      </p:sp>
      <p:sp>
        <p:nvSpPr>
          <p:cNvPr id="88" name="35 CuadroTexto"/>
          <p:cNvSpPr txBox="1">
            <a:spLocks noChangeArrowheads="1"/>
          </p:cNvSpPr>
          <p:nvPr/>
        </p:nvSpPr>
        <p:spPr bwMode="auto">
          <a:xfrm>
            <a:off x="3856896" y="3043696"/>
            <a:ext cx="678914" cy="2154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800" b="1" dirty="0">
                <a:latin typeface="Arial" panose="020B0604020202020204" pitchFamily="34" charset="0"/>
              </a:rPr>
              <a:t>R</a:t>
            </a:r>
            <a:r>
              <a:rPr lang="es-ES" altLang="es-ES_tradnl" sz="800" b="1" baseline="30000" dirty="0">
                <a:latin typeface="Arial" panose="020B0604020202020204" pitchFamily="34" charset="0"/>
              </a:rPr>
              <a:t>2</a:t>
            </a:r>
            <a:r>
              <a:rPr lang="es-ES" altLang="es-ES_tradnl" sz="800" b="1" dirty="0">
                <a:latin typeface="Arial" panose="020B0604020202020204" pitchFamily="34" charset="0"/>
              </a:rPr>
              <a:t>=.45</a:t>
            </a:r>
          </a:p>
        </p:txBody>
      </p:sp>
      <p:sp>
        <p:nvSpPr>
          <p:cNvPr id="93" name="35 CuadroTexto"/>
          <p:cNvSpPr txBox="1">
            <a:spLocks noChangeArrowheads="1"/>
          </p:cNvSpPr>
          <p:nvPr/>
        </p:nvSpPr>
        <p:spPr bwMode="auto">
          <a:xfrm>
            <a:off x="1962280" y="1996634"/>
            <a:ext cx="678914" cy="2154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800" b="1" dirty="0">
                <a:latin typeface="Arial" panose="020B0604020202020204" pitchFamily="34" charset="0"/>
              </a:rPr>
              <a:t>.24 (1.76)*</a:t>
            </a:r>
          </a:p>
        </p:txBody>
      </p:sp>
      <p:sp>
        <p:nvSpPr>
          <p:cNvPr id="94" name="35 CuadroTexto"/>
          <p:cNvSpPr txBox="1">
            <a:spLocks noChangeArrowheads="1"/>
          </p:cNvSpPr>
          <p:nvPr/>
        </p:nvSpPr>
        <p:spPr bwMode="auto">
          <a:xfrm>
            <a:off x="1982367" y="2657162"/>
            <a:ext cx="678914" cy="2154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800" b="1" dirty="0">
                <a:latin typeface="Arial" panose="020B0604020202020204" pitchFamily="34" charset="0"/>
              </a:rPr>
              <a:t>-.12 (2.01)**</a:t>
            </a:r>
          </a:p>
        </p:txBody>
      </p:sp>
      <p:sp>
        <p:nvSpPr>
          <p:cNvPr id="101" name="35 CuadroTexto"/>
          <p:cNvSpPr txBox="1">
            <a:spLocks noChangeArrowheads="1"/>
          </p:cNvSpPr>
          <p:nvPr/>
        </p:nvSpPr>
        <p:spPr bwMode="auto">
          <a:xfrm>
            <a:off x="2296341" y="3575918"/>
            <a:ext cx="678914" cy="2154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800" b="1" dirty="0">
                <a:latin typeface="Arial" panose="020B0604020202020204" pitchFamily="34" charset="0"/>
              </a:rPr>
              <a:t>.08 (1.48)</a:t>
            </a:r>
          </a:p>
        </p:txBody>
      </p:sp>
      <p:sp>
        <p:nvSpPr>
          <p:cNvPr id="102" name="35 CuadroTexto"/>
          <p:cNvSpPr txBox="1">
            <a:spLocks noChangeArrowheads="1"/>
          </p:cNvSpPr>
          <p:nvPr/>
        </p:nvSpPr>
        <p:spPr bwMode="auto">
          <a:xfrm>
            <a:off x="7455848" y="2564332"/>
            <a:ext cx="678914" cy="2154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800" b="1" dirty="0">
                <a:latin typeface="Arial" panose="020B0604020202020204" pitchFamily="34" charset="0"/>
              </a:rPr>
              <a:t>.21 (3.77)***</a:t>
            </a:r>
          </a:p>
        </p:txBody>
      </p:sp>
      <p:sp>
        <p:nvSpPr>
          <p:cNvPr id="103" name="35 CuadroTexto"/>
          <p:cNvSpPr txBox="1">
            <a:spLocks noChangeArrowheads="1"/>
          </p:cNvSpPr>
          <p:nvPr/>
        </p:nvSpPr>
        <p:spPr bwMode="auto">
          <a:xfrm>
            <a:off x="6497820" y="2261935"/>
            <a:ext cx="779888" cy="2154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800" b="1" dirty="0">
                <a:latin typeface="Arial" panose="020B0604020202020204" pitchFamily="34" charset="0"/>
              </a:rPr>
              <a:t>.65 (14.95)***</a:t>
            </a:r>
          </a:p>
        </p:txBody>
      </p:sp>
      <p:sp>
        <p:nvSpPr>
          <p:cNvPr id="104" name="35 CuadroTexto"/>
          <p:cNvSpPr txBox="1">
            <a:spLocks noChangeArrowheads="1"/>
          </p:cNvSpPr>
          <p:nvPr/>
        </p:nvSpPr>
        <p:spPr bwMode="auto">
          <a:xfrm>
            <a:off x="6484989" y="2874494"/>
            <a:ext cx="678914" cy="2154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800" b="1" dirty="0">
                <a:latin typeface="Arial" panose="020B0604020202020204" pitchFamily="34" charset="0"/>
              </a:rPr>
              <a:t>.26 (4.58)***</a:t>
            </a:r>
          </a:p>
        </p:txBody>
      </p:sp>
      <p:sp>
        <p:nvSpPr>
          <p:cNvPr id="105" name="35 CuadroTexto"/>
          <p:cNvSpPr txBox="1">
            <a:spLocks noChangeArrowheads="1"/>
          </p:cNvSpPr>
          <p:nvPr/>
        </p:nvSpPr>
        <p:spPr bwMode="auto">
          <a:xfrm>
            <a:off x="4325238" y="2356910"/>
            <a:ext cx="751149" cy="2154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800" b="1" dirty="0">
                <a:latin typeface="Arial" panose="020B0604020202020204" pitchFamily="34" charset="0"/>
              </a:rPr>
              <a:t>.69 (15.78)***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34027" y="4088912"/>
            <a:ext cx="3673098" cy="1118346"/>
            <a:chOff x="3028307" y="3500352"/>
            <a:chExt cx="3673098" cy="1118346"/>
          </a:xfrm>
        </p:grpSpPr>
        <p:sp>
          <p:nvSpPr>
            <p:cNvPr id="89" name="CuadroTexto 88"/>
            <p:cNvSpPr txBox="1"/>
            <p:nvPr/>
          </p:nvSpPr>
          <p:spPr>
            <a:xfrm>
              <a:off x="3028307" y="3500352"/>
              <a:ext cx="3100107" cy="553998"/>
            </a:xfrm>
            <a:prstGeom prst="rect">
              <a:avLst/>
            </a:prstGeom>
            <a:noFill/>
            <a:ln w="317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b="1" u="sng" dirty="0"/>
                <a:t>Adjustment fit</a:t>
              </a:r>
            </a:p>
            <a:p>
              <a:pPr algn="ctr"/>
              <a:r>
                <a:rPr lang="es-ES" sz="1000" b="1" dirty="0"/>
                <a:t>Chi-Square=796.87   df=195 RMSEA=.05</a:t>
              </a:r>
            </a:p>
            <a:p>
              <a:pPr algn="ctr"/>
              <a:r>
                <a:rPr lang="es-ES" sz="1000" b="1" dirty="0"/>
                <a:t>NFI=.96   CFI=.97   SRMR=.07   GFI=.93</a:t>
              </a:r>
            </a:p>
          </p:txBody>
        </p:sp>
        <p:cxnSp>
          <p:nvCxnSpPr>
            <p:cNvPr id="106" name="AutoShape 19"/>
            <p:cNvCxnSpPr>
              <a:cxnSpLocks noChangeShapeType="1"/>
            </p:cNvCxnSpPr>
            <p:nvPr/>
          </p:nvCxnSpPr>
          <p:spPr bwMode="auto">
            <a:xfrm flipH="1">
              <a:off x="3516583" y="4143074"/>
              <a:ext cx="631847" cy="430"/>
            </a:xfrm>
            <a:prstGeom prst="straightConnector1">
              <a:avLst/>
            </a:prstGeom>
            <a:noFill/>
            <a:ln w="34925">
              <a:solidFill>
                <a:schemeClr val="tx2"/>
              </a:solidFill>
              <a:miter lim="800000"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AutoShape 19"/>
            <p:cNvCxnSpPr>
              <a:cxnSpLocks noChangeShapeType="1"/>
            </p:cNvCxnSpPr>
            <p:nvPr/>
          </p:nvCxnSpPr>
          <p:spPr bwMode="auto">
            <a:xfrm flipH="1">
              <a:off x="3524761" y="4342910"/>
              <a:ext cx="631847" cy="430"/>
            </a:xfrm>
            <a:prstGeom prst="straightConnector1">
              <a:avLst/>
            </a:prstGeom>
            <a:noFill/>
            <a:ln w="34925">
              <a:solidFill>
                <a:schemeClr val="tx2"/>
              </a:solidFill>
              <a:prstDash val="dash"/>
              <a:miter lim="800000"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8" name="CuadroTexto 107"/>
            <p:cNvSpPr txBox="1"/>
            <p:nvPr/>
          </p:nvSpPr>
          <p:spPr>
            <a:xfrm>
              <a:off x="4226754" y="4033846"/>
              <a:ext cx="247465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/>
                <a:t>Significant relationship (t-values)</a:t>
              </a:r>
            </a:p>
          </p:txBody>
        </p:sp>
        <p:sp>
          <p:nvSpPr>
            <p:cNvPr id="109" name="CuadroTexto 108"/>
            <p:cNvSpPr txBox="1"/>
            <p:nvPr/>
          </p:nvSpPr>
          <p:spPr>
            <a:xfrm>
              <a:off x="4226754" y="4218588"/>
              <a:ext cx="24746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/>
                <a:t>Non Significant relationship (t-values)</a:t>
              </a:r>
            </a:p>
            <a:p>
              <a:endParaRPr lang="es-ES" sz="1000" dirty="0"/>
            </a:p>
          </p:txBody>
        </p:sp>
      </p:grpSp>
      <p:cxnSp>
        <p:nvCxnSpPr>
          <p:cNvPr id="112" name="AutoShape 19"/>
          <p:cNvCxnSpPr>
            <a:cxnSpLocks noChangeShapeType="1"/>
            <a:endCxn id="44" idx="4"/>
          </p:cNvCxnSpPr>
          <p:nvPr/>
        </p:nvCxnSpPr>
        <p:spPr bwMode="auto">
          <a:xfrm flipH="1" flipV="1">
            <a:off x="3738677" y="2904540"/>
            <a:ext cx="244617" cy="183938"/>
          </a:xfrm>
          <a:prstGeom prst="straightConnector1">
            <a:avLst/>
          </a:prstGeom>
          <a:noFill/>
          <a:ln w="19050">
            <a:solidFill>
              <a:srgbClr val="FF0000"/>
            </a:solidFill>
            <a:miter lim="800000"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" name="35 CuadroTexto"/>
          <p:cNvSpPr txBox="1">
            <a:spLocks noChangeArrowheads="1"/>
          </p:cNvSpPr>
          <p:nvPr/>
        </p:nvSpPr>
        <p:spPr bwMode="auto">
          <a:xfrm>
            <a:off x="2349393" y="1568476"/>
            <a:ext cx="678914" cy="2154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800" b="1" dirty="0">
                <a:latin typeface="Arial" panose="020B0604020202020204" pitchFamily="34" charset="0"/>
              </a:rPr>
              <a:t>.46 (3.47)***</a:t>
            </a:r>
          </a:p>
        </p:txBody>
      </p:sp>
      <p:sp>
        <p:nvSpPr>
          <p:cNvPr id="116" name="35 CuadroTexto"/>
          <p:cNvSpPr txBox="1">
            <a:spLocks noChangeArrowheads="1"/>
          </p:cNvSpPr>
          <p:nvPr/>
        </p:nvSpPr>
        <p:spPr bwMode="auto">
          <a:xfrm>
            <a:off x="5370200" y="3006018"/>
            <a:ext cx="678914" cy="2154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800" b="1" dirty="0">
                <a:latin typeface="Arial" panose="020B0604020202020204" pitchFamily="34" charset="0"/>
              </a:rPr>
              <a:t>R</a:t>
            </a:r>
            <a:r>
              <a:rPr lang="es-ES" altLang="es-ES_tradnl" sz="800" b="1" baseline="30000" dirty="0">
                <a:latin typeface="Arial" panose="020B0604020202020204" pitchFamily="34" charset="0"/>
              </a:rPr>
              <a:t>2</a:t>
            </a:r>
            <a:r>
              <a:rPr lang="es-ES" altLang="es-ES_tradnl" sz="800" b="1" dirty="0">
                <a:latin typeface="Arial" panose="020B0604020202020204" pitchFamily="34" charset="0"/>
              </a:rPr>
              <a:t>=.47</a:t>
            </a:r>
          </a:p>
        </p:txBody>
      </p:sp>
      <p:cxnSp>
        <p:nvCxnSpPr>
          <p:cNvPr id="117" name="AutoShape 19"/>
          <p:cNvCxnSpPr>
            <a:cxnSpLocks noChangeShapeType="1"/>
          </p:cNvCxnSpPr>
          <p:nvPr/>
        </p:nvCxnSpPr>
        <p:spPr bwMode="auto">
          <a:xfrm flipH="1" flipV="1">
            <a:off x="5256456" y="2864985"/>
            <a:ext cx="244617" cy="183938"/>
          </a:xfrm>
          <a:prstGeom prst="straightConnector1">
            <a:avLst/>
          </a:prstGeom>
          <a:noFill/>
          <a:ln w="19050">
            <a:solidFill>
              <a:srgbClr val="FF0000"/>
            </a:solidFill>
            <a:miter lim="800000"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35 CuadroTexto"/>
          <p:cNvSpPr txBox="1">
            <a:spLocks noChangeArrowheads="1"/>
          </p:cNvSpPr>
          <p:nvPr/>
        </p:nvSpPr>
        <p:spPr bwMode="auto">
          <a:xfrm>
            <a:off x="7649184" y="2185110"/>
            <a:ext cx="678914" cy="2154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800" b="1" dirty="0">
                <a:latin typeface="Arial" panose="020B0604020202020204" pitchFamily="34" charset="0"/>
              </a:rPr>
              <a:t>R</a:t>
            </a:r>
            <a:r>
              <a:rPr lang="es-ES" altLang="es-ES_tradnl" sz="800" b="1" baseline="30000" dirty="0">
                <a:latin typeface="Arial" panose="020B0604020202020204" pitchFamily="34" charset="0"/>
              </a:rPr>
              <a:t>2</a:t>
            </a:r>
            <a:r>
              <a:rPr lang="es-ES" altLang="es-ES_tradnl" sz="800" b="1" dirty="0">
                <a:latin typeface="Arial" panose="020B0604020202020204" pitchFamily="34" charset="0"/>
              </a:rPr>
              <a:t>=.42</a:t>
            </a:r>
          </a:p>
        </p:txBody>
      </p:sp>
      <p:cxnSp>
        <p:nvCxnSpPr>
          <p:cNvPr id="120" name="AutoShape 19"/>
          <p:cNvCxnSpPr>
            <a:cxnSpLocks noChangeShapeType="1"/>
          </p:cNvCxnSpPr>
          <p:nvPr/>
        </p:nvCxnSpPr>
        <p:spPr bwMode="auto">
          <a:xfrm flipH="1" flipV="1">
            <a:off x="7530965" y="2045953"/>
            <a:ext cx="244617" cy="183938"/>
          </a:xfrm>
          <a:prstGeom prst="straightConnector1">
            <a:avLst/>
          </a:prstGeom>
          <a:noFill/>
          <a:ln w="19050">
            <a:solidFill>
              <a:srgbClr val="FF0000"/>
            </a:solidFill>
            <a:miter lim="800000"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" name="35 CuadroTexto"/>
          <p:cNvSpPr txBox="1">
            <a:spLocks noChangeArrowheads="1"/>
          </p:cNvSpPr>
          <p:nvPr/>
        </p:nvSpPr>
        <p:spPr bwMode="auto">
          <a:xfrm>
            <a:off x="7708291" y="4033846"/>
            <a:ext cx="678914" cy="21544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_tradnl" sz="800" b="1" dirty="0">
                <a:latin typeface="Arial" panose="020B0604020202020204" pitchFamily="34" charset="0"/>
              </a:rPr>
              <a:t>R</a:t>
            </a:r>
            <a:r>
              <a:rPr lang="es-ES" altLang="es-ES_tradnl" sz="800" b="1" baseline="30000" dirty="0">
                <a:latin typeface="Arial" panose="020B0604020202020204" pitchFamily="34" charset="0"/>
              </a:rPr>
              <a:t>2</a:t>
            </a:r>
            <a:r>
              <a:rPr lang="es-ES" altLang="es-ES_tradnl" sz="800" b="1" dirty="0">
                <a:latin typeface="Arial" panose="020B0604020202020204" pitchFamily="34" charset="0"/>
              </a:rPr>
              <a:t>=.18</a:t>
            </a:r>
          </a:p>
        </p:txBody>
      </p:sp>
      <p:cxnSp>
        <p:nvCxnSpPr>
          <p:cNvPr id="123" name="AutoShape 19"/>
          <p:cNvCxnSpPr>
            <a:cxnSpLocks noChangeShapeType="1"/>
          </p:cNvCxnSpPr>
          <p:nvPr/>
        </p:nvCxnSpPr>
        <p:spPr bwMode="auto">
          <a:xfrm flipH="1" flipV="1">
            <a:off x="7590072" y="3894689"/>
            <a:ext cx="244617" cy="183938"/>
          </a:xfrm>
          <a:prstGeom prst="straightConnector1">
            <a:avLst/>
          </a:prstGeom>
          <a:noFill/>
          <a:ln w="19050">
            <a:solidFill>
              <a:srgbClr val="FF0000"/>
            </a:solidFill>
            <a:miter lim="800000"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quicksand"/>
                <a:ea typeface="+mj-ea"/>
                <a:cs typeface="quicksand"/>
              </a:defRPr>
            </a:lvl1pPr>
          </a:lstStyle>
          <a:p>
            <a:r>
              <a:rPr lang="en-GB" dirty="0">
                <a:latin typeface="+mn-lt"/>
              </a:rPr>
              <a:t>s</a:t>
            </a:r>
            <a:r>
              <a:rPr lang="en-GB" dirty="0" smtClean="0">
                <a:latin typeface="+mn-lt"/>
              </a:rPr>
              <a:t>tructural model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265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viSION_pp_template_1302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Import/Ex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ther Indust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mall manufacturing sec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tail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gricul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chnical Servic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rofessional Servic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onstruction Sec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ersonal Servic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ourism / Entertainm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ENviSION_pp_template_13022015</Template>
  <TotalTime>2343</TotalTime>
  <Words>1229</Words>
  <Application>Microsoft Office PowerPoint</Application>
  <PresentationFormat>On-screen Show (16:9)</PresentationFormat>
  <Paragraphs>260</Paragraphs>
  <Slides>27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ENviSION_pp_template_13022015</vt:lpstr>
      <vt:lpstr>Small manufacturing sector</vt:lpstr>
      <vt:lpstr>Retailing</vt:lpstr>
      <vt:lpstr>Agriculture</vt:lpstr>
      <vt:lpstr>Technical Services</vt:lpstr>
      <vt:lpstr>Professional Services</vt:lpstr>
      <vt:lpstr>Construction Sector</vt:lpstr>
      <vt:lpstr>Personal Services</vt:lpstr>
      <vt:lpstr>Tourism / Entertainment</vt:lpstr>
      <vt:lpstr>Import/Export</vt:lpstr>
      <vt:lpstr>Other Industry</vt:lpstr>
      <vt:lpstr>Visio.Drawing.15</vt:lpstr>
      <vt:lpstr>Digital Transformation and BMs: What is new?  Prof. dr. H. Bouwman Delft University of Technology, The Netherlands Åbo Akademi, Turku, Finland</vt:lpstr>
      <vt:lpstr>Digital transformation</vt:lpstr>
      <vt:lpstr>But how related to strategy, business models, processes?</vt:lpstr>
      <vt:lpstr>BM (research) “dilemma’s”</vt:lpstr>
      <vt:lpstr>Concepts and theories</vt:lpstr>
      <vt:lpstr>But what happens in practice?</vt:lpstr>
      <vt:lpstr>Does Business model innovation matter?</vt:lpstr>
      <vt:lpstr>PowerPoint Presentation</vt:lpstr>
      <vt:lpstr>PowerPoint Presentation</vt:lpstr>
      <vt:lpstr>However Digital Transformation in SMEs is about</vt:lpstr>
      <vt:lpstr>we do case studies...</vt:lpstr>
      <vt:lpstr>Type of case studies</vt:lpstr>
      <vt:lpstr>BM Change pattern for Growth</vt:lpstr>
      <vt:lpstr>so, we do qualitative and quantitative analyses for</vt:lpstr>
      <vt:lpstr>We express BMs in UML </vt:lpstr>
      <vt:lpstr>In order to connect BM to EA</vt:lpstr>
      <vt:lpstr>we create (and use) tools...</vt:lpstr>
      <vt:lpstr>to answer I want to questions </vt:lpstr>
      <vt:lpstr>Tool paths</vt:lpstr>
      <vt:lpstr>Tool detail page</vt:lpstr>
      <vt:lpstr>Interactive online tool</vt:lpstr>
      <vt:lpstr>Process Journey</vt:lpstr>
      <vt:lpstr>Business Model Cards</vt:lpstr>
      <vt:lpstr>As also used in our five online courses...</vt:lpstr>
      <vt:lpstr>and it is all available for free, in multiple languages @... Businessmakeover.eu</vt:lpstr>
      <vt:lpstr>Made possible by</vt:lpstr>
      <vt:lpstr>Thanks for your attention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Bouwman - TBM</dc:creator>
  <cp:lastModifiedBy>Harry Bouwman - TBM</cp:lastModifiedBy>
  <cp:revision>152</cp:revision>
  <cp:lastPrinted>2018-06-11T13:24:23Z</cp:lastPrinted>
  <dcterms:created xsi:type="dcterms:W3CDTF">2015-09-11T08:05:27Z</dcterms:created>
  <dcterms:modified xsi:type="dcterms:W3CDTF">2018-06-18T05:29:35Z</dcterms:modified>
</cp:coreProperties>
</file>