
<file path=[Content_Types].xml><?xml version="1.0" encoding="utf-8"?>
<Types xmlns="http://schemas.openxmlformats.org/package/2006/content-types">
  <Default Extension="bin" ContentType="application/vnd.openxmlformats-officedocument.oleObject"/>
  <Default Extension="png" ContentType="image/png"/>
  <Default Extension="xlsm" ContentType="application/vnd.ms-excel.sheet.macroEnabled.12"/>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charts/chart1.xml" ContentType="application/vnd.openxmlformats-officedocument.drawingml.chart+xml"/>
  <Override PartName="/ppt/tags/tag9.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14.xml" ContentType="application/vnd.openxmlformats-officedocument.presentationml.notesSlide+xml"/>
  <Override PartName="/ppt/tags/tag23.xml" ContentType="application/vnd.openxmlformats-officedocument.presentationml.tags+xml"/>
  <Override PartName="/ppt/notesSlides/notesSlide15.xml" ContentType="application/vnd.openxmlformats-officedocument.presentationml.notesSlide+xml"/>
  <Override PartName="/ppt/tags/tag2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72"/>
  </p:notesMasterIdLst>
  <p:handoutMasterIdLst>
    <p:handoutMasterId r:id="rId73"/>
  </p:handoutMasterIdLst>
  <p:sldIdLst>
    <p:sldId id="1151" r:id="rId2"/>
    <p:sldId id="1279" r:id="rId3"/>
    <p:sldId id="1212" r:id="rId4"/>
    <p:sldId id="1247" r:id="rId5"/>
    <p:sldId id="1089" r:id="rId6"/>
    <p:sldId id="1090" r:id="rId7"/>
    <p:sldId id="1091" r:id="rId8"/>
    <p:sldId id="1125" r:id="rId9"/>
    <p:sldId id="1150" r:id="rId10"/>
    <p:sldId id="1093" r:id="rId11"/>
    <p:sldId id="1094" r:id="rId12"/>
    <p:sldId id="1210" r:id="rId13"/>
    <p:sldId id="1095" r:id="rId14"/>
    <p:sldId id="1358" r:id="rId15"/>
    <p:sldId id="1329" r:id="rId16"/>
    <p:sldId id="1303" r:id="rId17"/>
    <p:sldId id="1206" r:id="rId18"/>
    <p:sldId id="1286" r:id="rId19"/>
    <p:sldId id="1349" r:id="rId20"/>
    <p:sldId id="1060" r:id="rId21"/>
    <p:sldId id="1215" r:id="rId22"/>
    <p:sldId id="1216" r:id="rId23"/>
    <p:sldId id="1217" r:id="rId24"/>
    <p:sldId id="1352" r:id="rId25"/>
    <p:sldId id="1285" r:id="rId26"/>
    <p:sldId id="1222" r:id="rId27"/>
    <p:sldId id="1299" r:id="rId28"/>
    <p:sldId id="1300" r:id="rId29"/>
    <p:sldId id="1301" r:id="rId30"/>
    <p:sldId id="1302" r:id="rId31"/>
    <p:sldId id="1068" r:id="rId32"/>
    <p:sldId id="1142" r:id="rId33"/>
    <p:sldId id="1351" r:id="rId34"/>
    <p:sldId id="1196" r:id="rId35"/>
    <p:sldId id="1187" r:id="rId36"/>
    <p:sldId id="1344" r:id="rId37"/>
    <p:sldId id="1254" r:id="rId38"/>
    <p:sldId id="1304" r:id="rId39"/>
    <p:sldId id="1184" r:id="rId40"/>
    <p:sldId id="1234" r:id="rId41"/>
    <p:sldId id="1156" r:id="rId42"/>
    <p:sldId id="1178" r:id="rId43"/>
    <p:sldId id="1214" r:id="rId44"/>
    <p:sldId id="1255" r:id="rId45"/>
    <p:sldId id="1188" r:id="rId46"/>
    <p:sldId id="1252" r:id="rId47"/>
    <p:sldId id="1353" r:id="rId48"/>
    <p:sldId id="1354" r:id="rId49"/>
    <p:sldId id="1190" r:id="rId50"/>
    <p:sldId id="1336" r:id="rId51"/>
    <p:sldId id="1235" r:id="rId52"/>
    <p:sldId id="296" r:id="rId53"/>
    <p:sldId id="1356" r:id="rId54"/>
    <p:sldId id="1337" r:id="rId55"/>
    <p:sldId id="1338" r:id="rId56"/>
    <p:sldId id="1318" r:id="rId57"/>
    <p:sldId id="1305" r:id="rId58"/>
    <p:sldId id="1260" r:id="rId59"/>
    <p:sldId id="1328" r:id="rId60"/>
    <p:sldId id="1264" r:id="rId61"/>
    <p:sldId id="1295" r:id="rId62"/>
    <p:sldId id="787" r:id="rId63"/>
    <p:sldId id="1339" r:id="rId64"/>
    <p:sldId id="1348" r:id="rId65"/>
    <p:sldId id="1359" r:id="rId66"/>
    <p:sldId id="1343" r:id="rId67"/>
    <p:sldId id="1357" r:id="rId68"/>
    <p:sldId id="1341" r:id="rId69"/>
    <p:sldId id="1244" r:id="rId70"/>
    <p:sldId id="1342" r:id="rId71"/>
  </p:sldIdLst>
  <p:sldSz cx="9144000" cy="5143500" type="screen16x9"/>
  <p:notesSz cx="9931400" cy="68199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006" autoAdjust="0"/>
    <p:restoredTop sz="50000" autoAdjust="0"/>
  </p:normalViewPr>
  <p:slideViewPr>
    <p:cSldViewPr>
      <p:cViewPr varScale="1">
        <p:scale>
          <a:sx n="99" d="100"/>
          <a:sy n="99" d="100"/>
        </p:scale>
        <p:origin x="176" y="592"/>
      </p:cViewPr>
      <p:guideLst>
        <p:guide orient="horz" pos="1620"/>
        <p:guide pos="2880"/>
      </p:guideLst>
    </p:cSldViewPr>
  </p:slideViewPr>
  <p:outlineViewPr>
    <p:cViewPr>
      <p:scale>
        <a:sx n="33" d="100"/>
        <a:sy n="33" d="100"/>
      </p:scale>
      <p:origin x="0" y="1444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Macro-Enabled_Worksheet.xlsm"/></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586776859504099E-2"/>
          <c:y val="2.0661157024793399E-2"/>
          <c:w val="0.93388429752066104"/>
          <c:h val="0.97107438016528902"/>
        </c:manualLayout>
      </c:layout>
      <c:barChart>
        <c:barDir val="bar"/>
        <c:grouping val="stacked"/>
        <c:varyColors val="0"/>
        <c:ser>
          <c:idx val="0"/>
          <c:order val="0"/>
          <c:tx>
            <c:strRef>
              <c:f>Sheet1!$B$1</c:f>
              <c:strCache>
                <c:ptCount val="1"/>
              </c:strCache>
            </c:strRef>
          </c:tx>
          <c:spPr>
            <a:solidFill>
              <a:srgbClr val="DD2D32"/>
            </a:solidFill>
            <a:ln w="9505">
              <a:solidFill>
                <a:srgbClr val="DD2D32"/>
              </a:solidFill>
              <a:prstDash val="solid"/>
            </a:ln>
          </c:spPr>
          <c:invertIfNegative val="0"/>
          <c:cat>
            <c:numRef>
              <c:f>Sheet1!$A$2:$A$5</c:f>
              <c:numCache>
                <c:formatCode>General</c:formatCode>
                <c:ptCount val="4"/>
              </c:numCache>
            </c:numRef>
          </c:cat>
          <c:val>
            <c:numRef>
              <c:f>Sheet1!$B$2:$B$5</c:f>
              <c:numCache>
                <c:formatCode>General</c:formatCode>
                <c:ptCount val="4"/>
                <c:pt idx="0">
                  <c:v>2.0000000000002269</c:v>
                </c:pt>
                <c:pt idx="1">
                  <c:v>0.80000000000009097</c:v>
                </c:pt>
                <c:pt idx="2">
                  <c:v>-0.100000000000011</c:v>
                </c:pt>
                <c:pt idx="3">
                  <c:v>-0.20000000000002299</c:v>
                </c:pt>
              </c:numCache>
            </c:numRef>
          </c:val>
          <c:extLst>
            <c:ext xmlns:c16="http://schemas.microsoft.com/office/drawing/2014/chart" uri="{C3380CC4-5D6E-409C-BE32-E72D297353CC}">
              <c16:uniqueId val="{00000000-BE0A-F142-B21D-4CC58E9E618D}"/>
            </c:ext>
          </c:extLst>
        </c:ser>
        <c:dLbls>
          <c:showLegendKey val="0"/>
          <c:showVal val="0"/>
          <c:showCatName val="0"/>
          <c:showSerName val="0"/>
          <c:showPercent val="0"/>
          <c:showBubbleSize val="0"/>
        </c:dLbls>
        <c:gapWidth val="40"/>
        <c:overlap val="100"/>
        <c:axId val="-1990373824"/>
        <c:axId val="-1990372048"/>
      </c:barChart>
      <c:catAx>
        <c:axId val="-1990373824"/>
        <c:scaling>
          <c:orientation val="maxMin"/>
        </c:scaling>
        <c:delete val="0"/>
        <c:axPos val="l"/>
        <c:numFmt formatCode="General" sourceLinked="1"/>
        <c:majorTickMark val="none"/>
        <c:minorTickMark val="none"/>
        <c:tickLblPos val="none"/>
        <c:spPr>
          <a:ln w="9505">
            <a:solidFill>
              <a:srgbClr val="000000"/>
            </a:solidFill>
            <a:prstDash val="solid"/>
          </a:ln>
        </c:spPr>
        <c:crossAx val="-1990372048"/>
        <c:crossesAt val="0"/>
        <c:auto val="1"/>
        <c:lblAlgn val="ctr"/>
        <c:lblOffset val="100"/>
        <c:tickLblSkip val="1"/>
        <c:tickMarkSkip val="1"/>
        <c:noMultiLvlLbl val="0"/>
      </c:catAx>
      <c:valAx>
        <c:axId val="-1990372048"/>
        <c:scaling>
          <c:orientation val="minMax"/>
          <c:max val="2"/>
          <c:min val="-0.2"/>
        </c:scaling>
        <c:delete val="0"/>
        <c:axPos val="t"/>
        <c:numFmt formatCode="General" sourceLinked="0"/>
        <c:majorTickMark val="none"/>
        <c:minorTickMark val="none"/>
        <c:tickLblPos val="none"/>
        <c:spPr>
          <a:ln w="4752">
            <a:noFill/>
          </a:ln>
        </c:spPr>
        <c:crossAx val="-1990373824"/>
        <c:crosses val="autoZero"/>
        <c:crossBetween val="between"/>
      </c:valAx>
      <c:spPr>
        <a:noFill/>
        <a:ln w="19009">
          <a:noFill/>
        </a:ln>
      </c:spPr>
    </c:plotArea>
    <c:plotVisOnly val="1"/>
    <c:dispBlanksAs val="gap"/>
    <c:showDLblsOverMax val="0"/>
  </c:chart>
  <c:spPr>
    <a:solidFill>
      <a:schemeClr val="bg1"/>
    </a:solidFill>
    <a:ln>
      <a:noFill/>
    </a:ln>
  </c:spPr>
  <c:txPr>
    <a:bodyPr/>
    <a:lstStyle/>
    <a:p>
      <a:pPr>
        <a:defRPr sz="898" b="1" i="0" u="none" strike="noStrike" baseline="0">
          <a:solidFill>
            <a:srgbClr val="000000"/>
          </a:solidFill>
          <a:latin typeface="Calibri"/>
          <a:ea typeface="Calibri"/>
          <a:cs typeface="Calibri"/>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322433-F2F6-AA48-AB2F-0318392FB74A}" type="doc">
      <dgm:prSet loTypeId="urn:microsoft.com/office/officeart/2005/8/layout/venn1" loCatId="" qsTypeId="urn:microsoft.com/office/officeart/2005/8/quickstyle/simple4" qsCatId="simple" csTypeId="urn:microsoft.com/office/officeart/2005/8/colors/accent1_2" csCatId="accent1" phldr="1"/>
      <dgm:spPr/>
    </dgm:pt>
    <dgm:pt modelId="{E75B03D8-B932-F540-80DE-44D3D08235F9}">
      <dgm:prSet phldrT="[Text]" custT="1"/>
      <dgm:spPr>
        <a:solidFill>
          <a:schemeClr val="accent4">
            <a:lumMod val="60000"/>
            <a:lumOff val="40000"/>
          </a:schemeClr>
        </a:solidFill>
      </dgm:spPr>
      <dgm:t>
        <a:bodyPr/>
        <a:lstStyle/>
        <a:p>
          <a:r>
            <a:rPr lang="en-US" sz="2300"/>
            <a:t>ECONOMIC</a:t>
          </a:r>
        </a:p>
      </dgm:t>
    </dgm:pt>
    <dgm:pt modelId="{63A79F52-774A-B744-932D-77A580B43D84}" type="parTrans" cxnId="{E208F85F-D3A2-CE4A-9766-FE1AC6560A2B}">
      <dgm:prSet/>
      <dgm:spPr/>
      <dgm:t>
        <a:bodyPr/>
        <a:lstStyle/>
        <a:p>
          <a:endParaRPr lang="en-US"/>
        </a:p>
      </dgm:t>
    </dgm:pt>
    <dgm:pt modelId="{224E061F-BF2F-1841-93AD-E1BBCAFDE6F5}" type="sibTrans" cxnId="{E208F85F-D3A2-CE4A-9766-FE1AC6560A2B}">
      <dgm:prSet/>
      <dgm:spPr/>
      <dgm:t>
        <a:bodyPr/>
        <a:lstStyle/>
        <a:p>
          <a:endParaRPr lang="en-US"/>
        </a:p>
      </dgm:t>
    </dgm:pt>
    <dgm:pt modelId="{9224AE85-6C5B-8140-9A19-B49AC0D144DF}">
      <dgm:prSet phldrT="[Text]" custT="1"/>
      <dgm:spPr>
        <a:solidFill>
          <a:schemeClr val="accent4">
            <a:lumMod val="60000"/>
            <a:lumOff val="40000"/>
          </a:schemeClr>
        </a:solidFill>
      </dgm:spPr>
      <dgm:t>
        <a:bodyPr/>
        <a:lstStyle/>
        <a:p>
          <a:r>
            <a:rPr lang="en-US" sz="2100"/>
            <a:t>ENVIRONMENT</a:t>
          </a:r>
        </a:p>
      </dgm:t>
    </dgm:pt>
    <dgm:pt modelId="{299A8FC3-E8F2-EA4E-8B8A-341360789E3C}" type="parTrans" cxnId="{AE4BB130-A9B3-DA48-BDAB-B8EB861DC392}">
      <dgm:prSet/>
      <dgm:spPr/>
      <dgm:t>
        <a:bodyPr/>
        <a:lstStyle/>
        <a:p>
          <a:endParaRPr lang="en-US"/>
        </a:p>
      </dgm:t>
    </dgm:pt>
    <dgm:pt modelId="{C60C0CAA-7D2A-AA45-85C1-8DC00BF3C360}" type="sibTrans" cxnId="{AE4BB130-A9B3-DA48-BDAB-B8EB861DC392}">
      <dgm:prSet/>
      <dgm:spPr/>
      <dgm:t>
        <a:bodyPr/>
        <a:lstStyle/>
        <a:p>
          <a:endParaRPr lang="en-US"/>
        </a:p>
      </dgm:t>
    </dgm:pt>
    <dgm:pt modelId="{4A0564F2-DCDE-1745-B733-6F3B7A01F450}">
      <dgm:prSet phldrT="[Text]" custT="1"/>
      <dgm:spPr>
        <a:solidFill>
          <a:schemeClr val="accent4">
            <a:lumMod val="60000"/>
            <a:lumOff val="40000"/>
          </a:schemeClr>
        </a:solidFill>
      </dgm:spPr>
      <dgm:t>
        <a:bodyPr/>
        <a:lstStyle/>
        <a:p>
          <a:r>
            <a:rPr lang="en-US" sz="2300" i="0"/>
            <a:t>SOCIAL</a:t>
          </a:r>
        </a:p>
      </dgm:t>
    </dgm:pt>
    <dgm:pt modelId="{0788431E-9C1D-A34E-A88D-A017BAC0E3DF}" type="parTrans" cxnId="{536CCD1D-6D24-4143-8369-220D0D4051D2}">
      <dgm:prSet/>
      <dgm:spPr/>
      <dgm:t>
        <a:bodyPr/>
        <a:lstStyle/>
        <a:p>
          <a:endParaRPr lang="en-US"/>
        </a:p>
      </dgm:t>
    </dgm:pt>
    <dgm:pt modelId="{B6FD9172-57DE-C747-9535-6AF3F66DAE85}" type="sibTrans" cxnId="{536CCD1D-6D24-4143-8369-220D0D4051D2}">
      <dgm:prSet/>
      <dgm:spPr/>
      <dgm:t>
        <a:bodyPr/>
        <a:lstStyle/>
        <a:p>
          <a:endParaRPr lang="en-US"/>
        </a:p>
      </dgm:t>
    </dgm:pt>
    <dgm:pt modelId="{D449DDC3-E60D-B540-BB76-C18DD7CE4A81}" type="pres">
      <dgm:prSet presAssocID="{0C322433-F2F6-AA48-AB2F-0318392FB74A}" presName="compositeShape" presStyleCnt="0">
        <dgm:presLayoutVars>
          <dgm:chMax val="7"/>
          <dgm:dir/>
          <dgm:resizeHandles val="exact"/>
        </dgm:presLayoutVars>
      </dgm:prSet>
      <dgm:spPr/>
    </dgm:pt>
    <dgm:pt modelId="{13C7D36F-04F4-EF46-997E-5B2FC175644B}" type="pres">
      <dgm:prSet presAssocID="{E75B03D8-B932-F540-80DE-44D3D08235F9}" presName="circ1" presStyleLbl="vennNode1" presStyleIdx="0" presStyleCnt="3"/>
      <dgm:spPr/>
    </dgm:pt>
    <dgm:pt modelId="{913E6581-2EA3-8441-B8C9-8FFBD100536B}" type="pres">
      <dgm:prSet presAssocID="{E75B03D8-B932-F540-80DE-44D3D08235F9}" presName="circ1Tx" presStyleLbl="revTx" presStyleIdx="0" presStyleCnt="0">
        <dgm:presLayoutVars>
          <dgm:chMax val="0"/>
          <dgm:chPref val="0"/>
          <dgm:bulletEnabled val="1"/>
        </dgm:presLayoutVars>
      </dgm:prSet>
      <dgm:spPr/>
    </dgm:pt>
    <dgm:pt modelId="{C946AF46-A274-2F44-9BB6-1C7976B9974A}" type="pres">
      <dgm:prSet presAssocID="{9224AE85-6C5B-8140-9A19-B49AC0D144DF}" presName="circ2" presStyleLbl="vennNode1" presStyleIdx="1" presStyleCnt="3"/>
      <dgm:spPr/>
    </dgm:pt>
    <dgm:pt modelId="{4CB6636E-AC9E-1946-B9A9-7867A849A481}" type="pres">
      <dgm:prSet presAssocID="{9224AE85-6C5B-8140-9A19-B49AC0D144DF}" presName="circ2Tx" presStyleLbl="revTx" presStyleIdx="0" presStyleCnt="0">
        <dgm:presLayoutVars>
          <dgm:chMax val="0"/>
          <dgm:chPref val="0"/>
          <dgm:bulletEnabled val="1"/>
        </dgm:presLayoutVars>
      </dgm:prSet>
      <dgm:spPr/>
    </dgm:pt>
    <dgm:pt modelId="{991F24C3-03A3-5C45-8D8D-97978F7F3091}" type="pres">
      <dgm:prSet presAssocID="{4A0564F2-DCDE-1745-B733-6F3B7A01F450}" presName="circ3" presStyleLbl="vennNode1" presStyleIdx="2" presStyleCnt="3"/>
      <dgm:spPr/>
    </dgm:pt>
    <dgm:pt modelId="{EE4A1757-CEAB-E84E-8D78-ECE4F2FAC5DB}" type="pres">
      <dgm:prSet presAssocID="{4A0564F2-DCDE-1745-B733-6F3B7A01F450}" presName="circ3Tx" presStyleLbl="revTx" presStyleIdx="0" presStyleCnt="0">
        <dgm:presLayoutVars>
          <dgm:chMax val="0"/>
          <dgm:chPref val="0"/>
          <dgm:bulletEnabled val="1"/>
        </dgm:presLayoutVars>
      </dgm:prSet>
      <dgm:spPr/>
    </dgm:pt>
  </dgm:ptLst>
  <dgm:cxnLst>
    <dgm:cxn modelId="{536CCD1D-6D24-4143-8369-220D0D4051D2}" srcId="{0C322433-F2F6-AA48-AB2F-0318392FB74A}" destId="{4A0564F2-DCDE-1745-B733-6F3B7A01F450}" srcOrd="2" destOrd="0" parTransId="{0788431E-9C1D-A34E-A88D-A017BAC0E3DF}" sibTransId="{B6FD9172-57DE-C747-9535-6AF3F66DAE85}"/>
    <dgm:cxn modelId="{D7D71426-CA20-3A45-8A24-692D48624C4A}" type="presOf" srcId="{9224AE85-6C5B-8140-9A19-B49AC0D144DF}" destId="{C946AF46-A274-2F44-9BB6-1C7976B9974A}" srcOrd="0" destOrd="0" presId="urn:microsoft.com/office/officeart/2005/8/layout/venn1"/>
    <dgm:cxn modelId="{AE4BB130-A9B3-DA48-BDAB-B8EB861DC392}" srcId="{0C322433-F2F6-AA48-AB2F-0318392FB74A}" destId="{9224AE85-6C5B-8140-9A19-B49AC0D144DF}" srcOrd="1" destOrd="0" parTransId="{299A8FC3-E8F2-EA4E-8B8A-341360789E3C}" sibTransId="{C60C0CAA-7D2A-AA45-85C1-8DC00BF3C360}"/>
    <dgm:cxn modelId="{E208F85F-D3A2-CE4A-9766-FE1AC6560A2B}" srcId="{0C322433-F2F6-AA48-AB2F-0318392FB74A}" destId="{E75B03D8-B932-F540-80DE-44D3D08235F9}" srcOrd="0" destOrd="0" parTransId="{63A79F52-774A-B744-932D-77A580B43D84}" sibTransId="{224E061F-BF2F-1841-93AD-E1BBCAFDE6F5}"/>
    <dgm:cxn modelId="{0EBC197E-2AD3-7147-B1E6-167940E5EFAE}" type="presOf" srcId="{4A0564F2-DCDE-1745-B733-6F3B7A01F450}" destId="{EE4A1757-CEAB-E84E-8D78-ECE4F2FAC5DB}" srcOrd="1" destOrd="0" presId="urn:microsoft.com/office/officeart/2005/8/layout/venn1"/>
    <dgm:cxn modelId="{FA445C7F-A9D6-E048-BDB8-B6F35FA9219A}" type="presOf" srcId="{4A0564F2-DCDE-1745-B733-6F3B7A01F450}" destId="{991F24C3-03A3-5C45-8D8D-97978F7F3091}" srcOrd="0" destOrd="0" presId="urn:microsoft.com/office/officeart/2005/8/layout/venn1"/>
    <dgm:cxn modelId="{636D219E-1166-FF48-A63C-A5F5B587C42F}" type="presOf" srcId="{E75B03D8-B932-F540-80DE-44D3D08235F9}" destId="{13C7D36F-04F4-EF46-997E-5B2FC175644B}" srcOrd="0" destOrd="0" presId="urn:microsoft.com/office/officeart/2005/8/layout/venn1"/>
    <dgm:cxn modelId="{89D328DC-08BE-A046-B525-76E329604F1F}" type="presOf" srcId="{9224AE85-6C5B-8140-9A19-B49AC0D144DF}" destId="{4CB6636E-AC9E-1946-B9A9-7867A849A481}" srcOrd="1" destOrd="0" presId="urn:microsoft.com/office/officeart/2005/8/layout/venn1"/>
    <dgm:cxn modelId="{2DC5D7E9-63DF-4242-A147-08ED4BC718F3}" type="presOf" srcId="{0C322433-F2F6-AA48-AB2F-0318392FB74A}" destId="{D449DDC3-E60D-B540-BB76-C18DD7CE4A81}" srcOrd="0" destOrd="0" presId="urn:microsoft.com/office/officeart/2005/8/layout/venn1"/>
    <dgm:cxn modelId="{9581C9EB-DA13-1F46-8B8E-25A252F2B8F7}" type="presOf" srcId="{E75B03D8-B932-F540-80DE-44D3D08235F9}" destId="{913E6581-2EA3-8441-B8C9-8FFBD100536B}" srcOrd="1" destOrd="0" presId="urn:microsoft.com/office/officeart/2005/8/layout/venn1"/>
    <dgm:cxn modelId="{9E159D3A-185B-DA49-9795-61974A9F10EF}" type="presParOf" srcId="{D449DDC3-E60D-B540-BB76-C18DD7CE4A81}" destId="{13C7D36F-04F4-EF46-997E-5B2FC175644B}" srcOrd="0" destOrd="0" presId="urn:microsoft.com/office/officeart/2005/8/layout/venn1"/>
    <dgm:cxn modelId="{CDB4E493-E679-0C4A-965F-09F46E6602A4}" type="presParOf" srcId="{D449DDC3-E60D-B540-BB76-C18DD7CE4A81}" destId="{913E6581-2EA3-8441-B8C9-8FFBD100536B}" srcOrd="1" destOrd="0" presId="urn:microsoft.com/office/officeart/2005/8/layout/venn1"/>
    <dgm:cxn modelId="{0F480005-9944-B64D-93CB-082E5619E9FD}" type="presParOf" srcId="{D449DDC3-E60D-B540-BB76-C18DD7CE4A81}" destId="{C946AF46-A274-2F44-9BB6-1C7976B9974A}" srcOrd="2" destOrd="0" presId="urn:microsoft.com/office/officeart/2005/8/layout/venn1"/>
    <dgm:cxn modelId="{238D8491-00F8-A747-90D4-C100DDCFEDA2}" type="presParOf" srcId="{D449DDC3-E60D-B540-BB76-C18DD7CE4A81}" destId="{4CB6636E-AC9E-1946-B9A9-7867A849A481}" srcOrd="3" destOrd="0" presId="urn:microsoft.com/office/officeart/2005/8/layout/venn1"/>
    <dgm:cxn modelId="{CF2B0175-A96D-2D4D-B88B-510398BF04C9}" type="presParOf" srcId="{D449DDC3-E60D-B540-BB76-C18DD7CE4A81}" destId="{991F24C3-03A3-5C45-8D8D-97978F7F3091}" srcOrd="4" destOrd="0" presId="urn:microsoft.com/office/officeart/2005/8/layout/venn1"/>
    <dgm:cxn modelId="{5E5BE1D3-1D05-3D4C-A84F-959C4EEE8E99}" type="presParOf" srcId="{D449DDC3-E60D-B540-BB76-C18DD7CE4A81}" destId="{EE4A1757-CEAB-E84E-8D78-ECE4F2FAC5DB}"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5341AA-D088-4266-9271-D0C3FB48DDDD}" type="doc">
      <dgm:prSet loTypeId="urn:microsoft.com/office/officeart/2008/layout/AlternatingHexagons" loCatId="list" qsTypeId="urn:microsoft.com/office/officeart/2005/8/quickstyle/3d1" qsCatId="3D" csTypeId="urn:microsoft.com/office/officeart/2005/8/colors/accent1_2" csCatId="accent1" phldr="1"/>
      <dgm:spPr/>
      <dgm:t>
        <a:bodyPr/>
        <a:lstStyle/>
        <a:p>
          <a:endParaRPr lang="en-GB"/>
        </a:p>
      </dgm:t>
    </dgm:pt>
    <dgm:pt modelId="{EF676CFB-C93F-471E-ACD6-BE4A4E906B05}">
      <dgm:prSet phldrT="[Text]" custT="1"/>
      <dgm:spPr/>
      <dgm:t>
        <a:bodyPr/>
        <a:lstStyle/>
        <a:p>
          <a:pPr>
            <a:spcAft>
              <a:spcPts val="0"/>
            </a:spcAft>
          </a:pPr>
          <a:r>
            <a:rPr lang="en-GB" sz="1200" b="1" dirty="0"/>
            <a:t>Interface Chemicals</a:t>
          </a:r>
        </a:p>
        <a:p>
          <a:pPr>
            <a:spcAft>
              <a:spcPts val="0"/>
            </a:spcAft>
          </a:pPr>
          <a:r>
            <a:rPr lang="en-GB" sz="1200" b="1" dirty="0"/>
            <a:t>Products</a:t>
          </a:r>
        </a:p>
        <a:p>
          <a:pPr>
            <a:spcAft>
              <a:spcPts val="0"/>
            </a:spcAft>
          </a:pPr>
          <a:r>
            <a:rPr lang="en-GB" sz="1200" b="1" dirty="0"/>
            <a:t>Waste</a:t>
          </a:r>
        </a:p>
        <a:p>
          <a:pPr>
            <a:spcAft>
              <a:spcPct val="35000"/>
            </a:spcAft>
          </a:pPr>
          <a:r>
            <a:rPr lang="fr-BE" sz="1200" b="1" dirty="0" err="1"/>
            <a:t>Legislation</a:t>
          </a:r>
          <a:endParaRPr lang="en-GB" sz="1200" b="1" dirty="0"/>
        </a:p>
      </dgm:t>
    </dgm:pt>
    <dgm:pt modelId="{0551D514-EECC-43E0-BB8C-64A51D4529B1}" type="parTrans" cxnId="{EA4E751D-555E-4FB9-BB73-F8C133E2BE5F}">
      <dgm:prSet/>
      <dgm:spPr/>
      <dgm:t>
        <a:bodyPr/>
        <a:lstStyle/>
        <a:p>
          <a:endParaRPr lang="en-GB">
            <a:solidFill>
              <a:srgbClr val="0F5494"/>
            </a:solidFill>
          </a:endParaRPr>
        </a:p>
      </dgm:t>
    </dgm:pt>
    <dgm:pt modelId="{73D40F63-7ADD-446A-A438-B3715FFE4E11}" type="sibTrans" cxnId="{EA4E751D-555E-4FB9-BB73-F8C133E2BE5F}">
      <dgm:prSet custT="1"/>
      <dgm:spPr>
        <a:solidFill>
          <a:srgbClr val="0F5494"/>
        </a:solidFill>
      </dgm:spPr>
      <dgm:t>
        <a:bodyPr/>
        <a:lstStyle/>
        <a:p>
          <a:r>
            <a:rPr lang="en-GB" sz="1200" b="1">
              <a:effectLst>
                <a:outerShdw blurRad="38100" dist="38100" dir="2700000" algn="tl">
                  <a:srgbClr val="000000">
                    <a:alpha val="43137"/>
                  </a:srgbClr>
                </a:outerShdw>
              </a:effectLst>
            </a:rPr>
            <a:t>A European Strategy for Plastics in the Circular Economy</a:t>
          </a:r>
        </a:p>
      </dgm:t>
    </dgm:pt>
    <dgm:pt modelId="{D0C19533-61BC-4F23-B619-8A292F168B69}">
      <dgm:prSet phldrT="[Text]" custT="1"/>
      <dgm:spPr/>
      <dgm:t>
        <a:bodyPr/>
        <a:lstStyle/>
        <a:p>
          <a:r>
            <a:rPr lang="en-GB" sz="1200" b="1"/>
            <a:t>Revision of Directive on Port reception facilities</a:t>
          </a:r>
        </a:p>
      </dgm:t>
    </dgm:pt>
    <dgm:pt modelId="{67504591-90EB-4D0C-AF06-C99F3977F6D5}" type="parTrans" cxnId="{A59F8972-F26A-4D52-BB4B-0D43725C7C6B}">
      <dgm:prSet/>
      <dgm:spPr/>
      <dgm:t>
        <a:bodyPr/>
        <a:lstStyle/>
        <a:p>
          <a:endParaRPr lang="en-GB">
            <a:solidFill>
              <a:srgbClr val="0F5494"/>
            </a:solidFill>
          </a:endParaRPr>
        </a:p>
      </dgm:t>
    </dgm:pt>
    <dgm:pt modelId="{2F7289EE-6D4B-473C-B155-9DDBCD605E80}" type="sibTrans" cxnId="{A59F8972-F26A-4D52-BB4B-0D43725C7C6B}">
      <dgm:prSet custT="1"/>
      <dgm:spPr/>
      <dgm:t>
        <a:bodyPr/>
        <a:lstStyle/>
        <a:p>
          <a:r>
            <a:rPr lang="en-GB" sz="1200" b="1"/>
            <a:t>Circular Economy Monitoring Framework</a:t>
          </a:r>
        </a:p>
      </dgm:t>
    </dgm:pt>
    <dgm:pt modelId="{784DC6B6-CF02-4643-B2BF-6B32C1BB00F2}">
      <dgm:prSet phldrT="[Text]" custT="1"/>
      <dgm:spPr/>
      <dgm:t>
        <a:bodyPr/>
        <a:lstStyle/>
        <a:p>
          <a:r>
            <a:rPr lang="en-GB" sz="1200" b="1"/>
            <a:t>Report on critical raw materials</a:t>
          </a:r>
        </a:p>
      </dgm:t>
    </dgm:pt>
    <dgm:pt modelId="{36FF639F-3ED3-4014-9251-59AFF2B3718C}" type="parTrans" cxnId="{5430DB90-421F-4166-92E0-5088717849C7}">
      <dgm:prSet/>
      <dgm:spPr/>
      <dgm:t>
        <a:bodyPr/>
        <a:lstStyle/>
        <a:p>
          <a:endParaRPr lang="en-GB">
            <a:solidFill>
              <a:srgbClr val="0F5494"/>
            </a:solidFill>
          </a:endParaRPr>
        </a:p>
      </dgm:t>
    </dgm:pt>
    <dgm:pt modelId="{5E5F14CA-C237-4252-9371-936B68323DB6}" type="sibTrans" cxnId="{5430DB90-421F-4166-92E0-5088717849C7}">
      <dgm:prSet custT="1"/>
      <dgm:spPr/>
      <dgm:t>
        <a:bodyPr/>
        <a:lstStyle/>
        <a:p>
          <a:r>
            <a:rPr lang="en-GB" sz="1200" b="1"/>
            <a:t>Report on oxo-degradable plastics</a:t>
          </a:r>
        </a:p>
      </dgm:t>
    </dgm:pt>
    <dgm:pt modelId="{D5C4BF93-64BD-4075-BE8A-017E97D692B5}" type="pres">
      <dgm:prSet presAssocID="{8F5341AA-D088-4266-9271-D0C3FB48DDDD}" presName="Name0" presStyleCnt="0">
        <dgm:presLayoutVars>
          <dgm:chMax/>
          <dgm:chPref/>
          <dgm:dir/>
          <dgm:animLvl val="lvl"/>
        </dgm:presLayoutVars>
      </dgm:prSet>
      <dgm:spPr/>
    </dgm:pt>
    <dgm:pt modelId="{B452C14F-89AB-4846-8902-E364D39E723B}" type="pres">
      <dgm:prSet presAssocID="{EF676CFB-C93F-471E-ACD6-BE4A4E906B05}" presName="composite" presStyleCnt="0"/>
      <dgm:spPr/>
    </dgm:pt>
    <dgm:pt modelId="{B3759361-741F-49C5-9248-9129BFD0F4FF}" type="pres">
      <dgm:prSet presAssocID="{EF676CFB-C93F-471E-ACD6-BE4A4E906B05}" presName="Parent1" presStyleLbl="node1" presStyleIdx="0" presStyleCnt="6">
        <dgm:presLayoutVars>
          <dgm:chMax val="1"/>
          <dgm:chPref val="1"/>
          <dgm:bulletEnabled val="1"/>
        </dgm:presLayoutVars>
      </dgm:prSet>
      <dgm:spPr/>
    </dgm:pt>
    <dgm:pt modelId="{2E90EE27-3E17-4401-9E15-88F1FAE556FF}" type="pres">
      <dgm:prSet presAssocID="{EF676CFB-C93F-471E-ACD6-BE4A4E906B05}" presName="Childtext1" presStyleLbl="revTx" presStyleIdx="0" presStyleCnt="3">
        <dgm:presLayoutVars>
          <dgm:chMax val="0"/>
          <dgm:chPref val="0"/>
          <dgm:bulletEnabled val="1"/>
        </dgm:presLayoutVars>
      </dgm:prSet>
      <dgm:spPr/>
    </dgm:pt>
    <dgm:pt modelId="{78097AF8-16C4-40FC-A96D-7DECD3E8E184}" type="pres">
      <dgm:prSet presAssocID="{EF676CFB-C93F-471E-ACD6-BE4A4E906B05}" presName="BalanceSpacing" presStyleCnt="0"/>
      <dgm:spPr/>
    </dgm:pt>
    <dgm:pt modelId="{03A793AF-D51D-4F5F-8D35-A5F3C7041955}" type="pres">
      <dgm:prSet presAssocID="{EF676CFB-C93F-471E-ACD6-BE4A4E906B05}" presName="BalanceSpacing1" presStyleCnt="0"/>
      <dgm:spPr/>
    </dgm:pt>
    <dgm:pt modelId="{C103A7C4-0EC5-4737-AC5E-78A502BC13E7}" type="pres">
      <dgm:prSet presAssocID="{73D40F63-7ADD-446A-A438-B3715FFE4E11}" presName="Accent1Text" presStyleLbl="node1" presStyleIdx="1" presStyleCnt="6" custLinFactNeighborX="412" custLinFactNeighborY="-109"/>
      <dgm:spPr/>
    </dgm:pt>
    <dgm:pt modelId="{8BCF5B66-0F34-43A5-95F6-D309EA66855D}" type="pres">
      <dgm:prSet presAssocID="{73D40F63-7ADD-446A-A438-B3715FFE4E11}" presName="spaceBetweenRectangles" presStyleCnt="0"/>
      <dgm:spPr/>
    </dgm:pt>
    <dgm:pt modelId="{1714F6D1-EB20-4832-A26D-B7BCE25608CC}" type="pres">
      <dgm:prSet presAssocID="{D0C19533-61BC-4F23-B619-8A292F168B69}" presName="composite" presStyleCnt="0"/>
      <dgm:spPr/>
    </dgm:pt>
    <dgm:pt modelId="{45AFEC42-8B00-43F5-BDE9-D507B29B3ED5}" type="pres">
      <dgm:prSet presAssocID="{D0C19533-61BC-4F23-B619-8A292F168B69}" presName="Parent1" presStyleLbl="node1" presStyleIdx="2" presStyleCnt="6" custLinFactX="-8180" custLinFactNeighborX="-100000" custLinFactNeighborY="2201">
        <dgm:presLayoutVars>
          <dgm:chMax val="1"/>
          <dgm:chPref val="1"/>
          <dgm:bulletEnabled val="1"/>
        </dgm:presLayoutVars>
      </dgm:prSet>
      <dgm:spPr/>
    </dgm:pt>
    <dgm:pt modelId="{AC4EEDE3-0A67-47E2-837C-C3943B9B1195}" type="pres">
      <dgm:prSet presAssocID="{D0C19533-61BC-4F23-B619-8A292F168B69}" presName="Childtext1" presStyleLbl="revTx" presStyleIdx="1" presStyleCnt="3">
        <dgm:presLayoutVars>
          <dgm:chMax val="0"/>
          <dgm:chPref val="0"/>
          <dgm:bulletEnabled val="1"/>
        </dgm:presLayoutVars>
      </dgm:prSet>
      <dgm:spPr/>
    </dgm:pt>
    <dgm:pt modelId="{23D6DEF1-AA76-4655-AAAE-C617805FF7B5}" type="pres">
      <dgm:prSet presAssocID="{D0C19533-61BC-4F23-B619-8A292F168B69}" presName="BalanceSpacing" presStyleCnt="0"/>
      <dgm:spPr/>
    </dgm:pt>
    <dgm:pt modelId="{78F00453-FC6B-4EAF-BB78-3AE1EE3F26FF}" type="pres">
      <dgm:prSet presAssocID="{D0C19533-61BC-4F23-B619-8A292F168B69}" presName="BalanceSpacing1" presStyleCnt="0"/>
      <dgm:spPr/>
    </dgm:pt>
    <dgm:pt modelId="{E3ABC9B8-59CC-4BC9-8458-EF4DBF31B56A}" type="pres">
      <dgm:prSet presAssocID="{2F7289EE-6D4B-473C-B155-9DDBCD605E80}" presName="Accent1Text" presStyleLbl="node1" presStyleIdx="3" presStyleCnt="6"/>
      <dgm:spPr/>
    </dgm:pt>
    <dgm:pt modelId="{7AD7B4B0-FB8F-4439-BC6C-15842D2B2074}" type="pres">
      <dgm:prSet presAssocID="{2F7289EE-6D4B-473C-B155-9DDBCD605E80}" presName="spaceBetweenRectangles" presStyleCnt="0"/>
      <dgm:spPr/>
    </dgm:pt>
    <dgm:pt modelId="{D4FF97D2-39BB-47AD-9364-8317EAE61238}" type="pres">
      <dgm:prSet presAssocID="{784DC6B6-CF02-4643-B2BF-6B32C1BB00F2}" presName="composite" presStyleCnt="0"/>
      <dgm:spPr/>
    </dgm:pt>
    <dgm:pt modelId="{7126FE3D-91DE-4693-8854-EF517B191A4A}" type="pres">
      <dgm:prSet presAssocID="{784DC6B6-CF02-4643-B2BF-6B32C1BB00F2}" presName="Parent1" presStyleLbl="node1" presStyleIdx="4" presStyleCnt="6">
        <dgm:presLayoutVars>
          <dgm:chMax val="1"/>
          <dgm:chPref val="1"/>
          <dgm:bulletEnabled val="1"/>
        </dgm:presLayoutVars>
      </dgm:prSet>
      <dgm:spPr/>
    </dgm:pt>
    <dgm:pt modelId="{E7ABEB59-88E6-4EDC-A73D-A0E7A719B817}" type="pres">
      <dgm:prSet presAssocID="{784DC6B6-CF02-4643-B2BF-6B32C1BB00F2}" presName="Childtext1" presStyleLbl="revTx" presStyleIdx="2" presStyleCnt="3">
        <dgm:presLayoutVars>
          <dgm:chMax val="0"/>
          <dgm:chPref val="0"/>
          <dgm:bulletEnabled val="1"/>
        </dgm:presLayoutVars>
      </dgm:prSet>
      <dgm:spPr/>
    </dgm:pt>
    <dgm:pt modelId="{82DC9C74-3511-4335-9E50-354576ED315B}" type="pres">
      <dgm:prSet presAssocID="{784DC6B6-CF02-4643-B2BF-6B32C1BB00F2}" presName="BalanceSpacing" presStyleCnt="0"/>
      <dgm:spPr/>
    </dgm:pt>
    <dgm:pt modelId="{7538CBF8-4F65-4FD5-84E8-559561D82F0F}" type="pres">
      <dgm:prSet presAssocID="{784DC6B6-CF02-4643-B2BF-6B32C1BB00F2}" presName="BalanceSpacing1" presStyleCnt="0"/>
      <dgm:spPr/>
    </dgm:pt>
    <dgm:pt modelId="{DCB4031F-E489-4EA1-9DF7-CD05B0794CEA}" type="pres">
      <dgm:prSet presAssocID="{5E5F14CA-C237-4252-9371-936B68323DB6}" presName="Accent1Text" presStyleLbl="node1" presStyleIdx="5" presStyleCnt="6"/>
      <dgm:spPr/>
    </dgm:pt>
  </dgm:ptLst>
  <dgm:cxnLst>
    <dgm:cxn modelId="{7C022200-0162-4A88-AB6B-835EE95A922B}" type="presOf" srcId="{EF676CFB-C93F-471E-ACD6-BE4A4E906B05}" destId="{B3759361-741F-49C5-9248-9129BFD0F4FF}" srcOrd="0" destOrd="0" presId="urn:microsoft.com/office/officeart/2008/layout/AlternatingHexagons"/>
    <dgm:cxn modelId="{EA4E751D-555E-4FB9-BB73-F8C133E2BE5F}" srcId="{8F5341AA-D088-4266-9271-D0C3FB48DDDD}" destId="{EF676CFB-C93F-471E-ACD6-BE4A4E906B05}" srcOrd="0" destOrd="0" parTransId="{0551D514-EECC-43E0-BB8C-64A51D4529B1}" sibTransId="{73D40F63-7ADD-446A-A438-B3715FFE4E11}"/>
    <dgm:cxn modelId="{AF9B7B20-2D17-45D0-87C6-F5A36EFCD99F}" type="presOf" srcId="{73D40F63-7ADD-446A-A438-B3715FFE4E11}" destId="{C103A7C4-0EC5-4737-AC5E-78A502BC13E7}" srcOrd="0" destOrd="0" presId="urn:microsoft.com/office/officeart/2008/layout/AlternatingHexagons"/>
    <dgm:cxn modelId="{10BF945B-D1C6-4D2E-B27A-96DA387931F6}" type="presOf" srcId="{2F7289EE-6D4B-473C-B155-9DDBCD605E80}" destId="{E3ABC9B8-59CC-4BC9-8458-EF4DBF31B56A}" srcOrd="0" destOrd="0" presId="urn:microsoft.com/office/officeart/2008/layout/AlternatingHexagons"/>
    <dgm:cxn modelId="{A59F8972-F26A-4D52-BB4B-0D43725C7C6B}" srcId="{8F5341AA-D088-4266-9271-D0C3FB48DDDD}" destId="{D0C19533-61BC-4F23-B619-8A292F168B69}" srcOrd="1" destOrd="0" parTransId="{67504591-90EB-4D0C-AF06-C99F3977F6D5}" sibTransId="{2F7289EE-6D4B-473C-B155-9DDBCD605E80}"/>
    <dgm:cxn modelId="{5430DB90-421F-4166-92E0-5088717849C7}" srcId="{8F5341AA-D088-4266-9271-D0C3FB48DDDD}" destId="{784DC6B6-CF02-4643-B2BF-6B32C1BB00F2}" srcOrd="2" destOrd="0" parTransId="{36FF639F-3ED3-4014-9251-59AFF2B3718C}" sibTransId="{5E5F14CA-C237-4252-9371-936B68323DB6}"/>
    <dgm:cxn modelId="{D096F1A4-9476-473F-8F45-50316B0240AD}" type="presOf" srcId="{8F5341AA-D088-4266-9271-D0C3FB48DDDD}" destId="{D5C4BF93-64BD-4075-BE8A-017E97D692B5}" srcOrd="0" destOrd="0" presId="urn:microsoft.com/office/officeart/2008/layout/AlternatingHexagons"/>
    <dgm:cxn modelId="{6BDF93B1-71E0-4EC9-8F24-066F378F074A}" type="presOf" srcId="{5E5F14CA-C237-4252-9371-936B68323DB6}" destId="{DCB4031F-E489-4EA1-9DF7-CD05B0794CEA}" srcOrd="0" destOrd="0" presId="urn:microsoft.com/office/officeart/2008/layout/AlternatingHexagons"/>
    <dgm:cxn modelId="{2EFE90C2-AE57-4DFB-A080-51590768B102}" type="presOf" srcId="{D0C19533-61BC-4F23-B619-8A292F168B69}" destId="{45AFEC42-8B00-43F5-BDE9-D507B29B3ED5}" srcOrd="0" destOrd="0" presId="urn:microsoft.com/office/officeart/2008/layout/AlternatingHexagons"/>
    <dgm:cxn modelId="{D4D28CD9-2E5C-45BE-8C26-A57271832FEF}" type="presOf" srcId="{784DC6B6-CF02-4643-B2BF-6B32C1BB00F2}" destId="{7126FE3D-91DE-4693-8854-EF517B191A4A}" srcOrd="0" destOrd="0" presId="urn:microsoft.com/office/officeart/2008/layout/AlternatingHexagons"/>
    <dgm:cxn modelId="{0C2DCBAD-EC0D-4510-BBF0-43AD0E7D23E2}" type="presParOf" srcId="{D5C4BF93-64BD-4075-BE8A-017E97D692B5}" destId="{B452C14F-89AB-4846-8902-E364D39E723B}" srcOrd="0" destOrd="0" presId="urn:microsoft.com/office/officeart/2008/layout/AlternatingHexagons"/>
    <dgm:cxn modelId="{0E2D5BA3-8CC2-41C7-AC8E-6935B4CD7D27}" type="presParOf" srcId="{B452C14F-89AB-4846-8902-E364D39E723B}" destId="{B3759361-741F-49C5-9248-9129BFD0F4FF}" srcOrd="0" destOrd="0" presId="urn:microsoft.com/office/officeart/2008/layout/AlternatingHexagons"/>
    <dgm:cxn modelId="{E5675843-1967-4C5B-B300-3F5F4857BF03}" type="presParOf" srcId="{B452C14F-89AB-4846-8902-E364D39E723B}" destId="{2E90EE27-3E17-4401-9E15-88F1FAE556FF}" srcOrd="1" destOrd="0" presId="urn:microsoft.com/office/officeart/2008/layout/AlternatingHexagons"/>
    <dgm:cxn modelId="{154AA17C-9F54-4F64-94F1-542B6163B92E}" type="presParOf" srcId="{B452C14F-89AB-4846-8902-E364D39E723B}" destId="{78097AF8-16C4-40FC-A96D-7DECD3E8E184}" srcOrd="2" destOrd="0" presId="urn:microsoft.com/office/officeart/2008/layout/AlternatingHexagons"/>
    <dgm:cxn modelId="{51D4B355-70DB-45B0-9F6B-C4D757442250}" type="presParOf" srcId="{B452C14F-89AB-4846-8902-E364D39E723B}" destId="{03A793AF-D51D-4F5F-8D35-A5F3C7041955}" srcOrd="3" destOrd="0" presId="urn:microsoft.com/office/officeart/2008/layout/AlternatingHexagons"/>
    <dgm:cxn modelId="{9154B8E3-3265-407B-BDCF-50093F9D96C8}" type="presParOf" srcId="{B452C14F-89AB-4846-8902-E364D39E723B}" destId="{C103A7C4-0EC5-4737-AC5E-78A502BC13E7}" srcOrd="4" destOrd="0" presId="urn:microsoft.com/office/officeart/2008/layout/AlternatingHexagons"/>
    <dgm:cxn modelId="{73DD2B94-DEFE-4F1A-B8CC-9FBFEFBB17A9}" type="presParOf" srcId="{D5C4BF93-64BD-4075-BE8A-017E97D692B5}" destId="{8BCF5B66-0F34-43A5-95F6-D309EA66855D}" srcOrd="1" destOrd="0" presId="urn:microsoft.com/office/officeart/2008/layout/AlternatingHexagons"/>
    <dgm:cxn modelId="{4423129B-8A4B-4808-918F-26C8026D6672}" type="presParOf" srcId="{D5C4BF93-64BD-4075-BE8A-017E97D692B5}" destId="{1714F6D1-EB20-4832-A26D-B7BCE25608CC}" srcOrd="2" destOrd="0" presId="urn:microsoft.com/office/officeart/2008/layout/AlternatingHexagons"/>
    <dgm:cxn modelId="{ADFF41E1-07EA-4940-9FC0-D45ED185F1BA}" type="presParOf" srcId="{1714F6D1-EB20-4832-A26D-B7BCE25608CC}" destId="{45AFEC42-8B00-43F5-BDE9-D507B29B3ED5}" srcOrd="0" destOrd="0" presId="urn:microsoft.com/office/officeart/2008/layout/AlternatingHexagons"/>
    <dgm:cxn modelId="{53493C72-16D3-4A84-9411-9BF71121C352}" type="presParOf" srcId="{1714F6D1-EB20-4832-A26D-B7BCE25608CC}" destId="{AC4EEDE3-0A67-47E2-837C-C3943B9B1195}" srcOrd="1" destOrd="0" presId="urn:microsoft.com/office/officeart/2008/layout/AlternatingHexagons"/>
    <dgm:cxn modelId="{CF7110EE-0D4D-4EEB-B796-48619240EA19}" type="presParOf" srcId="{1714F6D1-EB20-4832-A26D-B7BCE25608CC}" destId="{23D6DEF1-AA76-4655-AAAE-C617805FF7B5}" srcOrd="2" destOrd="0" presId="urn:microsoft.com/office/officeart/2008/layout/AlternatingHexagons"/>
    <dgm:cxn modelId="{42D99975-5583-41EF-AA0C-DD0E3A6E2204}" type="presParOf" srcId="{1714F6D1-EB20-4832-A26D-B7BCE25608CC}" destId="{78F00453-FC6B-4EAF-BB78-3AE1EE3F26FF}" srcOrd="3" destOrd="0" presId="urn:microsoft.com/office/officeart/2008/layout/AlternatingHexagons"/>
    <dgm:cxn modelId="{3E59E7A4-9733-441D-9943-3A161081C45B}" type="presParOf" srcId="{1714F6D1-EB20-4832-A26D-B7BCE25608CC}" destId="{E3ABC9B8-59CC-4BC9-8458-EF4DBF31B56A}" srcOrd="4" destOrd="0" presId="urn:microsoft.com/office/officeart/2008/layout/AlternatingHexagons"/>
    <dgm:cxn modelId="{FE75A6E4-E08B-4E7D-B584-A119E20C88E5}" type="presParOf" srcId="{D5C4BF93-64BD-4075-BE8A-017E97D692B5}" destId="{7AD7B4B0-FB8F-4439-BC6C-15842D2B2074}" srcOrd="3" destOrd="0" presId="urn:microsoft.com/office/officeart/2008/layout/AlternatingHexagons"/>
    <dgm:cxn modelId="{2B95430F-0663-420C-B0ED-442E479E1AC2}" type="presParOf" srcId="{D5C4BF93-64BD-4075-BE8A-017E97D692B5}" destId="{D4FF97D2-39BB-47AD-9364-8317EAE61238}" srcOrd="4" destOrd="0" presId="urn:microsoft.com/office/officeart/2008/layout/AlternatingHexagons"/>
    <dgm:cxn modelId="{A938C45C-5027-45CA-99E1-D35355AAD4AE}" type="presParOf" srcId="{D4FF97D2-39BB-47AD-9364-8317EAE61238}" destId="{7126FE3D-91DE-4693-8854-EF517B191A4A}" srcOrd="0" destOrd="0" presId="urn:microsoft.com/office/officeart/2008/layout/AlternatingHexagons"/>
    <dgm:cxn modelId="{E3A3125B-E33D-4088-984B-B5673C69C233}" type="presParOf" srcId="{D4FF97D2-39BB-47AD-9364-8317EAE61238}" destId="{E7ABEB59-88E6-4EDC-A73D-A0E7A719B817}" srcOrd="1" destOrd="0" presId="urn:microsoft.com/office/officeart/2008/layout/AlternatingHexagons"/>
    <dgm:cxn modelId="{70C790CD-D249-4F5B-8C4B-4529141F6B64}" type="presParOf" srcId="{D4FF97D2-39BB-47AD-9364-8317EAE61238}" destId="{82DC9C74-3511-4335-9E50-354576ED315B}" srcOrd="2" destOrd="0" presId="urn:microsoft.com/office/officeart/2008/layout/AlternatingHexagons"/>
    <dgm:cxn modelId="{23595623-F963-4141-87B5-47D0E391812F}" type="presParOf" srcId="{D4FF97D2-39BB-47AD-9364-8317EAE61238}" destId="{7538CBF8-4F65-4FD5-84E8-559561D82F0F}" srcOrd="3" destOrd="0" presId="urn:microsoft.com/office/officeart/2008/layout/AlternatingHexagons"/>
    <dgm:cxn modelId="{183E4108-ECD6-4B6E-9284-F32F86D92B5E}" type="presParOf" srcId="{D4FF97D2-39BB-47AD-9364-8317EAE61238}" destId="{DCB4031F-E489-4EA1-9DF7-CD05B0794CEA}"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C7D36F-04F4-EF46-997E-5B2FC175644B}">
      <dsp:nvSpPr>
        <dsp:cNvPr id="0" name=""/>
        <dsp:cNvSpPr/>
      </dsp:nvSpPr>
      <dsp:spPr>
        <a:xfrm>
          <a:off x="2535555" y="62626"/>
          <a:ext cx="3006090" cy="3006090"/>
        </a:xfrm>
        <a:prstGeom prst="ellipse">
          <a:avLst/>
        </a:prstGeom>
        <a:solidFill>
          <a:schemeClr val="accent4">
            <a:lumMod val="60000"/>
            <a:lumOff val="4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US" sz="2300" kern="1200"/>
            <a:t>ECONOMIC</a:t>
          </a:r>
        </a:p>
      </dsp:txBody>
      <dsp:txXfrm>
        <a:off x="2936367" y="588692"/>
        <a:ext cx="2204466" cy="1352740"/>
      </dsp:txXfrm>
    </dsp:sp>
    <dsp:sp modelId="{C946AF46-A274-2F44-9BB6-1C7976B9974A}">
      <dsp:nvSpPr>
        <dsp:cNvPr id="0" name=""/>
        <dsp:cNvSpPr/>
      </dsp:nvSpPr>
      <dsp:spPr>
        <a:xfrm>
          <a:off x="3620252" y="1941433"/>
          <a:ext cx="3006090" cy="3006090"/>
        </a:xfrm>
        <a:prstGeom prst="ellipse">
          <a:avLst/>
        </a:prstGeom>
        <a:solidFill>
          <a:schemeClr val="accent4">
            <a:lumMod val="60000"/>
            <a:lumOff val="4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US" sz="2100" kern="1200"/>
            <a:t>ENVIRONMENT</a:t>
          </a:r>
        </a:p>
      </dsp:txBody>
      <dsp:txXfrm>
        <a:off x="4539615" y="2718006"/>
        <a:ext cx="1803654" cy="1653349"/>
      </dsp:txXfrm>
    </dsp:sp>
    <dsp:sp modelId="{991F24C3-03A3-5C45-8D8D-97978F7F3091}">
      <dsp:nvSpPr>
        <dsp:cNvPr id="0" name=""/>
        <dsp:cNvSpPr/>
      </dsp:nvSpPr>
      <dsp:spPr>
        <a:xfrm>
          <a:off x="1450857" y="1941433"/>
          <a:ext cx="3006090" cy="3006090"/>
        </a:xfrm>
        <a:prstGeom prst="ellipse">
          <a:avLst/>
        </a:prstGeom>
        <a:solidFill>
          <a:schemeClr val="accent4">
            <a:lumMod val="60000"/>
            <a:lumOff val="4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US" sz="2300" i="0" kern="1200"/>
            <a:t>SOCIAL</a:t>
          </a:r>
        </a:p>
      </dsp:txBody>
      <dsp:txXfrm>
        <a:off x="1733931" y="2718006"/>
        <a:ext cx="1803654" cy="16533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759361-741F-49C5-9248-9129BFD0F4FF}">
      <dsp:nvSpPr>
        <dsp:cNvPr id="0" name=""/>
        <dsp:cNvSpPr/>
      </dsp:nvSpPr>
      <dsp:spPr>
        <a:xfrm rot="5400000">
          <a:off x="2191918" y="117295"/>
          <a:ext cx="1437927" cy="1250997"/>
        </a:xfrm>
        <a:prstGeom prst="hexagon">
          <a:avLst>
            <a:gd name="adj" fmla="val 25000"/>
            <a:gd name="vf" fmla="val 115470"/>
          </a:avLst>
        </a:prstGeom>
        <a:gradFill rotWithShape="0">
          <a:gsLst>
            <a:gs pos="0">
              <a:schemeClr val="accent1">
                <a:hueOff val="0"/>
                <a:satOff val="0"/>
                <a:lumOff val="0"/>
                <a:alphaOff val="0"/>
                <a:lumMod val="95000"/>
              </a:schemeClr>
            </a:gs>
            <a:gs pos="100000">
              <a:schemeClr val="accent1">
                <a:hueOff val="0"/>
                <a:satOff val="0"/>
                <a:lumOff val="0"/>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ts val="0"/>
            </a:spcAft>
            <a:buNone/>
          </a:pPr>
          <a:r>
            <a:rPr lang="en-GB" sz="1200" b="1" kern="1200" dirty="0"/>
            <a:t>Interface Chemicals</a:t>
          </a:r>
        </a:p>
        <a:p>
          <a:pPr marL="0" lvl="0" indent="0" algn="ctr" defTabSz="533400">
            <a:lnSpc>
              <a:spcPct val="90000"/>
            </a:lnSpc>
            <a:spcBef>
              <a:spcPct val="0"/>
            </a:spcBef>
            <a:spcAft>
              <a:spcPts val="0"/>
            </a:spcAft>
            <a:buNone/>
          </a:pPr>
          <a:r>
            <a:rPr lang="en-GB" sz="1200" b="1" kern="1200" dirty="0"/>
            <a:t>Products</a:t>
          </a:r>
        </a:p>
        <a:p>
          <a:pPr marL="0" lvl="0" indent="0" algn="ctr" defTabSz="533400">
            <a:lnSpc>
              <a:spcPct val="90000"/>
            </a:lnSpc>
            <a:spcBef>
              <a:spcPct val="0"/>
            </a:spcBef>
            <a:spcAft>
              <a:spcPts val="0"/>
            </a:spcAft>
            <a:buNone/>
          </a:pPr>
          <a:r>
            <a:rPr lang="en-GB" sz="1200" b="1" kern="1200" dirty="0"/>
            <a:t>Waste</a:t>
          </a:r>
        </a:p>
        <a:p>
          <a:pPr marL="0" lvl="0" indent="0" algn="ctr" defTabSz="533400">
            <a:lnSpc>
              <a:spcPct val="90000"/>
            </a:lnSpc>
            <a:spcBef>
              <a:spcPct val="0"/>
            </a:spcBef>
            <a:spcAft>
              <a:spcPct val="35000"/>
            </a:spcAft>
            <a:buNone/>
          </a:pPr>
          <a:r>
            <a:rPr lang="fr-BE" sz="1200" b="1" kern="1200" dirty="0" err="1"/>
            <a:t>Legislation</a:t>
          </a:r>
          <a:endParaRPr lang="en-GB" sz="1200" b="1" kern="1200" dirty="0"/>
        </a:p>
      </dsp:txBody>
      <dsp:txXfrm rot="-5400000">
        <a:off x="2480330" y="247907"/>
        <a:ext cx="861103" cy="989773"/>
      </dsp:txXfrm>
    </dsp:sp>
    <dsp:sp modelId="{2E90EE27-3E17-4401-9E15-88F1FAE556FF}">
      <dsp:nvSpPr>
        <dsp:cNvPr id="0" name=""/>
        <dsp:cNvSpPr/>
      </dsp:nvSpPr>
      <dsp:spPr>
        <a:xfrm>
          <a:off x="3574342" y="311415"/>
          <a:ext cx="1604727" cy="862756"/>
        </a:xfrm>
        <a:prstGeom prst="rect">
          <a:avLst/>
        </a:prstGeom>
        <a:noFill/>
        <a:ln>
          <a:noFill/>
        </a:ln>
        <a:effectLst/>
      </dsp:spPr>
      <dsp:style>
        <a:lnRef idx="0">
          <a:scrgbClr r="0" g="0" b="0"/>
        </a:lnRef>
        <a:fillRef idx="0">
          <a:scrgbClr r="0" g="0" b="0"/>
        </a:fillRef>
        <a:effectRef idx="0">
          <a:scrgbClr r="0" g="0" b="0"/>
        </a:effectRef>
        <a:fontRef idx="minor"/>
      </dsp:style>
    </dsp:sp>
    <dsp:sp modelId="{C103A7C4-0EC5-4737-AC5E-78A502BC13E7}">
      <dsp:nvSpPr>
        <dsp:cNvPr id="0" name=""/>
        <dsp:cNvSpPr/>
      </dsp:nvSpPr>
      <dsp:spPr>
        <a:xfrm rot="5400000">
          <a:off x="845996" y="115728"/>
          <a:ext cx="1437927" cy="1250997"/>
        </a:xfrm>
        <a:prstGeom prst="hexagon">
          <a:avLst>
            <a:gd name="adj" fmla="val 25000"/>
            <a:gd name="vf" fmla="val 115470"/>
          </a:avLst>
        </a:prstGeom>
        <a:solidFill>
          <a:srgbClr val="0F5494"/>
        </a:solidFill>
        <a:ln>
          <a:noFill/>
        </a:ln>
        <a:effectLst>
          <a:outerShdw blurRad="40005" dist="22984"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GB" sz="1200" b="1" kern="1200">
              <a:effectLst>
                <a:outerShdw blurRad="38100" dist="38100" dir="2700000" algn="tl">
                  <a:srgbClr val="000000">
                    <a:alpha val="43137"/>
                  </a:srgbClr>
                </a:outerShdw>
              </a:effectLst>
            </a:rPr>
            <a:t>A European Strategy for Plastics in the Circular Economy</a:t>
          </a:r>
        </a:p>
      </dsp:txBody>
      <dsp:txXfrm rot="-5400000">
        <a:off x="1134408" y="246340"/>
        <a:ext cx="861103" cy="989773"/>
      </dsp:txXfrm>
    </dsp:sp>
    <dsp:sp modelId="{45AFEC42-8B00-43F5-BDE9-D507B29B3ED5}">
      <dsp:nvSpPr>
        <dsp:cNvPr id="0" name=""/>
        <dsp:cNvSpPr/>
      </dsp:nvSpPr>
      <dsp:spPr>
        <a:xfrm rot="5400000">
          <a:off x="160463" y="1369457"/>
          <a:ext cx="1437927" cy="1250997"/>
        </a:xfrm>
        <a:prstGeom prst="hexagon">
          <a:avLst>
            <a:gd name="adj" fmla="val 25000"/>
            <a:gd name="vf" fmla="val 115470"/>
          </a:avLst>
        </a:prstGeom>
        <a:gradFill rotWithShape="0">
          <a:gsLst>
            <a:gs pos="0">
              <a:schemeClr val="accent1">
                <a:hueOff val="0"/>
                <a:satOff val="0"/>
                <a:lumOff val="0"/>
                <a:alphaOff val="0"/>
                <a:lumMod val="95000"/>
              </a:schemeClr>
            </a:gs>
            <a:gs pos="100000">
              <a:schemeClr val="accent1">
                <a:hueOff val="0"/>
                <a:satOff val="0"/>
                <a:lumOff val="0"/>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kern="1200"/>
            <a:t>Revision of Directive on Port reception facilities</a:t>
          </a:r>
        </a:p>
      </dsp:txBody>
      <dsp:txXfrm rot="-5400000">
        <a:off x="448875" y="1500069"/>
        <a:ext cx="861103" cy="989773"/>
      </dsp:txXfrm>
    </dsp:sp>
    <dsp:sp modelId="{AC4EEDE3-0A67-47E2-837C-C3943B9B1195}">
      <dsp:nvSpPr>
        <dsp:cNvPr id="0" name=""/>
        <dsp:cNvSpPr/>
      </dsp:nvSpPr>
      <dsp:spPr>
        <a:xfrm>
          <a:off x="2530" y="1531928"/>
          <a:ext cx="1552961" cy="862756"/>
        </a:xfrm>
        <a:prstGeom prst="rect">
          <a:avLst/>
        </a:prstGeom>
        <a:noFill/>
        <a:ln>
          <a:noFill/>
        </a:ln>
        <a:effectLst/>
      </dsp:spPr>
      <dsp:style>
        <a:lnRef idx="0">
          <a:scrgbClr r="0" g="0" b="0"/>
        </a:lnRef>
        <a:fillRef idx="0">
          <a:scrgbClr r="0" g="0" b="0"/>
        </a:fillRef>
        <a:effectRef idx="0">
          <a:scrgbClr r="0" g="0" b="0"/>
        </a:effectRef>
        <a:fontRef idx="minor"/>
      </dsp:style>
    </dsp:sp>
    <dsp:sp modelId="{E3ABC9B8-59CC-4BC9-8458-EF4DBF31B56A}">
      <dsp:nvSpPr>
        <dsp:cNvPr id="0" name=""/>
        <dsp:cNvSpPr/>
      </dsp:nvSpPr>
      <dsp:spPr>
        <a:xfrm rot="5400000">
          <a:off x="2864869" y="1337808"/>
          <a:ext cx="1437927" cy="1250997"/>
        </a:xfrm>
        <a:prstGeom prst="hexagon">
          <a:avLst>
            <a:gd name="adj" fmla="val 25000"/>
            <a:gd name="vf" fmla="val 115470"/>
          </a:avLst>
        </a:prstGeom>
        <a:gradFill rotWithShape="0">
          <a:gsLst>
            <a:gs pos="0">
              <a:schemeClr val="accent1">
                <a:hueOff val="0"/>
                <a:satOff val="0"/>
                <a:lumOff val="0"/>
                <a:alphaOff val="0"/>
                <a:lumMod val="95000"/>
              </a:schemeClr>
            </a:gs>
            <a:gs pos="100000">
              <a:schemeClr val="accent1">
                <a:hueOff val="0"/>
                <a:satOff val="0"/>
                <a:lumOff val="0"/>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GB" sz="1200" b="1" kern="1200"/>
            <a:t>Circular Economy Monitoring Framework</a:t>
          </a:r>
        </a:p>
      </dsp:txBody>
      <dsp:txXfrm rot="-5400000">
        <a:off x="3153281" y="1468420"/>
        <a:ext cx="861103" cy="989773"/>
      </dsp:txXfrm>
    </dsp:sp>
    <dsp:sp modelId="{7126FE3D-91DE-4693-8854-EF517B191A4A}">
      <dsp:nvSpPr>
        <dsp:cNvPr id="0" name=""/>
        <dsp:cNvSpPr/>
      </dsp:nvSpPr>
      <dsp:spPr>
        <a:xfrm rot="5400000">
          <a:off x="2191918" y="2558321"/>
          <a:ext cx="1437927" cy="1250997"/>
        </a:xfrm>
        <a:prstGeom prst="hexagon">
          <a:avLst>
            <a:gd name="adj" fmla="val 25000"/>
            <a:gd name="vf" fmla="val 115470"/>
          </a:avLst>
        </a:prstGeom>
        <a:gradFill rotWithShape="0">
          <a:gsLst>
            <a:gs pos="0">
              <a:schemeClr val="accent1">
                <a:hueOff val="0"/>
                <a:satOff val="0"/>
                <a:lumOff val="0"/>
                <a:alphaOff val="0"/>
                <a:lumMod val="95000"/>
              </a:schemeClr>
            </a:gs>
            <a:gs pos="100000">
              <a:schemeClr val="accent1">
                <a:hueOff val="0"/>
                <a:satOff val="0"/>
                <a:lumOff val="0"/>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kern="1200"/>
            <a:t>Report on critical raw materials</a:t>
          </a:r>
        </a:p>
      </dsp:txBody>
      <dsp:txXfrm rot="-5400000">
        <a:off x="2480330" y="2688933"/>
        <a:ext cx="861103" cy="989773"/>
      </dsp:txXfrm>
    </dsp:sp>
    <dsp:sp modelId="{E7ABEB59-88E6-4EDC-A73D-A0E7A719B817}">
      <dsp:nvSpPr>
        <dsp:cNvPr id="0" name=""/>
        <dsp:cNvSpPr/>
      </dsp:nvSpPr>
      <dsp:spPr>
        <a:xfrm>
          <a:off x="3574342" y="2752441"/>
          <a:ext cx="1604727" cy="862756"/>
        </a:xfrm>
        <a:prstGeom prst="rect">
          <a:avLst/>
        </a:prstGeom>
        <a:noFill/>
        <a:ln>
          <a:noFill/>
        </a:ln>
        <a:effectLst/>
      </dsp:spPr>
      <dsp:style>
        <a:lnRef idx="0">
          <a:scrgbClr r="0" g="0" b="0"/>
        </a:lnRef>
        <a:fillRef idx="0">
          <a:scrgbClr r="0" g="0" b="0"/>
        </a:fillRef>
        <a:effectRef idx="0">
          <a:scrgbClr r="0" g="0" b="0"/>
        </a:effectRef>
        <a:fontRef idx="minor"/>
      </dsp:style>
    </dsp:sp>
    <dsp:sp modelId="{DCB4031F-E489-4EA1-9DF7-CD05B0794CEA}">
      <dsp:nvSpPr>
        <dsp:cNvPr id="0" name=""/>
        <dsp:cNvSpPr/>
      </dsp:nvSpPr>
      <dsp:spPr>
        <a:xfrm rot="5400000">
          <a:off x="840841" y="2558321"/>
          <a:ext cx="1437927" cy="1250997"/>
        </a:xfrm>
        <a:prstGeom prst="hexagon">
          <a:avLst>
            <a:gd name="adj" fmla="val 25000"/>
            <a:gd name="vf" fmla="val 115470"/>
          </a:avLst>
        </a:prstGeom>
        <a:gradFill rotWithShape="0">
          <a:gsLst>
            <a:gs pos="0">
              <a:schemeClr val="accent1">
                <a:hueOff val="0"/>
                <a:satOff val="0"/>
                <a:lumOff val="0"/>
                <a:alphaOff val="0"/>
                <a:lumMod val="95000"/>
              </a:schemeClr>
            </a:gs>
            <a:gs pos="100000">
              <a:schemeClr val="accent1">
                <a:hueOff val="0"/>
                <a:satOff val="0"/>
                <a:lumOff val="0"/>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GB" sz="1200" b="1" kern="1200"/>
            <a:t>Report on oxo-degradable plastics</a:t>
          </a:r>
        </a:p>
      </dsp:txBody>
      <dsp:txXfrm rot="-5400000">
        <a:off x="1129253" y="2688933"/>
        <a:ext cx="861103" cy="989773"/>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4531" cy="34230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624558" y="0"/>
            <a:ext cx="4304531" cy="342303"/>
          </a:xfrm>
          <a:prstGeom prst="rect">
            <a:avLst/>
          </a:prstGeom>
        </p:spPr>
        <p:txBody>
          <a:bodyPr vert="horz" lIns="91440" tIns="45720" rIns="91440" bIns="45720" rtlCol="0"/>
          <a:lstStyle>
            <a:lvl1pPr algn="r">
              <a:defRPr sz="1200"/>
            </a:lvl1pPr>
          </a:lstStyle>
          <a:p>
            <a:fld id="{2318808E-6F56-2A46-9B87-6E062B8ECC1B}" type="datetimeFigureOut">
              <a:rPr lang="en-GB" smtClean="0"/>
              <a:t>17/06/2018</a:t>
            </a:fld>
            <a:endParaRPr lang="en-GB"/>
          </a:p>
        </p:txBody>
      </p:sp>
      <p:sp>
        <p:nvSpPr>
          <p:cNvPr id="4" name="Footer Placeholder 3"/>
          <p:cNvSpPr>
            <a:spLocks noGrp="1"/>
          </p:cNvSpPr>
          <p:nvPr>
            <p:ph type="ftr" sz="quarter" idx="2"/>
          </p:nvPr>
        </p:nvSpPr>
        <p:spPr>
          <a:xfrm>
            <a:off x="1" y="6477597"/>
            <a:ext cx="4304531" cy="342303"/>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624558" y="6477597"/>
            <a:ext cx="4304531" cy="342303"/>
          </a:xfrm>
          <a:prstGeom prst="rect">
            <a:avLst/>
          </a:prstGeom>
        </p:spPr>
        <p:txBody>
          <a:bodyPr vert="horz" lIns="91440" tIns="45720" rIns="91440" bIns="45720" rtlCol="0" anchor="b"/>
          <a:lstStyle>
            <a:lvl1pPr algn="r">
              <a:defRPr sz="1200"/>
            </a:lvl1pPr>
          </a:lstStyle>
          <a:p>
            <a:fld id="{963CF14B-6066-5B4B-96C4-BBFC99E88366}" type="slidenum">
              <a:rPr lang="en-GB" smtClean="0"/>
              <a:t>‹#›</a:t>
            </a:fld>
            <a:endParaRPr lang="en-GB"/>
          </a:p>
        </p:txBody>
      </p:sp>
    </p:spTree>
    <p:extLst>
      <p:ext uri="{BB962C8B-B14F-4D97-AF65-F5344CB8AC3E}">
        <p14:creationId xmlns:p14="http://schemas.microsoft.com/office/powerpoint/2010/main" val="19443497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4531" cy="34121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624558" y="0"/>
            <a:ext cx="4304531" cy="341213"/>
          </a:xfrm>
          <a:prstGeom prst="rect">
            <a:avLst/>
          </a:prstGeom>
        </p:spPr>
        <p:txBody>
          <a:bodyPr vert="horz" lIns="91440" tIns="45720" rIns="91440" bIns="45720" rtlCol="0"/>
          <a:lstStyle>
            <a:lvl1pPr algn="r">
              <a:defRPr sz="1200"/>
            </a:lvl1pPr>
          </a:lstStyle>
          <a:p>
            <a:fld id="{98623D57-49F8-48F2-AC32-FF166394BE5C}" type="datetimeFigureOut">
              <a:rPr lang="en-GB" smtClean="0"/>
              <a:t>17/06/2018</a:t>
            </a:fld>
            <a:endParaRPr lang="en-GB"/>
          </a:p>
        </p:txBody>
      </p:sp>
      <p:sp>
        <p:nvSpPr>
          <p:cNvPr id="4" name="Slide Image Placeholder 3"/>
          <p:cNvSpPr>
            <a:spLocks noGrp="1" noRot="1" noChangeAspect="1"/>
          </p:cNvSpPr>
          <p:nvPr>
            <p:ph type="sldImg" idx="2"/>
          </p:nvPr>
        </p:nvSpPr>
        <p:spPr>
          <a:xfrm>
            <a:off x="2692400" y="511175"/>
            <a:ext cx="4546600" cy="255746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94065" y="3239889"/>
            <a:ext cx="7943271" cy="30687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6477597"/>
            <a:ext cx="4304531" cy="341213"/>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624558" y="6477597"/>
            <a:ext cx="4304531" cy="341213"/>
          </a:xfrm>
          <a:prstGeom prst="rect">
            <a:avLst/>
          </a:prstGeom>
        </p:spPr>
        <p:txBody>
          <a:bodyPr vert="horz" lIns="91440" tIns="45720" rIns="91440" bIns="45720" rtlCol="0" anchor="b"/>
          <a:lstStyle>
            <a:lvl1pPr algn="r">
              <a:defRPr sz="1200"/>
            </a:lvl1pPr>
          </a:lstStyle>
          <a:p>
            <a:fld id="{2E56A003-D0DC-418D-B66A-79768570DC6B}" type="slidenum">
              <a:rPr lang="en-GB" smtClean="0"/>
              <a:t>‹#›</a:t>
            </a:fld>
            <a:endParaRPr lang="en-GB"/>
          </a:p>
        </p:txBody>
      </p:sp>
    </p:spTree>
    <p:extLst>
      <p:ext uri="{BB962C8B-B14F-4D97-AF65-F5344CB8AC3E}">
        <p14:creationId xmlns:p14="http://schemas.microsoft.com/office/powerpoint/2010/main" val="1330320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E56A003-D0DC-418D-B66A-79768570DC6B}" type="slidenum">
              <a:rPr lang="en-GB" smtClean="0"/>
              <a:t>1</a:t>
            </a:fld>
            <a:endParaRPr lang="en-GB"/>
          </a:p>
        </p:txBody>
      </p:sp>
    </p:spTree>
    <p:extLst>
      <p:ext uri="{BB962C8B-B14F-4D97-AF65-F5344CB8AC3E}">
        <p14:creationId xmlns:p14="http://schemas.microsoft.com/office/powerpoint/2010/main" val="8553428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xfrm>
            <a:off x="9509261" y="6151135"/>
            <a:ext cx="127899" cy="126310"/>
          </a:xfrm>
          <a:ln/>
        </p:spPr>
        <p:txBody>
          <a:bodyPr/>
          <a:lstStyle/>
          <a:p>
            <a:fld id="{4B01DC2E-F68C-441B-A599-4DBBC13B2956}" type="slidenum">
              <a:rPr lang="en-US">
                <a:solidFill>
                  <a:prstClr val="black"/>
                </a:solidFill>
              </a:rPr>
              <a:pPr/>
              <a:t>36</a:t>
            </a:fld>
            <a:endParaRPr lang="en-US">
              <a:solidFill>
                <a:prstClr val="black"/>
              </a:solidFill>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xfrm>
            <a:off x="837809" y="3441977"/>
            <a:ext cx="8816393" cy="168413"/>
          </a:xfrm>
        </p:spPr>
        <p:txBody>
          <a:bodyPr/>
          <a:lstStyle/>
          <a:p>
            <a:pPr lvl="0"/>
            <a:r>
              <a:rPr lang="en-GB">
                <a:latin typeface="Arial" charset="0"/>
              </a:rPr>
              <a:t>Aim to decouple growth and dev from consumption of finite resources</a:t>
            </a:r>
          </a:p>
          <a:p>
            <a:pPr lvl="0"/>
            <a:r>
              <a:rPr lang="en-GB">
                <a:latin typeface="Arial" charset="0"/>
              </a:rPr>
              <a:t>Maximisation of asset utilisation (presupposes design + reverse logistics)</a:t>
            </a:r>
          </a:p>
          <a:p>
            <a:pPr lvl="0"/>
            <a:r>
              <a:rPr lang="en-GB">
                <a:latin typeface="Arial" charset="0"/>
              </a:rPr>
              <a:t>On the left side, notion of regeneration means that nutrient loops need to be addressed (currently fragmentation).</a:t>
            </a:r>
          </a:p>
          <a:p>
            <a:endParaRPr lang="en-US"/>
          </a:p>
        </p:txBody>
      </p:sp>
    </p:spTree>
    <p:extLst>
      <p:ext uri="{BB962C8B-B14F-4D97-AF65-F5344CB8AC3E}">
        <p14:creationId xmlns:p14="http://schemas.microsoft.com/office/powerpoint/2010/main" val="1897103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03888" y="344488"/>
            <a:ext cx="3049587" cy="1716087"/>
          </a:xfrm>
        </p:spPr>
      </p:sp>
      <p:sp>
        <p:nvSpPr>
          <p:cNvPr id="41987"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41988"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1200">
                <a:solidFill>
                  <a:srgbClr val="0F5494"/>
                </a:solidFill>
                <a:latin typeface="Verdana" pitchFamily="34" charset="0"/>
                <a:ea typeface="MS PGothic" pitchFamily="34" charset="-128"/>
              </a:defRPr>
            </a:lvl1pPr>
            <a:lvl2pPr marL="736115" indent="-283121" eaLnBrk="0" hangingPunct="0">
              <a:defRPr sz="1200">
                <a:solidFill>
                  <a:srgbClr val="0F5494"/>
                </a:solidFill>
                <a:latin typeface="Verdana" pitchFamily="34" charset="0"/>
                <a:ea typeface="MS PGothic" pitchFamily="34" charset="-128"/>
              </a:defRPr>
            </a:lvl2pPr>
            <a:lvl3pPr marL="1132484" indent="-226497" eaLnBrk="0" hangingPunct="0">
              <a:defRPr sz="1200">
                <a:solidFill>
                  <a:srgbClr val="0F5494"/>
                </a:solidFill>
                <a:latin typeface="Verdana" pitchFamily="34" charset="0"/>
                <a:ea typeface="MS PGothic" pitchFamily="34" charset="-128"/>
              </a:defRPr>
            </a:lvl3pPr>
            <a:lvl4pPr marL="1585478" indent="-226497" eaLnBrk="0" hangingPunct="0">
              <a:defRPr sz="1200">
                <a:solidFill>
                  <a:srgbClr val="0F5494"/>
                </a:solidFill>
                <a:latin typeface="Verdana" pitchFamily="34" charset="0"/>
                <a:ea typeface="MS PGothic" pitchFamily="34" charset="-128"/>
              </a:defRPr>
            </a:lvl4pPr>
            <a:lvl5pPr marL="2038472" indent="-226497" eaLnBrk="0" hangingPunct="0">
              <a:defRPr sz="1200">
                <a:solidFill>
                  <a:srgbClr val="0F5494"/>
                </a:solidFill>
                <a:latin typeface="Verdana" pitchFamily="34" charset="0"/>
                <a:ea typeface="MS PGothic" pitchFamily="34" charset="-128"/>
              </a:defRPr>
            </a:lvl5pPr>
            <a:lvl6pPr marL="2491466" indent="-226497" eaLnBrk="0" fontAlgn="base" hangingPunct="0">
              <a:spcBef>
                <a:spcPct val="0"/>
              </a:spcBef>
              <a:spcAft>
                <a:spcPct val="0"/>
              </a:spcAft>
              <a:defRPr sz="1200">
                <a:solidFill>
                  <a:srgbClr val="0F5494"/>
                </a:solidFill>
                <a:latin typeface="Verdana" pitchFamily="34" charset="0"/>
                <a:ea typeface="MS PGothic" pitchFamily="34" charset="-128"/>
              </a:defRPr>
            </a:lvl6pPr>
            <a:lvl7pPr marL="2944459" indent="-226497" eaLnBrk="0" fontAlgn="base" hangingPunct="0">
              <a:spcBef>
                <a:spcPct val="0"/>
              </a:spcBef>
              <a:spcAft>
                <a:spcPct val="0"/>
              </a:spcAft>
              <a:defRPr sz="1200">
                <a:solidFill>
                  <a:srgbClr val="0F5494"/>
                </a:solidFill>
                <a:latin typeface="Verdana" pitchFamily="34" charset="0"/>
                <a:ea typeface="MS PGothic" pitchFamily="34" charset="-128"/>
              </a:defRPr>
            </a:lvl7pPr>
            <a:lvl8pPr marL="3397453" indent="-226497" eaLnBrk="0" fontAlgn="base" hangingPunct="0">
              <a:spcBef>
                <a:spcPct val="0"/>
              </a:spcBef>
              <a:spcAft>
                <a:spcPct val="0"/>
              </a:spcAft>
              <a:defRPr sz="1200">
                <a:solidFill>
                  <a:srgbClr val="0F5494"/>
                </a:solidFill>
                <a:latin typeface="Verdana" pitchFamily="34" charset="0"/>
                <a:ea typeface="MS PGothic" pitchFamily="34" charset="-128"/>
              </a:defRPr>
            </a:lvl8pPr>
            <a:lvl9pPr marL="3850447" indent="-226497"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fld id="{6E9D0E2C-D2BA-414A-A4E5-78BF1245324B}" type="slidenum">
              <a:rPr lang="en-GB">
                <a:solidFill>
                  <a:schemeClr val="tx1"/>
                </a:solidFill>
                <a:latin typeface="Arial" pitchFamily="34" charset="0"/>
              </a:rPr>
              <a:pPr eaLnBrk="1" hangingPunct="1"/>
              <a:t>37</a:t>
            </a:fld>
            <a:endParaRPr lang="en-GB">
              <a:solidFill>
                <a:schemeClr val="tx1"/>
              </a:solidFill>
              <a:latin typeface="Arial" pitchFamily="34" charset="0"/>
            </a:endParaRPr>
          </a:p>
        </p:txBody>
      </p:sp>
    </p:spTree>
    <p:extLst>
      <p:ext uri="{BB962C8B-B14F-4D97-AF65-F5344CB8AC3E}">
        <p14:creationId xmlns:p14="http://schemas.microsoft.com/office/powerpoint/2010/main" val="66289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xfrm>
            <a:off x="9509261" y="6151135"/>
            <a:ext cx="127899" cy="126310"/>
          </a:xfrm>
          <a:ln/>
        </p:spPr>
        <p:txBody>
          <a:bodyPr/>
          <a:lstStyle/>
          <a:p>
            <a:fld id="{4B01DC2E-F68C-441B-A599-4DBBC13B2956}" type="slidenum">
              <a:rPr lang="en-US">
                <a:solidFill>
                  <a:prstClr val="black"/>
                </a:solidFill>
              </a:rPr>
              <a:pPr/>
              <a:t>40</a:t>
            </a:fld>
            <a:endParaRPr lang="en-US">
              <a:solidFill>
                <a:prstClr val="black"/>
              </a:solidFill>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xfrm>
            <a:off x="837809" y="3441977"/>
            <a:ext cx="8816393" cy="168413"/>
          </a:xfrm>
        </p:spPr>
        <p:txBody>
          <a:bodyPr/>
          <a:lstStyle/>
          <a:p>
            <a:pPr lvl="0"/>
            <a:r>
              <a:rPr lang="en-GB">
                <a:latin typeface="Arial" charset="0"/>
              </a:rPr>
              <a:t>Aim to decouple growth and dev from consumption of finite resources</a:t>
            </a:r>
          </a:p>
          <a:p>
            <a:pPr lvl="0"/>
            <a:r>
              <a:rPr lang="en-GB">
                <a:latin typeface="Arial" charset="0"/>
              </a:rPr>
              <a:t>Maximisation of asset utilisation (presupposes design + reverse logistics)</a:t>
            </a:r>
          </a:p>
          <a:p>
            <a:pPr lvl="0"/>
            <a:r>
              <a:rPr lang="en-GB">
                <a:latin typeface="Arial" charset="0"/>
              </a:rPr>
              <a:t>On the left side, notion of regeneration means that nutrient loops need to be addressed (currently fragmentation).</a:t>
            </a:r>
          </a:p>
          <a:p>
            <a:endParaRPr lang="en-US"/>
          </a:p>
        </p:txBody>
      </p:sp>
    </p:spTree>
    <p:extLst>
      <p:ext uri="{BB962C8B-B14F-4D97-AF65-F5344CB8AC3E}">
        <p14:creationId xmlns:p14="http://schemas.microsoft.com/office/powerpoint/2010/main" val="39439799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atin typeface="Arial" charset="0"/>
              </a:rPr>
              <a:t>We decided to take a different entry point into that debate this time. </a:t>
            </a:r>
          </a:p>
          <a:p>
            <a:pPr lvl="0"/>
            <a:endParaRPr lang="en-GB">
              <a:latin typeface="Arial" charset="0"/>
            </a:endParaRPr>
          </a:p>
          <a:p>
            <a:pPr lvl="1"/>
            <a:r>
              <a:rPr lang="en-US">
                <a:latin typeface="Arial" charset="0"/>
              </a:rPr>
              <a:t>We did NOT take </a:t>
            </a:r>
            <a:r>
              <a:rPr lang="en-US" b="1">
                <a:latin typeface="Arial" charset="0"/>
              </a:rPr>
              <a:t>resource dependence</a:t>
            </a:r>
            <a:r>
              <a:rPr lang="en-US">
                <a:latin typeface="Arial" charset="0"/>
              </a:rPr>
              <a:t> as the starting point. Although EU remains heavily resource dependent</a:t>
            </a:r>
          </a:p>
          <a:p>
            <a:pPr lvl="1"/>
            <a:r>
              <a:rPr lang="en-US">
                <a:latin typeface="Arial" charset="0"/>
              </a:rPr>
              <a:t>We did NOT start with </a:t>
            </a:r>
            <a:r>
              <a:rPr lang="en-US" b="1">
                <a:latin typeface="Arial" charset="0"/>
              </a:rPr>
              <a:t>environmental degradation</a:t>
            </a:r>
            <a:r>
              <a:rPr lang="en-US">
                <a:latin typeface="Arial" charset="0"/>
              </a:rPr>
              <a:t> although they are getting ever more evident. </a:t>
            </a:r>
          </a:p>
          <a:p>
            <a:pPr lvl="1"/>
            <a:endParaRPr lang="en-US">
              <a:latin typeface="Arial" charset="0"/>
            </a:endParaRPr>
          </a:p>
          <a:p>
            <a:pPr marL="1629" lvl="1"/>
            <a:r>
              <a:rPr lang="en-US">
                <a:latin typeface="Arial" charset="0"/>
              </a:rPr>
              <a:t>We started analyzing the </a:t>
            </a:r>
            <a:r>
              <a:rPr lang="en-US" b="1">
                <a:latin typeface="Arial" charset="0"/>
              </a:rPr>
              <a:t>economic waste</a:t>
            </a:r>
            <a:r>
              <a:rPr lang="en-US">
                <a:latin typeface="Arial" charset="0"/>
              </a:rPr>
              <a:t> in our system. And we started in some of the most mature, optimized sectors. Look what you find: </a:t>
            </a:r>
            <a:endParaRPr lang="en-GB">
              <a:latin typeface="Arial" charset="0"/>
            </a:endParaRPr>
          </a:p>
          <a:p>
            <a:endParaRPr lang="en-US"/>
          </a:p>
          <a:p>
            <a:pPr lvl="1"/>
            <a:r>
              <a:rPr lang="en-US" b="1">
                <a:latin typeface="Arial" charset="0"/>
              </a:rPr>
              <a:t>Take mobility: </a:t>
            </a:r>
            <a:r>
              <a:rPr lang="en-US">
                <a:latin typeface="Arial" charset="0"/>
              </a:rPr>
              <a:t>The European car is parked 92 percent of the time</a:t>
            </a:r>
            <a:endParaRPr lang="en-US" b="1">
              <a:latin typeface="Arial" charset="0"/>
            </a:endParaRPr>
          </a:p>
          <a:p>
            <a:pPr lvl="1"/>
            <a:r>
              <a:rPr lang="en-US" b="1">
                <a:latin typeface="Arial" charset="0"/>
              </a:rPr>
              <a:t>Take food</a:t>
            </a:r>
            <a:r>
              <a:rPr lang="en-US">
                <a:latin typeface="Arial" charset="0"/>
              </a:rPr>
              <a:t>: A full 31 percent of European food goes to waste along the value chain. </a:t>
            </a:r>
            <a:endParaRPr lang="en-GB">
              <a:latin typeface="Arial" charset="0"/>
            </a:endParaRPr>
          </a:p>
          <a:p>
            <a:pPr lvl="1"/>
            <a:r>
              <a:rPr lang="en-US" b="1">
                <a:latin typeface="Arial" charset="0"/>
              </a:rPr>
              <a:t>Or take buildings</a:t>
            </a:r>
            <a:r>
              <a:rPr lang="en-US">
                <a:latin typeface="Arial" charset="0"/>
              </a:rPr>
              <a:t>: In the built environment, the average European office is used only 35-40 percent of the time, even during working hours. </a:t>
            </a:r>
            <a:endParaRPr lang="en-US"/>
          </a:p>
          <a:p>
            <a:endParaRPr lang="en-US"/>
          </a:p>
          <a:p>
            <a:pPr defTabSz="919001" eaLnBrk="0" fontAlgn="base" hangingPunct="0">
              <a:spcBef>
                <a:spcPct val="0"/>
              </a:spcBef>
              <a:spcAft>
                <a:spcPct val="0"/>
              </a:spcAft>
              <a:buClr>
                <a:schemeClr val="tx2"/>
              </a:buClr>
              <a:defRPr/>
            </a:pPr>
            <a:r>
              <a:rPr lang="en-US" b="1">
                <a:latin typeface="Arial" charset="0"/>
              </a:rPr>
              <a:t>The European economy has improved in resource productivity but still remains surprisingly wasteful in its resource use and remains, for all practical purposes, a take-make-dispose product model. </a:t>
            </a:r>
          </a:p>
          <a:p>
            <a:endParaRPr lang="en-US"/>
          </a:p>
        </p:txBody>
      </p:sp>
      <p:sp>
        <p:nvSpPr>
          <p:cNvPr id="4" name="Slide Number Placeholder 3"/>
          <p:cNvSpPr>
            <a:spLocks noGrp="1"/>
          </p:cNvSpPr>
          <p:nvPr>
            <p:ph type="sldNum" sz="quarter" idx="10"/>
          </p:nvPr>
        </p:nvSpPr>
        <p:spPr/>
        <p:txBody>
          <a:bodyPr/>
          <a:lstStyle/>
          <a:p>
            <a:pPr>
              <a:defRPr/>
            </a:pPr>
            <a:fld id="{3C3A632B-FBDE-46D4-BF6F-6D14421E6342}" type="slidenum">
              <a:rPr lang="en-US" smtClean="0"/>
              <a:pPr>
                <a:defRPr/>
              </a:pPr>
              <a:t>41</a:t>
            </a:fld>
            <a:endParaRPr lang="en-US"/>
          </a:p>
        </p:txBody>
      </p:sp>
    </p:spTree>
    <p:extLst>
      <p:ext uri="{BB962C8B-B14F-4D97-AF65-F5344CB8AC3E}">
        <p14:creationId xmlns:p14="http://schemas.microsoft.com/office/powerpoint/2010/main" val="4630807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3609" y="5336541"/>
            <a:ext cx="5879113" cy="246852"/>
          </a:xfrm>
        </p:spPr>
        <p:txBody>
          <a:bodyPr/>
          <a:lstStyle/>
          <a:p>
            <a:endParaRPr lang="en-US"/>
          </a:p>
        </p:txBody>
      </p:sp>
      <p:sp>
        <p:nvSpPr>
          <p:cNvPr id="4" name="Slide Number Placeholder 3"/>
          <p:cNvSpPr>
            <a:spLocks noGrp="1"/>
          </p:cNvSpPr>
          <p:nvPr>
            <p:ph type="sldNum" sz="quarter" idx="10"/>
          </p:nvPr>
        </p:nvSpPr>
        <p:spPr>
          <a:xfrm>
            <a:off x="6182168" y="9550499"/>
            <a:ext cx="170553" cy="185140"/>
          </a:xfrm>
        </p:spPr>
        <p:txBody>
          <a:bodyPr/>
          <a:lstStyle/>
          <a:p>
            <a:pPr>
              <a:defRPr/>
            </a:pPr>
            <a:fld id="{3C3A632B-FBDE-46D4-BF6F-6D14421E6342}" type="slidenum">
              <a:rPr lang="en-US" smtClean="0"/>
              <a:pPr>
                <a:defRPr/>
              </a:pPr>
              <a:t>42</a:t>
            </a:fld>
            <a:endParaRPr lang="en-US"/>
          </a:p>
        </p:txBody>
      </p:sp>
    </p:spTree>
    <p:extLst>
      <p:ext uri="{BB962C8B-B14F-4D97-AF65-F5344CB8AC3E}">
        <p14:creationId xmlns:p14="http://schemas.microsoft.com/office/powerpoint/2010/main" val="1632837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xfrm>
            <a:off x="9509261" y="6151135"/>
            <a:ext cx="127899" cy="126310"/>
          </a:xfrm>
          <a:ln/>
        </p:spPr>
        <p:txBody>
          <a:bodyPr/>
          <a:lstStyle/>
          <a:p>
            <a:fld id="{4B01DC2E-F68C-441B-A599-4DBBC13B2956}" type="slidenum">
              <a:rPr lang="en-US">
                <a:solidFill>
                  <a:prstClr val="black"/>
                </a:solidFill>
              </a:rPr>
              <a:pPr/>
              <a:t>43</a:t>
            </a:fld>
            <a:endParaRPr lang="en-US">
              <a:solidFill>
                <a:prstClr val="black"/>
              </a:solidFill>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xfrm>
            <a:off x="837809" y="3441977"/>
            <a:ext cx="8816393" cy="168413"/>
          </a:xfrm>
        </p:spPr>
        <p:txBody>
          <a:bodyPr/>
          <a:lstStyle/>
          <a:p>
            <a:pPr lvl="0"/>
            <a:r>
              <a:rPr lang="en-GB">
                <a:latin typeface="Arial" charset="0"/>
              </a:rPr>
              <a:t>Aim to decouple growth and dev from consumption of finite resources</a:t>
            </a:r>
          </a:p>
          <a:p>
            <a:pPr lvl="0"/>
            <a:r>
              <a:rPr lang="en-GB">
                <a:latin typeface="Arial" charset="0"/>
              </a:rPr>
              <a:t>Maximisation of asset utilisation (presupposes design + reverse logistics)</a:t>
            </a:r>
          </a:p>
          <a:p>
            <a:pPr lvl="0"/>
            <a:r>
              <a:rPr lang="en-GB">
                <a:latin typeface="Arial" charset="0"/>
              </a:rPr>
              <a:t>On the left side, notion of regeneration means that nutrient loops need to be addressed (currently fragmentation).</a:t>
            </a:r>
          </a:p>
          <a:p>
            <a:endParaRPr lang="en-US"/>
          </a:p>
        </p:txBody>
      </p:sp>
    </p:spTree>
    <p:extLst>
      <p:ext uri="{BB962C8B-B14F-4D97-AF65-F5344CB8AC3E}">
        <p14:creationId xmlns:p14="http://schemas.microsoft.com/office/powerpoint/2010/main" val="1949736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xfrm>
            <a:off x="9509261" y="6151135"/>
            <a:ext cx="127899" cy="126310"/>
          </a:xfrm>
          <a:ln/>
        </p:spPr>
        <p:txBody>
          <a:bodyPr/>
          <a:lstStyle/>
          <a:p>
            <a:fld id="{4B01DC2E-F68C-441B-A599-4DBBC13B2956}" type="slidenum">
              <a:rPr lang="en-US">
                <a:solidFill>
                  <a:prstClr val="black"/>
                </a:solidFill>
              </a:rPr>
              <a:pPr/>
              <a:t>46</a:t>
            </a:fld>
            <a:endParaRPr lang="en-US">
              <a:solidFill>
                <a:prstClr val="black"/>
              </a:solidFill>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xfrm>
            <a:off x="837809" y="3441977"/>
            <a:ext cx="8816393" cy="168413"/>
          </a:xfrm>
        </p:spPr>
        <p:txBody>
          <a:bodyPr/>
          <a:lstStyle/>
          <a:p>
            <a:pPr lvl="0"/>
            <a:r>
              <a:rPr lang="en-GB">
                <a:latin typeface="Arial" charset="0"/>
              </a:rPr>
              <a:t>Aim to decouple growth and dev from consumption of finite resources</a:t>
            </a:r>
          </a:p>
          <a:p>
            <a:pPr lvl="0"/>
            <a:r>
              <a:rPr lang="en-GB">
                <a:latin typeface="Arial" charset="0"/>
              </a:rPr>
              <a:t>Maximisation of asset utilisation (presupposes design + reverse logistics)</a:t>
            </a:r>
          </a:p>
          <a:p>
            <a:pPr lvl="0"/>
            <a:r>
              <a:rPr lang="en-GB">
                <a:latin typeface="Arial" charset="0"/>
              </a:rPr>
              <a:t>On the left side, notion of regeneration means that nutrient loops need to be addressed (currently fragmentation).</a:t>
            </a:r>
          </a:p>
          <a:p>
            <a:endParaRPr lang="en-US"/>
          </a:p>
        </p:txBody>
      </p:sp>
    </p:spTree>
    <p:extLst>
      <p:ext uri="{BB962C8B-B14F-4D97-AF65-F5344CB8AC3E}">
        <p14:creationId xmlns:p14="http://schemas.microsoft.com/office/powerpoint/2010/main" val="26401401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Janez</a:t>
            </a:r>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9711" indent="-288350">
              <a:defRPr>
                <a:solidFill>
                  <a:schemeClr val="tx1"/>
                </a:solidFill>
                <a:latin typeface="Arial" charset="0"/>
                <a:ea typeface="ＭＳ Ｐゴシック" pitchFamily="34" charset="-128"/>
              </a:defRPr>
            </a:lvl2pPr>
            <a:lvl3pPr marL="1153401" indent="-230680">
              <a:defRPr>
                <a:solidFill>
                  <a:schemeClr val="tx1"/>
                </a:solidFill>
                <a:latin typeface="Arial" charset="0"/>
                <a:ea typeface="ＭＳ Ｐゴシック" pitchFamily="34" charset="-128"/>
              </a:defRPr>
            </a:lvl3pPr>
            <a:lvl4pPr marL="1614762" indent="-230680">
              <a:defRPr>
                <a:solidFill>
                  <a:schemeClr val="tx1"/>
                </a:solidFill>
                <a:latin typeface="Arial" charset="0"/>
                <a:ea typeface="ＭＳ Ｐゴシック" pitchFamily="34" charset="-128"/>
              </a:defRPr>
            </a:lvl4pPr>
            <a:lvl5pPr marL="2076122" indent="-230680">
              <a:defRPr>
                <a:solidFill>
                  <a:schemeClr val="tx1"/>
                </a:solidFill>
                <a:latin typeface="Arial" charset="0"/>
                <a:ea typeface="ＭＳ Ｐゴシック" pitchFamily="34" charset="-128"/>
              </a:defRPr>
            </a:lvl5pPr>
            <a:lvl6pPr marL="2537483" indent="-230680" eaLnBrk="0" fontAlgn="base" hangingPunct="0">
              <a:spcBef>
                <a:spcPct val="0"/>
              </a:spcBef>
              <a:spcAft>
                <a:spcPct val="0"/>
              </a:spcAft>
              <a:defRPr>
                <a:solidFill>
                  <a:schemeClr val="tx1"/>
                </a:solidFill>
                <a:latin typeface="Arial" charset="0"/>
                <a:ea typeface="ＭＳ Ｐゴシック" pitchFamily="34" charset="-128"/>
              </a:defRPr>
            </a:lvl6pPr>
            <a:lvl7pPr marL="2998843" indent="-230680" eaLnBrk="0" fontAlgn="base" hangingPunct="0">
              <a:spcBef>
                <a:spcPct val="0"/>
              </a:spcBef>
              <a:spcAft>
                <a:spcPct val="0"/>
              </a:spcAft>
              <a:defRPr>
                <a:solidFill>
                  <a:schemeClr val="tx1"/>
                </a:solidFill>
                <a:latin typeface="Arial" charset="0"/>
                <a:ea typeface="ＭＳ Ｐゴシック" pitchFamily="34" charset="-128"/>
              </a:defRPr>
            </a:lvl7pPr>
            <a:lvl8pPr marL="3460204" indent="-230680" eaLnBrk="0" fontAlgn="base" hangingPunct="0">
              <a:spcBef>
                <a:spcPct val="0"/>
              </a:spcBef>
              <a:spcAft>
                <a:spcPct val="0"/>
              </a:spcAft>
              <a:defRPr>
                <a:solidFill>
                  <a:schemeClr val="tx1"/>
                </a:solidFill>
                <a:latin typeface="Arial" charset="0"/>
                <a:ea typeface="ＭＳ Ｐゴシック" pitchFamily="34" charset="-128"/>
              </a:defRPr>
            </a:lvl8pPr>
            <a:lvl9pPr marL="3921564" indent="-230680" eaLnBrk="0" fontAlgn="base" hangingPunct="0">
              <a:spcBef>
                <a:spcPct val="0"/>
              </a:spcBef>
              <a:spcAft>
                <a:spcPct val="0"/>
              </a:spcAft>
              <a:defRPr>
                <a:solidFill>
                  <a:schemeClr val="tx1"/>
                </a:solidFill>
                <a:latin typeface="Arial" charset="0"/>
                <a:ea typeface="ＭＳ Ｐゴシック" pitchFamily="34" charset="-128"/>
              </a:defRPr>
            </a:lvl9pPr>
          </a:lstStyle>
          <a:p>
            <a:fld id="{C5A994D1-08BB-4395-919A-CC9D640F3471}" type="slidenum">
              <a:rPr lang="en-GB" altLang="en-US" smtClean="0"/>
              <a:pPr/>
              <a:t>51</a:t>
            </a:fld>
            <a:endParaRPr lang="en-GB" altLang="en-US" dirty="0"/>
          </a:p>
        </p:txBody>
      </p:sp>
    </p:spTree>
    <p:extLst>
      <p:ext uri="{BB962C8B-B14F-4D97-AF65-F5344CB8AC3E}">
        <p14:creationId xmlns:p14="http://schemas.microsoft.com/office/powerpoint/2010/main" val="35644869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a:p>
        </p:txBody>
      </p:sp>
      <p:sp>
        <p:nvSpPr>
          <p:cNvPr id="4" name="Slide Number Placeholder 3"/>
          <p:cNvSpPr>
            <a:spLocks noGrp="1"/>
          </p:cNvSpPr>
          <p:nvPr>
            <p:ph type="sldNum" sz="quarter" idx="10"/>
          </p:nvPr>
        </p:nvSpPr>
        <p:spPr/>
        <p:txBody>
          <a:bodyPr/>
          <a:lstStyle/>
          <a:p>
            <a:fld id="{9E521FA7-841F-40AA-8A87-A0BD467A44F8}" type="slidenum">
              <a:rPr lang="en-GB" altLang="en-US" smtClean="0"/>
              <a:pPr/>
              <a:t>52</a:t>
            </a:fld>
            <a:endParaRPr lang="en-GB" altLang="en-US"/>
          </a:p>
        </p:txBody>
      </p:sp>
    </p:spTree>
    <p:extLst>
      <p:ext uri="{BB962C8B-B14F-4D97-AF65-F5344CB8AC3E}">
        <p14:creationId xmlns:p14="http://schemas.microsoft.com/office/powerpoint/2010/main" val="27086697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E56A003-D0DC-418D-B66A-79768570DC6B}" type="slidenum">
              <a:rPr lang="en-GB" smtClean="0"/>
              <a:t>55</a:t>
            </a:fld>
            <a:endParaRPr lang="en-GB"/>
          </a:p>
        </p:txBody>
      </p:sp>
    </p:spTree>
    <p:extLst>
      <p:ext uri="{BB962C8B-B14F-4D97-AF65-F5344CB8AC3E}">
        <p14:creationId xmlns:p14="http://schemas.microsoft.com/office/powerpoint/2010/main" val="1826730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E56A003-D0DC-418D-B66A-79768570DC6B}" type="slidenum">
              <a:rPr lang="en-GB" smtClean="0"/>
              <a:t>6</a:t>
            </a:fld>
            <a:endParaRPr lang="en-GB"/>
          </a:p>
        </p:txBody>
      </p:sp>
    </p:spTree>
    <p:extLst>
      <p:ext uri="{BB962C8B-B14F-4D97-AF65-F5344CB8AC3E}">
        <p14:creationId xmlns:p14="http://schemas.microsoft.com/office/powerpoint/2010/main" val="12081398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E56A003-D0DC-418D-B66A-79768570DC6B}" type="slidenum">
              <a:rPr lang="en-GB" smtClean="0"/>
              <a:t>56</a:t>
            </a:fld>
            <a:endParaRPr lang="en-GB"/>
          </a:p>
        </p:txBody>
      </p:sp>
    </p:spTree>
    <p:extLst>
      <p:ext uri="{BB962C8B-B14F-4D97-AF65-F5344CB8AC3E}">
        <p14:creationId xmlns:p14="http://schemas.microsoft.com/office/powerpoint/2010/main" val="31169168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E56A003-D0DC-418D-B66A-79768570DC6B}" type="slidenum">
              <a:rPr lang="en-GB" smtClean="0"/>
              <a:t>62</a:t>
            </a:fld>
            <a:endParaRPr lang="en-GB"/>
          </a:p>
        </p:txBody>
      </p:sp>
    </p:spTree>
    <p:extLst>
      <p:ext uri="{BB962C8B-B14F-4D97-AF65-F5344CB8AC3E}">
        <p14:creationId xmlns:p14="http://schemas.microsoft.com/office/powerpoint/2010/main" val="33822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E56A003-D0DC-418D-B66A-79768570DC6B}" type="slidenum">
              <a:rPr lang="en-GB" smtClean="0"/>
              <a:t>63</a:t>
            </a:fld>
            <a:endParaRPr lang="en-GB"/>
          </a:p>
        </p:txBody>
      </p:sp>
    </p:spTree>
    <p:extLst>
      <p:ext uri="{BB962C8B-B14F-4D97-AF65-F5344CB8AC3E}">
        <p14:creationId xmlns:p14="http://schemas.microsoft.com/office/powerpoint/2010/main" val="29653792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56A003-D0DC-418D-B66A-79768570DC6B}" type="slidenum">
              <a:rPr lang="en-GB" smtClean="0"/>
              <a:t>65</a:t>
            </a:fld>
            <a:endParaRPr lang="en-GB"/>
          </a:p>
        </p:txBody>
      </p:sp>
    </p:spTree>
    <p:extLst>
      <p:ext uri="{BB962C8B-B14F-4D97-AF65-F5344CB8AC3E}">
        <p14:creationId xmlns:p14="http://schemas.microsoft.com/office/powerpoint/2010/main" val="20798994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56A003-D0DC-418D-B66A-79768570DC6B}" type="slidenum">
              <a:rPr lang="en-GB" smtClean="0"/>
              <a:t>66</a:t>
            </a:fld>
            <a:endParaRPr lang="en-GB"/>
          </a:p>
        </p:txBody>
      </p:sp>
    </p:spTree>
    <p:extLst>
      <p:ext uri="{BB962C8B-B14F-4D97-AF65-F5344CB8AC3E}">
        <p14:creationId xmlns:p14="http://schemas.microsoft.com/office/powerpoint/2010/main" val="29911997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56A003-D0DC-418D-B66A-79768570DC6B}" type="slidenum">
              <a:rPr lang="en-GB" smtClean="0"/>
              <a:t>70</a:t>
            </a:fld>
            <a:endParaRPr lang="en-GB"/>
          </a:p>
        </p:txBody>
      </p:sp>
    </p:spTree>
    <p:extLst>
      <p:ext uri="{BB962C8B-B14F-4D97-AF65-F5344CB8AC3E}">
        <p14:creationId xmlns:p14="http://schemas.microsoft.com/office/powerpoint/2010/main" val="3828136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E56A003-D0DC-418D-B66A-79768570DC6B}" type="slidenum">
              <a:rPr lang="en-GB" smtClean="0"/>
              <a:t>7</a:t>
            </a:fld>
            <a:endParaRPr lang="en-GB"/>
          </a:p>
        </p:txBody>
      </p:sp>
    </p:spTree>
    <p:extLst>
      <p:ext uri="{BB962C8B-B14F-4D97-AF65-F5344CB8AC3E}">
        <p14:creationId xmlns:p14="http://schemas.microsoft.com/office/powerpoint/2010/main" val="352899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E56A003-D0DC-418D-B66A-79768570DC6B}" type="slidenum">
              <a:rPr lang="en-GB" smtClean="0"/>
              <a:t>8</a:t>
            </a:fld>
            <a:endParaRPr lang="en-GB"/>
          </a:p>
        </p:txBody>
      </p:sp>
    </p:spTree>
    <p:extLst>
      <p:ext uri="{BB962C8B-B14F-4D97-AF65-F5344CB8AC3E}">
        <p14:creationId xmlns:p14="http://schemas.microsoft.com/office/powerpoint/2010/main" val="1479657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E56A003-D0DC-418D-B66A-79768570DC6B}" type="slidenum">
              <a:rPr lang="en-GB" smtClean="0"/>
              <a:t>9</a:t>
            </a:fld>
            <a:endParaRPr lang="en-GB"/>
          </a:p>
        </p:txBody>
      </p:sp>
    </p:spTree>
    <p:extLst>
      <p:ext uri="{BB962C8B-B14F-4D97-AF65-F5344CB8AC3E}">
        <p14:creationId xmlns:p14="http://schemas.microsoft.com/office/powerpoint/2010/main" val="1667304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E56A003-D0DC-418D-B66A-79768570DC6B}" type="slidenum">
              <a:rPr lang="en-GB" smtClean="0"/>
              <a:t>13</a:t>
            </a:fld>
            <a:endParaRPr lang="en-GB"/>
          </a:p>
        </p:txBody>
      </p:sp>
    </p:spTree>
    <p:extLst>
      <p:ext uri="{BB962C8B-B14F-4D97-AF65-F5344CB8AC3E}">
        <p14:creationId xmlns:p14="http://schemas.microsoft.com/office/powerpoint/2010/main" val="270975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a:solidFill>
                  <a:schemeClr val="tx1"/>
                </a:solidFill>
                <a:effectLst/>
                <a:latin typeface="+mn-lt"/>
                <a:ea typeface="+mn-ea"/>
                <a:cs typeface="+mn-cs"/>
              </a:rPr>
              <a:t>it was taken from the UN GEO 5 report. Page 424 of this report indicates the graph was created by plotting UNDP 20009 HDI figures against 2010 Global Footprint Network Figures. The Global Footprint Network site indicates that UK's 2010 footprint is about 5 hectares per person. The 2009 UNDP report indicates that the UK's HDO is at about 0.95. The cluster at the intersection of 5 and 0.9 is thus where the UK is. </a:t>
            </a:r>
          </a:p>
          <a:p>
            <a:pPr lvl="0"/>
            <a:endParaRPr lang="en-GB"/>
          </a:p>
          <a:p>
            <a:pPr marL="171450" lvl="0" indent="-171450">
              <a:buFont typeface="Arial" pitchFamily="34" charset="0"/>
              <a:buChar char="•"/>
            </a:pPr>
            <a:r>
              <a:rPr lang="en-GB"/>
              <a:t>This figure plots countries on the basis of two indicators: the Human Development Index (HDI) and the ecological footprint per person.</a:t>
            </a:r>
          </a:p>
          <a:p>
            <a:pPr lvl="0"/>
            <a:endParaRPr lang="en-GB"/>
          </a:p>
          <a:p>
            <a:pPr marL="171450" lvl="0" indent="-171450">
              <a:buFont typeface="Arial" pitchFamily="34" charset="0"/>
              <a:buChar char="•"/>
            </a:pPr>
            <a:r>
              <a:rPr lang="en-GB"/>
              <a:t>In order to achieve sustainability, countries must move towards the bottom right hand corner marked in green and as such decouple human development from natural resource use and environmental impacts.</a:t>
            </a:r>
          </a:p>
          <a:p>
            <a:pPr lvl="0"/>
            <a:endParaRPr lang="en-GB"/>
          </a:p>
          <a:p>
            <a:pPr marL="171450" lvl="0" indent="-171450">
              <a:buFont typeface="Arial" pitchFamily="34" charset="0"/>
              <a:buChar char="•"/>
            </a:pPr>
            <a:r>
              <a:rPr lang="en-GB"/>
              <a:t>The figure shows that worldwide, no country held that position in 2007.</a:t>
            </a:r>
          </a:p>
          <a:p>
            <a:pPr marL="171450" lvl="0" indent="-171450">
              <a:buFont typeface="Arial" pitchFamily="34" charset="0"/>
              <a:buChar char="•"/>
            </a:pPr>
            <a:endParaRPr lang="en-GB"/>
          </a:p>
          <a:p>
            <a:pPr marL="171450" lvl="0" indent="-171450">
              <a:buFont typeface="Arial" pitchFamily="34" charset="0"/>
              <a:buChar char="•"/>
            </a:pPr>
            <a:r>
              <a:rPr lang="en-GB"/>
              <a:t>We should also look to avoid the path the arrows take us: higher human wellbeing yet an increase in the ecological footprint followed by a realisation for the need for change, leading to a  decrease in the footprint. </a:t>
            </a:r>
          </a:p>
        </p:txBody>
      </p:sp>
      <p:sp>
        <p:nvSpPr>
          <p:cNvPr id="4" name="Slide Number Placeholder 3"/>
          <p:cNvSpPr>
            <a:spLocks noGrp="1"/>
          </p:cNvSpPr>
          <p:nvPr>
            <p:ph type="sldNum" sz="quarter" idx="10"/>
          </p:nvPr>
        </p:nvSpPr>
        <p:spPr/>
        <p:txBody>
          <a:bodyPr/>
          <a:lstStyle/>
          <a:p>
            <a:fld id="{8FC59575-128D-4F51-93CB-DA844BCF21F9}" type="slidenum">
              <a:rPr lang="en-GB" smtClean="0"/>
              <a:t>20</a:t>
            </a:fld>
            <a:endParaRPr lang="en-GB"/>
          </a:p>
        </p:txBody>
      </p:sp>
    </p:spTree>
    <p:extLst>
      <p:ext uri="{BB962C8B-B14F-4D97-AF65-F5344CB8AC3E}">
        <p14:creationId xmlns:p14="http://schemas.microsoft.com/office/powerpoint/2010/main" val="1137620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1992" y="4533447"/>
            <a:ext cx="5785924" cy="5006448"/>
          </a:xfrm>
        </p:spPr>
        <p:txBody>
          <a:bodyPr/>
          <a:lstStyle/>
          <a:p>
            <a:pPr lvl="0"/>
            <a:r>
              <a:rPr lang="en-GB"/>
              <a:t>We therefore need a new model of change that will allow us to live well within planetary boundaries. This is what the green economy should be. It aims not only at efficiency, but also at ecosystem resilience and at human well-being.  </a:t>
            </a:r>
          </a:p>
          <a:p>
            <a:pPr lvl="0"/>
            <a:endParaRPr lang="en-GB"/>
          </a:p>
          <a:p>
            <a:r>
              <a:rPr lang="en-GB" altLang="en-US">
                <a:ea typeface="ＭＳ Ｐゴシック" pitchFamily="34" charset="-128"/>
              </a:rPr>
              <a:t>We need instead to completely rethink our systems and the business models that support them, and a transition to new systems that fulfil societal needs but do so in an </a:t>
            </a:r>
            <a:r>
              <a:rPr lang="en-GB" altLang="en-US" i="1">
                <a:ea typeface="ＭＳ Ｐゴシック" pitchFamily="34" charset="-128"/>
              </a:rPr>
              <a:t>essentially</a:t>
            </a:r>
            <a:r>
              <a:rPr lang="en-GB" altLang="en-US">
                <a:ea typeface="ＭＳ Ｐゴシック" pitchFamily="34" charset="-128"/>
              </a:rPr>
              <a:t> </a:t>
            </a:r>
            <a:r>
              <a:rPr lang="en-GB" altLang="en-US" i="1">
                <a:ea typeface="ＭＳ Ｐゴシック" pitchFamily="34" charset="-128"/>
              </a:rPr>
              <a:t>sustainable</a:t>
            </a:r>
            <a:r>
              <a:rPr lang="en-GB" altLang="en-US">
                <a:ea typeface="ＭＳ Ｐゴシック" pitchFamily="34" charset="-128"/>
              </a:rPr>
              <a:t> way. </a:t>
            </a:r>
          </a:p>
          <a:p>
            <a:endParaRPr lang="en-GB" altLang="en-US">
              <a:ea typeface="ＭＳ Ｐゴシック" pitchFamily="34" charset="-128"/>
            </a:endParaRPr>
          </a:p>
          <a:p>
            <a:r>
              <a:rPr lang="en-GB" altLang="en-US">
                <a:ea typeface="ＭＳ Ｐゴシック" pitchFamily="34" charset="-128"/>
              </a:rPr>
              <a:t>The circular economy is a fundamental part of this transition, and it is a crucial element of the 2050 vision in the 7</a:t>
            </a:r>
            <a:r>
              <a:rPr lang="en-GB" altLang="en-US" baseline="30000">
                <a:ea typeface="ＭＳ Ｐゴシック" pitchFamily="34" charset="-128"/>
              </a:rPr>
              <a:t>th</a:t>
            </a:r>
            <a:r>
              <a:rPr lang="en-GB" altLang="en-US">
                <a:ea typeface="ＭＳ Ｐゴシック" pitchFamily="34" charset="-128"/>
              </a:rPr>
              <a:t> EAP. The upcoming communication of the European Commission on circular economy will propose some important steps towards this transition.</a:t>
            </a:r>
          </a:p>
          <a:p>
            <a:endParaRPr lang="en-GB" altLang="en-US">
              <a:ea typeface="ＭＳ Ｐゴシック" pitchFamily="34" charset="-128"/>
            </a:endParaRPr>
          </a:p>
          <a:p>
            <a:r>
              <a:rPr lang="en-GB" altLang="en-US">
                <a:ea typeface="ＭＳ Ｐゴシック" pitchFamily="34" charset="-128"/>
              </a:rPr>
              <a:t>Transitions in our socio-technical systems will not occur all at once. Historically, changes in these systems and the business models that support them did not occur in a big bang. Instead, socio-technical systems often emerged via small ‘niche’ innovations in business and other places. Niche innovations happen all the time, but only a few of these niche innovations are successful enough to be up-scaled and distributed more widely. </a:t>
            </a:r>
            <a:endParaRPr lang="en-GB" altLang="en-US" sz="1000">
              <a:ea typeface="ＭＳ Ｐゴシック" pitchFamily="34" charset="-128"/>
            </a:endParaRPr>
          </a:p>
          <a:p>
            <a:pPr lvl="0"/>
            <a:endParaRPr lang="en-GB"/>
          </a:p>
        </p:txBody>
      </p:sp>
      <p:sp>
        <p:nvSpPr>
          <p:cNvPr id="4" name="Slide Number Placeholder 3"/>
          <p:cNvSpPr>
            <a:spLocks noGrp="1"/>
          </p:cNvSpPr>
          <p:nvPr>
            <p:ph type="sldNum" sz="quarter" idx="10"/>
          </p:nvPr>
        </p:nvSpPr>
        <p:spPr/>
        <p:txBody>
          <a:bodyPr/>
          <a:lstStyle/>
          <a:p>
            <a:fld id="{1AA812F5-4E9D-4A9C-BED5-E1C681DB6CAF}" type="slidenum">
              <a:rPr lang="en-GB" smtClean="0"/>
              <a:pPr/>
              <a:t>23</a:t>
            </a:fld>
            <a:endParaRPr lang="en-GB"/>
          </a:p>
        </p:txBody>
      </p:sp>
    </p:spTree>
    <p:extLst>
      <p:ext uri="{BB962C8B-B14F-4D97-AF65-F5344CB8AC3E}">
        <p14:creationId xmlns:p14="http://schemas.microsoft.com/office/powerpoint/2010/main" val="1395089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1992" y="4533447"/>
            <a:ext cx="5785924" cy="5006448"/>
          </a:xfrm>
        </p:spPr>
        <p:txBody>
          <a:bodyPr/>
          <a:lstStyle/>
          <a:p>
            <a:pPr lvl="0"/>
            <a:r>
              <a:rPr lang="en-GB"/>
              <a:t>We therefore need a new model of change that will allow us to live well within planetary boundaries. This is what the green economy should be. It aims not only at efficiency, but also at ecosystem resilience and at human well-being.  </a:t>
            </a:r>
          </a:p>
          <a:p>
            <a:pPr lvl="0"/>
            <a:endParaRPr lang="en-GB"/>
          </a:p>
          <a:p>
            <a:r>
              <a:rPr lang="en-GB" altLang="en-US">
                <a:ea typeface="ＭＳ Ｐゴシック" pitchFamily="34" charset="-128"/>
              </a:rPr>
              <a:t>We need instead to completely rethink our systems and the business models that support them, and a transition to new systems that fulfil societal needs but do so in an </a:t>
            </a:r>
            <a:r>
              <a:rPr lang="en-GB" altLang="en-US" i="1">
                <a:ea typeface="ＭＳ Ｐゴシック" pitchFamily="34" charset="-128"/>
              </a:rPr>
              <a:t>essentially</a:t>
            </a:r>
            <a:r>
              <a:rPr lang="en-GB" altLang="en-US">
                <a:ea typeface="ＭＳ Ｐゴシック" pitchFamily="34" charset="-128"/>
              </a:rPr>
              <a:t> </a:t>
            </a:r>
            <a:r>
              <a:rPr lang="en-GB" altLang="en-US" i="1">
                <a:ea typeface="ＭＳ Ｐゴシック" pitchFamily="34" charset="-128"/>
              </a:rPr>
              <a:t>sustainable</a:t>
            </a:r>
            <a:r>
              <a:rPr lang="en-GB" altLang="en-US">
                <a:ea typeface="ＭＳ Ｐゴシック" pitchFamily="34" charset="-128"/>
              </a:rPr>
              <a:t> way. </a:t>
            </a:r>
          </a:p>
          <a:p>
            <a:endParaRPr lang="en-GB" altLang="en-US">
              <a:ea typeface="ＭＳ Ｐゴシック" pitchFamily="34" charset="-128"/>
            </a:endParaRPr>
          </a:p>
          <a:p>
            <a:r>
              <a:rPr lang="en-GB" altLang="en-US">
                <a:ea typeface="ＭＳ Ｐゴシック" pitchFamily="34" charset="-128"/>
              </a:rPr>
              <a:t>The circular economy is a fundamental part of this transition, and it is a crucial element of the 2050 vision in the 7</a:t>
            </a:r>
            <a:r>
              <a:rPr lang="en-GB" altLang="en-US" baseline="30000">
                <a:ea typeface="ＭＳ Ｐゴシック" pitchFamily="34" charset="-128"/>
              </a:rPr>
              <a:t>th</a:t>
            </a:r>
            <a:r>
              <a:rPr lang="en-GB" altLang="en-US">
                <a:ea typeface="ＭＳ Ｐゴシック" pitchFamily="34" charset="-128"/>
              </a:rPr>
              <a:t> EAP. The upcoming communication of the European Commission on circular economy will propose some important steps towards this transition.</a:t>
            </a:r>
          </a:p>
          <a:p>
            <a:endParaRPr lang="en-GB" altLang="en-US">
              <a:ea typeface="ＭＳ Ｐゴシック" pitchFamily="34" charset="-128"/>
            </a:endParaRPr>
          </a:p>
          <a:p>
            <a:r>
              <a:rPr lang="en-GB" altLang="en-US">
                <a:ea typeface="ＭＳ Ｐゴシック" pitchFamily="34" charset="-128"/>
              </a:rPr>
              <a:t>Transitions in our socio-technical systems will not occur all at once. Historically, changes in these systems and the business models that support them did not occur in a big bang. Instead, socio-technical systems often emerged via small ‘niche’ innovations in business and other places. Niche innovations happen all the time, but only a few of these niche innovations are successful enough to be up-scaled and distributed more widely. </a:t>
            </a:r>
            <a:endParaRPr lang="en-GB" altLang="en-US" sz="1000">
              <a:ea typeface="ＭＳ Ｐゴシック" pitchFamily="34" charset="-128"/>
            </a:endParaRPr>
          </a:p>
          <a:p>
            <a:pPr lvl="0"/>
            <a:endParaRPr lang="en-GB"/>
          </a:p>
        </p:txBody>
      </p:sp>
      <p:sp>
        <p:nvSpPr>
          <p:cNvPr id="4" name="Slide Number Placeholder 3"/>
          <p:cNvSpPr>
            <a:spLocks noGrp="1"/>
          </p:cNvSpPr>
          <p:nvPr>
            <p:ph type="sldNum" sz="quarter" idx="10"/>
          </p:nvPr>
        </p:nvSpPr>
        <p:spPr/>
        <p:txBody>
          <a:bodyPr/>
          <a:lstStyle/>
          <a:p>
            <a:fld id="{1AA812F5-4E9D-4A9C-BED5-E1C681DB6CAF}" type="slidenum">
              <a:rPr lang="en-GB" smtClean="0"/>
              <a:pPr/>
              <a:t>24</a:t>
            </a:fld>
            <a:endParaRPr lang="en-GB"/>
          </a:p>
        </p:txBody>
      </p:sp>
    </p:spTree>
    <p:extLst>
      <p:ext uri="{BB962C8B-B14F-4D97-AF65-F5344CB8AC3E}">
        <p14:creationId xmlns:p14="http://schemas.microsoft.com/office/powerpoint/2010/main" val="1434017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1.bin"/></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2900190"/>
            <a:ext cx="9144000" cy="224331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290019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3789410"/>
            <a:ext cx="5637010" cy="66158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6/17/18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2" name="Title 1"/>
          <p:cNvSpPr>
            <a:spLocks noGrp="1"/>
          </p:cNvSpPr>
          <p:nvPr>
            <p:ph type="ctrTitle"/>
          </p:nvPr>
        </p:nvSpPr>
        <p:spPr>
          <a:xfrm>
            <a:off x="817584" y="2349219"/>
            <a:ext cx="7175351" cy="1344875"/>
          </a:xfrm>
          <a:effectLst/>
        </p:spPr>
        <p:txBody>
          <a:bodyPr>
            <a:noAutofit/>
          </a:bodyPr>
          <a:lstStyle>
            <a:lvl1pPr marL="640080" indent="-457200" algn="l">
              <a:defRPr sz="5400"/>
            </a:lvl1pPr>
          </a:lstStyle>
          <a:p>
            <a:r>
              <a:rPr lang="en-US"/>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905000" y="548639"/>
            <a:ext cx="6400800" cy="260604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282388"/>
            <a:ext cx="2057400" cy="3928754"/>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3324116" y="548641"/>
            <a:ext cx="4829287" cy="367104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6/17/18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597" y="595"/>
          <a:ext cx="595" cy="596"/>
        </p:xfrm>
        <a:graphic>
          <a:graphicData uri="http://schemas.openxmlformats.org/presentationml/2006/ole">
            <mc:AlternateContent xmlns:mc="http://schemas.openxmlformats.org/markup-compatibility/2006">
              <mc:Choice xmlns:v="urn:schemas-microsoft-com:vml" Requires="v">
                <p:oleObj spid="_x0000_s26771" name="think-cell Slide" r:id="rId4" imgW="493" imgH="493" progId="TCLayout.ActiveDocument.1">
                  <p:embed/>
                </p:oleObj>
              </mc:Choice>
              <mc:Fallback>
                <p:oleObj name="think-cell Slide" r:id="rId4" imgW="493" imgH="493" progId="TCLayout.ActiveDocument.1">
                  <p:embed/>
                  <p:pic>
                    <p:nvPicPr>
                      <p:cNvPr id="0" name=""/>
                      <p:cNvPicPr/>
                      <p:nvPr/>
                    </p:nvPicPr>
                    <p:blipFill>
                      <a:blip r:embed="rId5"/>
                      <a:stretch>
                        <a:fillRect/>
                      </a:stretch>
                    </p:blipFill>
                    <p:spPr>
                      <a:xfrm>
                        <a:off x="597" y="595"/>
                        <a:ext cx="595" cy="596"/>
                      </a:xfrm>
                      <a:prstGeom prst="rect">
                        <a:avLst/>
                      </a:prstGeom>
                    </p:spPr>
                  </p:pic>
                </p:oleObj>
              </mc:Fallback>
            </mc:AlternateContent>
          </a:graphicData>
        </a:graphic>
      </p:graphicFrame>
      <p:sp>
        <p:nvSpPr>
          <p:cNvPr id="2" name="Title 1"/>
          <p:cNvSpPr>
            <a:spLocks noGrp="1"/>
          </p:cNvSpPr>
          <p:nvPr>
            <p:ph type="title"/>
          </p:nvPr>
        </p:nvSpPr>
        <p:spPr>
          <a:xfrm>
            <a:off x="110067" y="141480"/>
            <a:ext cx="8921875" cy="216024"/>
          </a:xfrm>
        </p:spPr>
        <p:txBody>
          <a:bodyPr/>
          <a:lstStyle>
            <a:lvl1pPr>
              <a:defRPr sz="135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4" name="Footer Placeholder 4"/>
          <p:cNvSpPr>
            <a:spLocks noGrp="1"/>
          </p:cNvSpPr>
          <p:nvPr>
            <p:ph type="ftr" sz="quarter" idx="3"/>
          </p:nvPr>
        </p:nvSpPr>
        <p:spPr>
          <a:xfrm>
            <a:off x="785061" y="4966905"/>
            <a:ext cx="7065545" cy="115416"/>
          </a:xfrm>
          <a:prstGeom prst="rect">
            <a:avLst/>
          </a:prstGeom>
        </p:spPr>
        <p:txBody>
          <a:bodyPr vert="horz" wrap="square" lIns="0" tIns="0" rIns="0" bIns="0" rtlCol="0" anchor="b" anchorCtr="0">
            <a:spAutoFit/>
          </a:bodyPr>
          <a:lstStyle>
            <a:lvl1pPr algn="l">
              <a:defRPr sz="75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299502" indent="-299502"/>
            <a:r>
              <a:rPr lang="en-US"/>
              <a:t>Source:</a:t>
            </a:r>
          </a:p>
        </p:txBody>
      </p:sp>
      <p:sp>
        <p:nvSpPr>
          <p:cNvPr id="8" name="Text Placeholder 7"/>
          <p:cNvSpPr>
            <a:spLocks noGrp="1"/>
          </p:cNvSpPr>
          <p:nvPr>
            <p:ph type="body" sz="quarter" idx="10" hasCustomPrompt="1"/>
          </p:nvPr>
        </p:nvSpPr>
        <p:spPr>
          <a:xfrm>
            <a:off x="111919" y="411511"/>
            <a:ext cx="8920022" cy="216023"/>
          </a:xfrm>
        </p:spPr>
        <p:txBody>
          <a:bodyPr anchor="ctr">
            <a:noAutofit/>
          </a:bodyPr>
          <a:lstStyle>
            <a:lvl1pPr>
              <a:defRPr sz="1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a:latin typeface="Helv"/>
              </a:defRPr>
            </a:lvl2pPr>
            <a:lvl3pPr>
              <a:defRPr>
                <a:latin typeface="Helv"/>
              </a:defRPr>
            </a:lvl3pPr>
            <a:lvl4pPr>
              <a:defRPr>
                <a:latin typeface="Helv"/>
              </a:defRPr>
            </a:lvl4pPr>
            <a:lvl5pPr>
              <a:defRPr>
                <a:latin typeface="Helv"/>
              </a:defRPr>
            </a:lvl5pPr>
          </a:lstStyle>
          <a:p>
            <a:pPr lvl="0"/>
            <a:r>
              <a:rPr lang="en-US" dirty="0"/>
              <a:t>Text</a:t>
            </a:r>
          </a:p>
        </p:txBody>
      </p:sp>
      <p:pic>
        <p:nvPicPr>
          <p:cNvPr id="5" name="Picture 4" descr="Screen Clippi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962099" y="4906719"/>
            <a:ext cx="805860" cy="216884"/>
          </a:xfrm>
          <a:prstGeom prst="rect">
            <a:avLst/>
          </a:prstGeom>
        </p:spPr>
      </p:pic>
      <p:pic>
        <p:nvPicPr>
          <p:cNvPr id="9" name="Picture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1919" y="4930968"/>
            <a:ext cx="586871" cy="178426"/>
          </a:xfrm>
          <a:prstGeom prst="rect">
            <a:avLst/>
          </a:prstGeom>
        </p:spPr>
      </p:pic>
    </p:spTree>
    <p:extLst>
      <p:ext uri="{BB962C8B-B14F-4D97-AF65-F5344CB8AC3E}">
        <p14:creationId xmlns:p14="http://schemas.microsoft.com/office/powerpoint/2010/main" val="36984966"/>
      </p:ext>
    </p:extLst>
  </p:cSld>
  <p:clrMapOvr>
    <a:masterClrMapping/>
  </p:clrMapOvr>
  <p:hf sldNum="0" hdr="0" dt="0"/>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D8BD707-D9CF-40AE-B4C6-C98DA3205C09}" type="datetimeFigureOut">
              <a:rPr lang="en-US" smtClean="0"/>
              <a:pPr/>
              <a:t>6/17/18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548640"/>
            <a:ext cx="6400800" cy="2606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2900190"/>
            <a:ext cx="9144000" cy="224331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290019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1629487"/>
            <a:ext cx="5966666" cy="1817510"/>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022438" y="3455633"/>
            <a:ext cx="5970494" cy="626595"/>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D8BD707-D9CF-40AE-B4C6-C98DA3205C09}" type="datetimeFigureOut">
              <a:rPr lang="en-US" smtClean="0"/>
              <a:pPr/>
              <a:t>6/17/18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142999" y="548639"/>
            <a:ext cx="3346704" cy="2606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548640"/>
            <a:ext cx="3346704" cy="2606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548641"/>
            <a:ext cx="3346704" cy="47982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6447" y="1050245"/>
            <a:ext cx="3346704" cy="20574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7302" y="548641"/>
            <a:ext cx="3346704" cy="47982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a:t>Click to edit Master text styles</a:t>
            </a:r>
          </a:p>
        </p:txBody>
      </p:sp>
      <p:sp>
        <p:nvSpPr>
          <p:cNvPr id="6" name="Content Placeholder 5"/>
          <p:cNvSpPr>
            <a:spLocks noGrp="1"/>
          </p:cNvSpPr>
          <p:nvPr>
            <p:ph sz="quarter" idx="4"/>
          </p:nvPr>
        </p:nvSpPr>
        <p:spPr>
          <a:xfrm>
            <a:off x="4645025" y="1049274"/>
            <a:ext cx="3346704" cy="20574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6/17/18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6/17/18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6/17/18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8" y="1657350"/>
            <a:ext cx="3636085" cy="943870"/>
          </a:xfrm>
          <a:effectLst/>
        </p:spPr>
        <p:txBody>
          <a:bodyPr anchor="b">
            <a:noAutofit/>
          </a:bodyPr>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4593518" y="548641"/>
            <a:ext cx="4017085" cy="3671048"/>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5765" y="2623352"/>
            <a:ext cx="3388660" cy="160463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2900190"/>
            <a:ext cx="9144000" cy="224331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290019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857251"/>
            <a:ext cx="4114800" cy="2345855"/>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77887" y="757865"/>
            <a:ext cx="3694114" cy="1622265"/>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2" name="Title 1"/>
          <p:cNvSpPr>
            <a:spLocks noGrp="1"/>
          </p:cNvSpPr>
          <p:nvPr>
            <p:ph type="title"/>
          </p:nvPr>
        </p:nvSpPr>
        <p:spPr>
          <a:xfrm>
            <a:off x="727268" y="3348316"/>
            <a:ext cx="6383538" cy="857250"/>
          </a:xfrm>
        </p:spPr>
        <p:txBody>
          <a:bodyPr anchor="b">
            <a:noAutofit/>
          </a:bodyPr>
          <a:lstStyle>
            <a:lvl1pPr algn="l">
              <a:defRPr sz="4600" b="1"/>
            </a:lvl1pPr>
          </a:lstStyle>
          <a:p>
            <a:r>
              <a:rPr lang="en-US"/>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3829050"/>
            <a:ext cx="9144000" cy="131445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2905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2826228"/>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200150"/>
            <a:ext cx="9144000" cy="382905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92" y="3279126"/>
            <a:ext cx="6512511" cy="85725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143000" y="549195"/>
            <a:ext cx="6400800" cy="26060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72200" y="4629150"/>
            <a:ext cx="2514600" cy="273844"/>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1D8BD707-D9CF-40AE-B4C6-C98DA3205C09}" type="datetimeFigureOut">
              <a:rPr lang="en-US" smtClean="0"/>
              <a:pPr/>
              <a:t>6/17/18</a:t>
            </a:fld>
            <a:endParaRPr lang="en-US"/>
          </a:p>
        </p:txBody>
      </p:sp>
      <p:sp>
        <p:nvSpPr>
          <p:cNvPr id="5" name="Footer Placeholder 4"/>
          <p:cNvSpPr>
            <a:spLocks noGrp="1"/>
          </p:cNvSpPr>
          <p:nvPr>
            <p:ph type="ftr" sz="quarter" idx="3"/>
          </p:nvPr>
        </p:nvSpPr>
        <p:spPr>
          <a:xfrm>
            <a:off x="457202" y="4629150"/>
            <a:ext cx="3352801" cy="273844"/>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3810000" y="4629150"/>
            <a:ext cx="1828800" cy="273844"/>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9" r:id="rId12"/>
  </p:sldLayoutIdLs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tiff"/><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chart" Target="../charts/chart1.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20.jpeg"/><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tags" Target="../tags/tag6.xml"/><Relationship Id="rId11" Type="http://schemas.openxmlformats.org/officeDocument/2006/relationships/image" Target="../media/image19.emf"/><Relationship Id="rId5" Type="http://schemas.openxmlformats.org/officeDocument/2006/relationships/tags" Target="../tags/tag5.xml"/><Relationship Id="rId10" Type="http://schemas.openxmlformats.org/officeDocument/2006/relationships/oleObject" Target="../embeddings/oleObject2.bin"/><Relationship Id="rId4" Type="http://schemas.openxmlformats.org/officeDocument/2006/relationships/tags" Target="../tags/tag4.xml"/><Relationship Id="rId9"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6.tiff"/></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emf"/><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33.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12" Type="http://schemas.openxmlformats.org/officeDocument/2006/relationships/image" Target="../media/image35.jpeg"/><Relationship Id="rId2" Type="http://schemas.openxmlformats.org/officeDocument/2006/relationships/hyperlink" Target="https://sustainabledevelopment.un.org/?menu=1300" TargetMode="External"/><Relationship Id="rId1" Type="http://schemas.openxmlformats.org/officeDocument/2006/relationships/slideLayout" Target="../slideLayouts/slideLayout2.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jpeg"/></Relationships>
</file>

<file path=ppt/slides/_rels/slide34.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image" Target="../media/image36.png"/><Relationship Id="rId16" Type="http://schemas.openxmlformats.org/officeDocument/2006/relationships/image" Target="../media/image50.png"/><Relationship Id="rId1" Type="http://schemas.openxmlformats.org/officeDocument/2006/relationships/slideLayout" Target="../slideLayouts/slideLayout1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s>
</file>

<file path=ppt/slides/_rels/slide35.xml.rels><?xml version="1.0" encoding="UTF-8" standalone="yes"?>
<Relationships xmlns="http://schemas.openxmlformats.org/package/2006/relationships"><Relationship Id="rId13" Type="http://schemas.openxmlformats.org/officeDocument/2006/relationships/image" Target="../media/image62.jpg"/><Relationship Id="rId18" Type="http://schemas.openxmlformats.org/officeDocument/2006/relationships/image" Target="../media/image67.png"/><Relationship Id="rId26" Type="http://schemas.openxmlformats.org/officeDocument/2006/relationships/image" Target="../media/image75.png"/><Relationship Id="rId39" Type="http://schemas.openxmlformats.org/officeDocument/2006/relationships/image" Target="../media/image88.jpeg"/><Relationship Id="rId21" Type="http://schemas.openxmlformats.org/officeDocument/2006/relationships/image" Target="../media/image70.png"/><Relationship Id="rId34" Type="http://schemas.openxmlformats.org/officeDocument/2006/relationships/image" Target="../media/image83.png"/><Relationship Id="rId7" Type="http://schemas.openxmlformats.org/officeDocument/2006/relationships/image" Target="../media/image56.png"/><Relationship Id="rId2" Type="http://schemas.openxmlformats.org/officeDocument/2006/relationships/image" Target="../media/image51.png"/><Relationship Id="rId16" Type="http://schemas.openxmlformats.org/officeDocument/2006/relationships/image" Target="../media/image65.png"/><Relationship Id="rId20" Type="http://schemas.openxmlformats.org/officeDocument/2006/relationships/image" Target="../media/image69.png"/><Relationship Id="rId29" Type="http://schemas.openxmlformats.org/officeDocument/2006/relationships/image" Target="../media/image78.png"/><Relationship Id="rId41" Type="http://schemas.openxmlformats.org/officeDocument/2006/relationships/image" Target="../media/image90.png"/><Relationship Id="rId1" Type="http://schemas.openxmlformats.org/officeDocument/2006/relationships/slideLayout" Target="../slideLayouts/slideLayout12.xml"/><Relationship Id="rId6" Type="http://schemas.openxmlformats.org/officeDocument/2006/relationships/image" Target="../media/image55.png"/><Relationship Id="rId11" Type="http://schemas.openxmlformats.org/officeDocument/2006/relationships/image" Target="../media/image60.png"/><Relationship Id="rId24" Type="http://schemas.openxmlformats.org/officeDocument/2006/relationships/image" Target="../media/image73.png"/><Relationship Id="rId32" Type="http://schemas.openxmlformats.org/officeDocument/2006/relationships/image" Target="../media/image81.png"/><Relationship Id="rId37" Type="http://schemas.openxmlformats.org/officeDocument/2006/relationships/image" Target="../media/image86.png"/><Relationship Id="rId40" Type="http://schemas.openxmlformats.org/officeDocument/2006/relationships/image" Target="../media/image89.png"/><Relationship Id="rId5" Type="http://schemas.openxmlformats.org/officeDocument/2006/relationships/image" Target="../media/image54.png"/><Relationship Id="rId15" Type="http://schemas.openxmlformats.org/officeDocument/2006/relationships/image" Target="../media/image64.png"/><Relationship Id="rId23" Type="http://schemas.openxmlformats.org/officeDocument/2006/relationships/image" Target="../media/image72.png"/><Relationship Id="rId28" Type="http://schemas.openxmlformats.org/officeDocument/2006/relationships/image" Target="../media/image77.png"/><Relationship Id="rId36" Type="http://schemas.openxmlformats.org/officeDocument/2006/relationships/image" Target="../media/image85.png"/><Relationship Id="rId10" Type="http://schemas.openxmlformats.org/officeDocument/2006/relationships/image" Target="../media/image59.png"/><Relationship Id="rId19" Type="http://schemas.openxmlformats.org/officeDocument/2006/relationships/image" Target="../media/image68.png"/><Relationship Id="rId31" Type="http://schemas.openxmlformats.org/officeDocument/2006/relationships/image" Target="../media/image80.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 Id="rId22" Type="http://schemas.openxmlformats.org/officeDocument/2006/relationships/image" Target="../media/image71.png"/><Relationship Id="rId27" Type="http://schemas.openxmlformats.org/officeDocument/2006/relationships/image" Target="../media/image76.png"/><Relationship Id="rId30" Type="http://schemas.openxmlformats.org/officeDocument/2006/relationships/image" Target="../media/image79.png"/><Relationship Id="rId35" Type="http://schemas.openxmlformats.org/officeDocument/2006/relationships/image" Target="../media/image84.png"/><Relationship Id="rId8" Type="http://schemas.openxmlformats.org/officeDocument/2006/relationships/image" Target="../media/image57.png"/><Relationship Id="rId3" Type="http://schemas.openxmlformats.org/officeDocument/2006/relationships/image" Target="../media/image52.png"/><Relationship Id="rId12" Type="http://schemas.openxmlformats.org/officeDocument/2006/relationships/image" Target="../media/image61.png"/><Relationship Id="rId17" Type="http://schemas.openxmlformats.org/officeDocument/2006/relationships/image" Target="../media/image66.png"/><Relationship Id="rId25" Type="http://schemas.openxmlformats.org/officeDocument/2006/relationships/image" Target="../media/image74.png"/><Relationship Id="rId33" Type="http://schemas.openxmlformats.org/officeDocument/2006/relationships/image" Target="../media/image82.png"/><Relationship Id="rId38" Type="http://schemas.openxmlformats.org/officeDocument/2006/relationships/image" Target="../media/image87.jpeg"/></Relationships>
</file>

<file path=ppt/slides/_rels/slide36.xml.rels><?xml version="1.0" encoding="UTF-8" standalone="yes"?>
<Relationships xmlns="http://schemas.openxmlformats.org/package/2006/relationships"><Relationship Id="rId8" Type="http://schemas.openxmlformats.org/officeDocument/2006/relationships/image" Target="../media/image93.tiff"/><Relationship Id="rId3" Type="http://schemas.openxmlformats.org/officeDocument/2006/relationships/slideLayout" Target="../slideLayouts/slideLayout6.xml"/><Relationship Id="rId7" Type="http://schemas.openxmlformats.org/officeDocument/2006/relationships/image" Target="../media/image92.tiff"/><Relationship Id="rId2" Type="http://schemas.openxmlformats.org/officeDocument/2006/relationships/tags" Target="../tags/tag9.xml"/><Relationship Id="rId1" Type="http://schemas.openxmlformats.org/officeDocument/2006/relationships/vmlDrawing" Target="../drawings/vmlDrawing3.vml"/><Relationship Id="rId6" Type="http://schemas.openxmlformats.org/officeDocument/2006/relationships/image" Target="../media/image91.emf"/><Relationship Id="rId5" Type="http://schemas.openxmlformats.org/officeDocument/2006/relationships/oleObject" Target="../embeddings/oleObject3.bin"/><Relationship Id="rId4" Type="http://schemas.openxmlformats.org/officeDocument/2006/relationships/notesSlide" Target="../notesSlides/notesSlide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94.tif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95.tiff"/><Relationship Id="rId3" Type="http://schemas.openxmlformats.org/officeDocument/2006/relationships/slideLayout" Target="../slideLayouts/slideLayout6.xml"/><Relationship Id="rId7" Type="http://schemas.openxmlformats.org/officeDocument/2006/relationships/image" Target="../media/image92.tiff"/><Relationship Id="rId2" Type="http://schemas.openxmlformats.org/officeDocument/2006/relationships/tags" Target="../tags/tag10.xml"/><Relationship Id="rId1" Type="http://schemas.openxmlformats.org/officeDocument/2006/relationships/vmlDrawing" Target="../drawings/vmlDrawing4.vml"/><Relationship Id="rId6" Type="http://schemas.openxmlformats.org/officeDocument/2006/relationships/image" Target="../media/image91.emf"/><Relationship Id="rId5" Type="http://schemas.openxmlformats.org/officeDocument/2006/relationships/oleObject" Target="../embeddings/oleObject4.bin"/><Relationship Id="rId4" Type="http://schemas.openxmlformats.org/officeDocument/2006/relationships/notesSlide" Target="../notesSlides/notesSlide12.xml"/></Relationships>
</file>

<file path=ppt/slides/_rels/slide41.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96.png"/><Relationship Id="rId5" Type="http://schemas.openxmlformats.org/officeDocument/2006/relationships/notesSlide" Target="../notesSlides/notesSlide13.xml"/><Relationship Id="rId4"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3" Type="http://schemas.openxmlformats.org/officeDocument/2006/relationships/oleObject" Target="../embeddings/oleObject5.bin"/><Relationship Id="rId18" Type="http://schemas.openxmlformats.org/officeDocument/2006/relationships/image" Target="../media/image101.png"/><Relationship Id="rId26" Type="http://schemas.openxmlformats.org/officeDocument/2006/relationships/image" Target="../media/image109.jpeg"/><Relationship Id="rId3" Type="http://schemas.openxmlformats.org/officeDocument/2006/relationships/tags" Target="../tags/tag15.xml"/><Relationship Id="rId21" Type="http://schemas.openxmlformats.org/officeDocument/2006/relationships/image" Target="../media/image104.png"/><Relationship Id="rId34" Type="http://schemas.openxmlformats.org/officeDocument/2006/relationships/image" Target="../media/image117.png"/><Relationship Id="rId7" Type="http://schemas.openxmlformats.org/officeDocument/2006/relationships/tags" Target="../tags/tag19.xml"/><Relationship Id="rId12" Type="http://schemas.openxmlformats.org/officeDocument/2006/relationships/notesSlide" Target="../notesSlides/notesSlide14.xml"/><Relationship Id="rId17" Type="http://schemas.openxmlformats.org/officeDocument/2006/relationships/image" Target="../media/image100.png"/><Relationship Id="rId25" Type="http://schemas.openxmlformats.org/officeDocument/2006/relationships/image" Target="../media/image108.png"/><Relationship Id="rId33" Type="http://schemas.openxmlformats.org/officeDocument/2006/relationships/image" Target="../media/image116.png"/><Relationship Id="rId2" Type="http://schemas.openxmlformats.org/officeDocument/2006/relationships/tags" Target="../tags/tag14.xml"/><Relationship Id="rId16" Type="http://schemas.openxmlformats.org/officeDocument/2006/relationships/image" Target="../media/image99.png"/><Relationship Id="rId20" Type="http://schemas.openxmlformats.org/officeDocument/2006/relationships/image" Target="../media/image103.jpeg"/><Relationship Id="rId29" Type="http://schemas.openxmlformats.org/officeDocument/2006/relationships/image" Target="../media/image112.png"/><Relationship Id="rId1" Type="http://schemas.openxmlformats.org/officeDocument/2006/relationships/vmlDrawing" Target="../drawings/vmlDrawing5.vml"/><Relationship Id="rId6" Type="http://schemas.openxmlformats.org/officeDocument/2006/relationships/tags" Target="../tags/tag18.xml"/><Relationship Id="rId11" Type="http://schemas.openxmlformats.org/officeDocument/2006/relationships/slideLayout" Target="../slideLayouts/slideLayout6.xml"/><Relationship Id="rId24" Type="http://schemas.openxmlformats.org/officeDocument/2006/relationships/image" Target="../media/image107.png"/><Relationship Id="rId32" Type="http://schemas.openxmlformats.org/officeDocument/2006/relationships/image" Target="../media/image115.png"/><Relationship Id="rId5" Type="http://schemas.openxmlformats.org/officeDocument/2006/relationships/tags" Target="../tags/tag17.xml"/><Relationship Id="rId15" Type="http://schemas.openxmlformats.org/officeDocument/2006/relationships/image" Target="../media/image98.jpeg"/><Relationship Id="rId23" Type="http://schemas.openxmlformats.org/officeDocument/2006/relationships/image" Target="../media/image106.png"/><Relationship Id="rId28" Type="http://schemas.openxmlformats.org/officeDocument/2006/relationships/image" Target="../media/image111.png"/><Relationship Id="rId36" Type="http://schemas.openxmlformats.org/officeDocument/2006/relationships/image" Target="../media/image119.jpeg"/><Relationship Id="rId10" Type="http://schemas.openxmlformats.org/officeDocument/2006/relationships/tags" Target="../tags/tag22.xml"/><Relationship Id="rId19" Type="http://schemas.openxmlformats.org/officeDocument/2006/relationships/image" Target="../media/image102.wmf"/><Relationship Id="rId31" Type="http://schemas.openxmlformats.org/officeDocument/2006/relationships/image" Target="../media/image114.png"/><Relationship Id="rId4" Type="http://schemas.openxmlformats.org/officeDocument/2006/relationships/tags" Target="../tags/tag16.xml"/><Relationship Id="rId9" Type="http://schemas.openxmlformats.org/officeDocument/2006/relationships/tags" Target="../tags/tag21.xml"/><Relationship Id="rId14" Type="http://schemas.openxmlformats.org/officeDocument/2006/relationships/image" Target="../media/image97.emf"/><Relationship Id="rId22" Type="http://schemas.openxmlformats.org/officeDocument/2006/relationships/image" Target="../media/image105.png"/><Relationship Id="rId27" Type="http://schemas.openxmlformats.org/officeDocument/2006/relationships/image" Target="../media/image110.jpeg"/><Relationship Id="rId30" Type="http://schemas.openxmlformats.org/officeDocument/2006/relationships/image" Target="../media/image113.png"/><Relationship Id="rId35" Type="http://schemas.openxmlformats.org/officeDocument/2006/relationships/image" Target="../media/image118.jpeg"/><Relationship Id="rId8" Type="http://schemas.openxmlformats.org/officeDocument/2006/relationships/tags" Target="../tags/tag20.xml"/></Relationships>
</file>

<file path=ppt/slides/_rels/slide43.xml.rels><?xml version="1.0" encoding="UTF-8" standalone="yes"?>
<Relationships xmlns="http://schemas.openxmlformats.org/package/2006/relationships"><Relationship Id="rId8" Type="http://schemas.openxmlformats.org/officeDocument/2006/relationships/image" Target="../media/image120.tiff"/><Relationship Id="rId3" Type="http://schemas.openxmlformats.org/officeDocument/2006/relationships/slideLayout" Target="../slideLayouts/slideLayout6.xml"/><Relationship Id="rId7" Type="http://schemas.openxmlformats.org/officeDocument/2006/relationships/image" Target="../media/image92.tiff"/><Relationship Id="rId2" Type="http://schemas.openxmlformats.org/officeDocument/2006/relationships/tags" Target="../tags/tag23.xml"/><Relationship Id="rId1" Type="http://schemas.openxmlformats.org/officeDocument/2006/relationships/vmlDrawing" Target="../drawings/vmlDrawing6.vml"/><Relationship Id="rId6" Type="http://schemas.openxmlformats.org/officeDocument/2006/relationships/image" Target="../media/image91.emf"/><Relationship Id="rId5" Type="http://schemas.openxmlformats.org/officeDocument/2006/relationships/oleObject" Target="../embeddings/oleObject6.bin"/><Relationship Id="rId4" Type="http://schemas.openxmlformats.org/officeDocument/2006/relationships/notesSlide" Target="../notesSlides/notesSlide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121.tiff"/><Relationship Id="rId3" Type="http://schemas.openxmlformats.org/officeDocument/2006/relationships/slideLayout" Target="../slideLayouts/slideLayout6.xml"/><Relationship Id="rId7" Type="http://schemas.openxmlformats.org/officeDocument/2006/relationships/image" Target="../media/image92.tiff"/><Relationship Id="rId2" Type="http://schemas.openxmlformats.org/officeDocument/2006/relationships/tags" Target="../tags/tag24.xml"/><Relationship Id="rId1" Type="http://schemas.openxmlformats.org/officeDocument/2006/relationships/vmlDrawing" Target="../drawings/vmlDrawing7.vml"/><Relationship Id="rId6" Type="http://schemas.openxmlformats.org/officeDocument/2006/relationships/image" Target="../media/image91.emf"/><Relationship Id="rId5" Type="http://schemas.openxmlformats.org/officeDocument/2006/relationships/oleObject" Target="../embeddings/oleObject7.bin"/><Relationship Id="rId4" Type="http://schemas.openxmlformats.org/officeDocument/2006/relationships/notesSlide" Target="../notesSlides/notesSlide16.xml"/></Relationships>
</file>

<file path=ppt/slides/_rels/slide47.xml.rels><?xml version="1.0" encoding="UTF-8" standalone="yes"?>
<Relationships xmlns="http://schemas.openxmlformats.org/package/2006/relationships"><Relationship Id="rId2" Type="http://schemas.openxmlformats.org/officeDocument/2006/relationships/image" Target="../media/image122.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24.tiff"/><Relationship Id="rId2" Type="http://schemas.openxmlformats.org/officeDocument/2006/relationships/image" Target="../media/image123.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26.tiff"/><Relationship Id="rId2" Type="http://schemas.openxmlformats.org/officeDocument/2006/relationships/image" Target="../media/image125.tiff"/><Relationship Id="rId1" Type="http://schemas.openxmlformats.org/officeDocument/2006/relationships/slideLayout" Target="../slideLayouts/slideLayout2.xml"/><Relationship Id="rId4" Type="http://schemas.openxmlformats.org/officeDocument/2006/relationships/image" Target="../media/image127.tiff"/></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28.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image" Target="../media/image133.jpe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132.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131.jpeg"/><Relationship Id="rId5" Type="http://schemas.openxmlformats.org/officeDocument/2006/relationships/diagramQuickStyle" Target="../diagrams/quickStyle2.xml"/><Relationship Id="rId10" Type="http://schemas.openxmlformats.org/officeDocument/2006/relationships/image" Target="../media/image130.jpeg"/><Relationship Id="rId4" Type="http://schemas.openxmlformats.org/officeDocument/2006/relationships/diagramLayout" Target="../diagrams/layout2.xml"/><Relationship Id="rId9" Type="http://schemas.microsoft.com/office/2007/relationships/hdphoto" Target="../media/hdphoto1.wdp"/><Relationship Id="rId14" Type="http://schemas.openxmlformats.org/officeDocument/2006/relationships/image" Target="../media/image134.jpeg"/></Relationships>
</file>

<file path=ppt/slides/_rels/slide53.xml.rels><?xml version="1.0" encoding="UTF-8" standalone="yes"?>
<Relationships xmlns="http://schemas.openxmlformats.org/package/2006/relationships"><Relationship Id="rId2" Type="http://schemas.openxmlformats.org/officeDocument/2006/relationships/image" Target="../media/image135.tif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37.tiff"/><Relationship Id="rId7" Type="http://schemas.openxmlformats.org/officeDocument/2006/relationships/image" Target="../media/image141.tif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40.tiff"/><Relationship Id="rId5" Type="http://schemas.openxmlformats.org/officeDocument/2006/relationships/image" Target="../media/image139.tiff"/><Relationship Id="rId4" Type="http://schemas.openxmlformats.org/officeDocument/2006/relationships/image" Target="../media/image138.tiff"/></Relationships>
</file>

<file path=ppt/slides/_rels/slide56.xml.rels><?xml version="1.0" encoding="UTF-8" standalone="yes"?>
<Relationships xmlns="http://schemas.openxmlformats.org/package/2006/relationships"><Relationship Id="rId3" Type="http://schemas.openxmlformats.org/officeDocument/2006/relationships/image" Target="../media/image142.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43.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43.tif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44.tif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45.tiff"/></Relationships>
</file>

<file path=ppt/slides/_rels/slide6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48.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49.tif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6.tiff"/><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685800"/>
            <a:ext cx="3886200" cy="3771900"/>
          </a:xfrm>
          <a:prstGeom prst="rect">
            <a:avLst/>
          </a:prstGeom>
        </p:spPr>
      </p:pic>
      <p:sp>
        <p:nvSpPr>
          <p:cNvPr id="2" name="TextBox 1"/>
          <p:cNvSpPr txBox="1"/>
          <p:nvPr/>
        </p:nvSpPr>
        <p:spPr>
          <a:xfrm>
            <a:off x="228600" y="1186517"/>
            <a:ext cx="8763000" cy="2985433"/>
          </a:xfrm>
          <a:prstGeom prst="rect">
            <a:avLst/>
          </a:prstGeom>
          <a:noFill/>
        </p:spPr>
        <p:txBody>
          <a:bodyPr wrap="square" rtlCol="0">
            <a:spAutoFit/>
          </a:bodyPr>
          <a:lstStyle/>
          <a:p>
            <a:pPr algn="ctr"/>
            <a:r>
              <a:rPr lang="sl-SI" sz="2400" b="1" i="1">
                <a:solidFill>
                  <a:schemeClr val="accent1">
                    <a:lumMod val="50000"/>
                  </a:schemeClr>
                </a:solidFill>
              </a:rPr>
              <a:t>Digital Transformatin: Meeting the Challenges</a:t>
            </a:r>
            <a:endParaRPr lang="en-US" sz="2400" b="1" i="1" dirty="0">
              <a:solidFill>
                <a:schemeClr val="accent1">
                  <a:lumMod val="50000"/>
                </a:schemeClr>
              </a:solidFill>
            </a:endParaRPr>
          </a:p>
          <a:p>
            <a:pPr algn="ctr"/>
            <a:r>
              <a:rPr lang="en-US" sz="2800" b="1" i="1" dirty="0">
                <a:solidFill>
                  <a:srgbClr val="FF0000"/>
                </a:solidFill>
              </a:rPr>
              <a:t>TRANSITION TO A SUSTAINABLE ECONOMY</a:t>
            </a:r>
            <a:endParaRPr lang="sl-SI" sz="2800" b="1" i="1">
              <a:solidFill>
                <a:srgbClr val="FF0000"/>
              </a:solidFill>
            </a:endParaRPr>
          </a:p>
          <a:p>
            <a:pPr algn="ctr"/>
            <a:r>
              <a:rPr lang="en-US" sz="2800" b="1" i="1" dirty="0">
                <a:solidFill>
                  <a:srgbClr val="FF0000"/>
                </a:solidFill>
              </a:rPr>
              <a:t>CRITICAL ROLE OF </a:t>
            </a:r>
            <a:r>
              <a:rPr lang="sl-SI" sz="2800" b="1" i="1">
                <a:solidFill>
                  <a:srgbClr val="FF0000"/>
                </a:solidFill>
              </a:rPr>
              <a:t>THE </a:t>
            </a:r>
            <a:r>
              <a:rPr lang="en-US" sz="2800" b="1" i="1" dirty="0">
                <a:solidFill>
                  <a:srgbClr val="FF0000"/>
                </a:solidFill>
              </a:rPr>
              <a:t>DIGITAL TRANSFORMATION</a:t>
            </a:r>
            <a:r>
              <a:rPr lang="en-US" dirty="0">
                <a:solidFill>
                  <a:srgbClr val="FF0000"/>
                </a:solidFill>
              </a:rPr>
              <a:t> </a:t>
            </a:r>
            <a:endParaRPr lang="sl-SI">
              <a:solidFill>
                <a:srgbClr val="FF0000"/>
              </a:solidFill>
            </a:endParaRPr>
          </a:p>
          <a:p>
            <a:pPr algn="ctr"/>
            <a:r>
              <a:rPr lang="sl-SI" sz="2400" b="1" i="1">
                <a:solidFill>
                  <a:schemeClr val="accent1">
                    <a:lumMod val="50000"/>
                  </a:schemeClr>
                </a:solidFill>
                <a:cs typeface="Arial"/>
              </a:rPr>
              <a:t>31st Bled eConference</a:t>
            </a:r>
          </a:p>
          <a:p>
            <a:pPr algn="ctr"/>
            <a:r>
              <a:rPr lang="sl-SI" sz="2400" b="1" i="1">
                <a:solidFill>
                  <a:schemeClr val="accent1">
                    <a:lumMod val="50000"/>
                  </a:schemeClr>
                </a:solidFill>
                <a:cs typeface="Arial"/>
              </a:rPr>
              <a:t>17-20</a:t>
            </a:r>
            <a:r>
              <a:rPr lang="en-US" sz="2400" b="1" i="1" baseline="30000" dirty="0" err="1">
                <a:solidFill>
                  <a:schemeClr val="accent1">
                    <a:lumMod val="50000"/>
                  </a:schemeClr>
                </a:solidFill>
                <a:cs typeface="Arial"/>
              </a:rPr>
              <a:t>th</a:t>
            </a:r>
            <a:r>
              <a:rPr lang="en-US" sz="2400" b="1" i="1">
                <a:solidFill>
                  <a:schemeClr val="accent1">
                    <a:lumMod val="50000"/>
                  </a:schemeClr>
                </a:solidFill>
                <a:cs typeface="Arial"/>
              </a:rPr>
              <a:t> </a:t>
            </a:r>
            <a:r>
              <a:rPr lang="sl-SI" sz="2400" b="1" i="1">
                <a:solidFill>
                  <a:schemeClr val="accent1">
                    <a:lumMod val="50000"/>
                  </a:schemeClr>
                </a:solidFill>
                <a:cs typeface="Arial"/>
              </a:rPr>
              <a:t>June</a:t>
            </a:r>
            <a:r>
              <a:rPr lang="en-US" sz="2400" b="1" i="1">
                <a:solidFill>
                  <a:schemeClr val="accent1">
                    <a:lumMod val="50000"/>
                  </a:schemeClr>
                </a:solidFill>
                <a:cs typeface="Arial"/>
              </a:rPr>
              <a:t> 2018</a:t>
            </a:r>
          </a:p>
          <a:p>
            <a:pPr algn="ctr"/>
            <a:r>
              <a:rPr lang="en-US" sz="2000" b="1" i="1">
                <a:cs typeface="Arial"/>
              </a:rPr>
              <a:t>JANEZ POTOČNIK </a:t>
            </a:r>
          </a:p>
          <a:p>
            <a:pPr algn="ctr"/>
            <a:r>
              <a:rPr lang="en-US" sz="2000" b="1" i="1">
                <a:cs typeface="Arial"/>
              </a:rPr>
              <a:t>Co-chair UNEP International Resource Panel (IRP)</a:t>
            </a:r>
          </a:p>
          <a:p>
            <a:pPr algn="ctr"/>
            <a:r>
              <a:rPr lang="en-US" sz="2000" b="1" i="1">
                <a:cs typeface="Arial"/>
              </a:rPr>
              <a:t>Partner SYSTEMIQ</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2400" y="92503"/>
            <a:ext cx="1230583" cy="650447"/>
          </a:xfrm>
          <a:prstGeom prst="rect">
            <a:avLst/>
          </a:prstGeom>
        </p:spPr>
      </p:pic>
      <p:pic>
        <p:nvPicPr>
          <p:cNvPr id="7" name="Picture 6"/>
          <p:cNvPicPr>
            <a:picLocks noChangeAspect="1"/>
          </p:cNvPicPr>
          <p:nvPr/>
        </p:nvPicPr>
        <p:blipFill>
          <a:blip r:embed="rId5"/>
          <a:stretch>
            <a:fillRect/>
          </a:stretch>
        </p:blipFill>
        <p:spPr>
          <a:xfrm>
            <a:off x="88139" y="57150"/>
            <a:ext cx="1435861" cy="746980"/>
          </a:xfrm>
          <a:prstGeom prst="rect">
            <a:avLst/>
          </a:prstGeom>
        </p:spPr>
      </p:pic>
    </p:spTree>
    <p:extLst>
      <p:ext uri="{BB962C8B-B14F-4D97-AF65-F5344CB8AC3E}">
        <p14:creationId xmlns:p14="http://schemas.microsoft.com/office/powerpoint/2010/main" val="11964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ppt_w</p:attrName>
                                        </p:attrNameLst>
                                      </p:cBhvr>
                                      <p:tavLst>
                                        <p:tav tm="0" fmla="#ppt_w*sin(2.5*pi*$)">
                                          <p:val>
                                            <p:fltVal val="0"/>
                                          </p:val>
                                        </p:tav>
                                        <p:tav tm="100000">
                                          <p:val>
                                            <p:fltVal val="1"/>
                                          </p:val>
                                        </p:tav>
                                      </p:tavLst>
                                    </p:anim>
                                    <p:anim calcmode="lin" valueType="num">
                                      <p:cBhvr>
                                        <p:cTn id="9" dur="3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1885950"/>
            <a:ext cx="6248400" cy="2800767"/>
          </a:xfrm>
          <a:prstGeom prst="rect">
            <a:avLst/>
          </a:prstGeom>
          <a:noFill/>
        </p:spPr>
        <p:txBody>
          <a:bodyPr wrap="square" rtlCol="0">
            <a:spAutoFit/>
          </a:bodyPr>
          <a:lstStyle/>
          <a:p>
            <a:pPr marL="342900" indent="-342900">
              <a:buClr>
                <a:srgbClr val="FF0000"/>
              </a:buClr>
              <a:buSzPct val="130000"/>
              <a:buFont typeface="Arial" charset="0"/>
              <a:buChar char="•"/>
            </a:pPr>
            <a:r>
              <a:rPr lang="en-GB" sz="2200" i="1">
                <a:latin typeface="+mj-lt"/>
                <a:cs typeface="Arial" panose="020B0604020202020204" pitchFamily="34" charset="0"/>
              </a:rPr>
              <a:t>Globally, an area of the size of the UK has been </a:t>
            </a:r>
            <a:r>
              <a:rPr lang="en-GB" sz="2200" i="1">
                <a:solidFill>
                  <a:srgbClr val="FF0000"/>
                </a:solidFill>
                <a:latin typeface="+mj-lt"/>
                <a:cs typeface="Arial" panose="020B0604020202020204" pitchFamily="34" charset="0"/>
              </a:rPr>
              <a:t>converted to buildings </a:t>
            </a:r>
            <a:r>
              <a:rPr lang="en-GB" sz="2200" i="1">
                <a:latin typeface="+mj-lt"/>
                <a:cs typeface="Arial" panose="020B0604020202020204" pitchFamily="34" charset="0"/>
              </a:rPr>
              <a:t>since 1990 (OECD GG Indicators 2017)</a:t>
            </a:r>
          </a:p>
          <a:p>
            <a:pPr marL="342900" indent="-342900">
              <a:buClr>
                <a:srgbClr val="FF0000"/>
              </a:buClr>
              <a:buSzPct val="130000"/>
              <a:buFont typeface="Arial" charset="0"/>
              <a:buChar char="•"/>
            </a:pPr>
            <a:r>
              <a:rPr lang="en-GB" sz="2200" i="1">
                <a:solidFill>
                  <a:srgbClr val="FF0000"/>
                </a:solidFill>
                <a:latin typeface="+mj-lt"/>
                <a:cs typeface="Arial" panose="020B0604020202020204" pitchFamily="34" charset="0"/>
              </a:rPr>
              <a:t>More than 50% of urban fabric </a:t>
            </a:r>
            <a:r>
              <a:rPr lang="en-GB" sz="2200" i="1">
                <a:latin typeface="+mj-lt"/>
                <a:cs typeface="Arial" panose="020B0604020202020204" pitchFamily="34" charset="0"/>
              </a:rPr>
              <a:t>expected to exist by 2050 still needs to be constructed</a:t>
            </a:r>
          </a:p>
          <a:p>
            <a:pPr marL="342900" indent="-342900">
              <a:buClr>
                <a:srgbClr val="FF0000"/>
              </a:buClr>
              <a:buSzPct val="130000"/>
              <a:buFont typeface="Arial" charset="0"/>
              <a:buChar char="•"/>
            </a:pPr>
            <a:r>
              <a:rPr lang="en-GB" sz="2200" i="1">
                <a:latin typeface="+mj-lt"/>
                <a:cs typeface="Arial" panose="020B0604020202020204" pitchFamily="34" charset="0"/>
              </a:rPr>
              <a:t>In  the  three  years period (2011-2013), </a:t>
            </a:r>
            <a:r>
              <a:rPr lang="en-GB" sz="2200" i="1">
                <a:solidFill>
                  <a:srgbClr val="FF0000"/>
                </a:solidFill>
                <a:latin typeface="+mj-lt"/>
                <a:cs typeface="Arial" panose="020B0604020202020204" pitchFamily="34" charset="0"/>
              </a:rPr>
              <a:t>China</a:t>
            </a:r>
            <a:r>
              <a:rPr lang="en-GB" sz="2200" i="1">
                <a:latin typeface="+mj-lt"/>
                <a:cs typeface="Arial" panose="020B0604020202020204" pitchFamily="34" charset="0"/>
              </a:rPr>
              <a:t>  has used  more </a:t>
            </a:r>
            <a:r>
              <a:rPr lang="en-GB" sz="2200" i="1">
                <a:solidFill>
                  <a:srgbClr val="FF0000"/>
                </a:solidFill>
                <a:latin typeface="+mj-lt"/>
                <a:cs typeface="Arial" panose="020B0604020202020204" pitchFamily="34" charset="0"/>
              </a:rPr>
              <a:t>cement</a:t>
            </a:r>
            <a:r>
              <a:rPr lang="en-GB" sz="2200" i="1">
                <a:latin typeface="+mj-lt"/>
                <a:cs typeface="Arial" panose="020B0604020202020204" pitchFamily="34" charset="0"/>
              </a:rPr>
              <a:t>  than  the </a:t>
            </a:r>
            <a:r>
              <a:rPr lang="en-GB" sz="2200" i="1">
                <a:solidFill>
                  <a:srgbClr val="FF0000"/>
                </a:solidFill>
                <a:latin typeface="+mj-lt"/>
                <a:cs typeface="Arial" panose="020B0604020202020204" pitchFamily="34" charset="0"/>
              </a:rPr>
              <a:t>USA</a:t>
            </a:r>
            <a:r>
              <a:rPr lang="en-GB" sz="2200" i="1">
                <a:latin typeface="+mj-lt"/>
                <a:cs typeface="Arial" panose="020B0604020202020204" pitchFamily="34" charset="0"/>
              </a:rPr>
              <a:t> during the entire 20th century</a:t>
            </a:r>
          </a:p>
        </p:txBody>
      </p:sp>
      <p:sp>
        <p:nvSpPr>
          <p:cNvPr id="7" name="TextBox 6"/>
          <p:cNvSpPr txBox="1"/>
          <p:nvPr/>
        </p:nvSpPr>
        <p:spPr>
          <a:xfrm>
            <a:off x="762000" y="670977"/>
            <a:ext cx="6400800" cy="1138773"/>
          </a:xfrm>
          <a:prstGeom prst="rect">
            <a:avLst/>
          </a:prstGeom>
          <a:noFill/>
        </p:spPr>
        <p:txBody>
          <a:bodyPr wrap="square" rtlCol="0">
            <a:spAutoFit/>
          </a:bodyPr>
          <a:lstStyle/>
          <a:p>
            <a:pPr algn="ctr"/>
            <a:r>
              <a:rPr lang="en-GB" sz="3600" i="1">
                <a:cs typeface="Arial"/>
              </a:rPr>
              <a:t>THE TASTE OF 21</a:t>
            </a:r>
            <a:r>
              <a:rPr lang="en-GB" sz="3600" i="1" baseline="30000">
                <a:cs typeface="Arial"/>
              </a:rPr>
              <a:t>ST</a:t>
            </a:r>
            <a:r>
              <a:rPr lang="en-GB" sz="3600" i="1">
                <a:cs typeface="Arial"/>
              </a:rPr>
              <a:t> CENTURY</a:t>
            </a:r>
            <a:r>
              <a:rPr lang="en-GB" sz="2800" i="1">
                <a:cs typeface="Arial"/>
              </a:rPr>
              <a:t> </a:t>
            </a:r>
          </a:p>
          <a:p>
            <a:pPr algn="ctr"/>
            <a:r>
              <a:rPr lang="en-GB" sz="3200" i="1">
                <a:solidFill>
                  <a:srgbClr val="FF0000"/>
                </a:solidFill>
              </a:rPr>
              <a:t>URBANISATION</a:t>
            </a:r>
            <a:r>
              <a:rPr lang="en-GB" sz="3200" b="1">
                <a:solidFill>
                  <a:srgbClr val="FF0000"/>
                </a:solidFill>
                <a:cs typeface="Arial"/>
              </a:rPr>
              <a:t> </a:t>
            </a:r>
            <a:endParaRPr lang="en-GB" sz="3600" b="1">
              <a:solidFill>
                <a:srgbClr val="FF0000"/>
              </a:solidFill>
              <a:cs typeface="Aria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33350"/>
            <a:ext cx="1555991" cy="730511"/>
          </a:xfrm>
          <a:prstGeom prst="rect">
            <a:avLst/>
          </a:prstGeom>
        </p:spPr>
      </p:pic>
      <p:pic>
        <p:nvPicPr>
          <p:cNvPr id="10" name="Picture 9" descr="j020219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0118" y="285750"/>
            <a:ext cx="1418082" cy="4495800"/>
          </a:xfrm>
          <a:prstGeom prst="rect">
            <a:avLst/>
          </a:prstGeom>
        </p:spPr>
      </p:pic>
      <p:pic>
        <p:nvPicPr>
          <p:cNvPr id="9" name="Picture 8"/>
          <p:cNvPicPr>
            <a:picLocks noChangeAspect="1"/>
          </p:cNvPicPr>
          <p:nvPr/>
        </p:nvPicPr>
        <p:blipFill>
          <a:blip r:embed="rId4"/>
          <a:stretch>
            <a:fillRect/>
          </a:stretch>
        </p:blipFill>
        <p:spPr>
          <a:xfrm>
            <a:off x="7770869" y="57150"/>
            <a:ext cx="1289388" cy="767643"/>
          </a:xfrm>
          <a:prstGeom prst="rect">
            <a:avLst/>
          </a:prstGeom>
          <a:solidFill>
            <a:schemeClr val="bg2">
              <a:lumMod val="90000"/>
            </a:schemeClr>
          </a:solidFill>
        </p:spPr>
      </p:pic>
    </p:spTree>
    <p:extLst>
      <p:ext uri="{BB962C8B-B14F-4D97-AF65-F5344CB8AC3E}">
        <p14:creationId xmlns:p14="http://schemas.microsoft.com/office/powerpoint/2010/main" val="38218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2438221"/>
            <a:ext cx="6400800" cy="1200329"/>
          </a:xfrm>
          <a:prstGeom prst="rect">
            <a:avLst/>
          </a:prstGeom>
          <a:noFill/>
        </p:spPr>
        <p:txBody>
          <a:bodyPr wrap="square" rtlCol="0">
            <a:spAutoFit/>
          </a:bodyPr>
          <a:lstStyle/>
          <a:p>
            <a:pPr marL="342900" indent="-342900">
              <a:buClr>
                <a:srgbClr val="FF0000"/>
              </a:buClr>
              <a:buSzPct val="130000"/>
              <a:buFont typeface="Arial" charset="0"/>
              <a:buChar char="•"/>
            </a:pPr>
            <a:r>
              <a:rPr lang="en-US" sz="2400" i="1"/>
              <a:t>Nearly </a:t>
            </a:r>
            <a:r>
              <a:rPr lang="en-US" sz="2400" i="1">
                <a:solidFill>
                  <a:srgbClr val="FF0000"/>
                </a:solidFill>
              </a:rPr>
              <a:t>half</a:t>
            </a:r>
            <a:r>
              <a:rPr lang="en-US" sz="2400" i="1"/>
              <a:t> of all the work we do, will be able to be </a:t>
            </a:r>
            <a:r>
              <a:rPr lang="en-US" sz="2400" i="1">
                <a:solidFill>
                  <a:srgbClr val="FF0000"/>
                </a:solidFill>
              </a:rPr>
              <a:t>automated</a:t>
            </a:r>
            <a:r>
              <a:rPr lang="en-US" sz="2400" i="1"/>
              <a:t> by the year 2055 (</a:t>
            </a:r>
            <a:r>
              <a:rPr lang="en-US" sz="2000" i="1"/>
              <a:t>McKinsey Global Institute</a:t>
            </a:r>
            <a:r>
              <a:rPr lang="en-US" sz="2400" i="1"/>
              <a:t>) </a:t>
            </a:r>
          </a:p>
        </p:txBody>
      </p:sp>
      <p:sp>
        <p:nvSpPr>
          <p:cNvPr id="7" name="TextBox 6"/>
          <p:cNvSpPr txBox="1"/>
          <p:nvPr/>
        </p:nvSpPr>
        <p:spPr>
          <a:xfrm>
            <a:off x="381000" y="808732"/>
            <a:ext cx="6477000" cy="1077218"/>
          </a:xfrm>
          <a:prstGeom prst="rect">
            <a:avLst/>
          </a:prstGeom>
          <a:noFill/>
        </p:spPr>
        <p:txBody>
          <a:bodyPr wrap="square" rtlCol="0">
            <a:spAutoFit/>
          </a:bodyPr>
          <a:lstStyle/>
          <a:p>
            <a:pPr algn="ctr"/>
            <a:r>
              <a:rPr lang="en-GB" sz="3200" i="1">
                <a:cs typeface="Arial"/>
              </a:rPr>
              <a:t>THE TASTE OF 21</a:t>
            </a:r>
            <a:r>
              <a:rPr lang="en-GB" sz="3200" i="1" baseline="30000">
                <a:cs typeface="Arial"/>
              </a:rPr>
              <a:t>ST</a:t>
            </a:r>
            <a:r>
              <a:rPr lang="en-GB" sz="3200" i="1">
                <a:cs typeface="Arial"/>
              </a:rPr>
              <a:t> CENTURY</a:t>
            </a:r>
            <a:r>
              <a:rPr lang="en-GB" sz="2400" i="1">
                <a:cs typeface="Arial"/>
              </a:rPr>
              <a:t> </a:t>
            </a:r>
            <a:endParaRPr lang="en-US" sz="3200">
              <a:solidFill>
                <a:srgbClr val="FF0000"/>
              </a:solidFill>
            </a:endParaRPr>
          </a:p>
          <a:p>
            <a:pPr algn="ctr"/>
            <a:r>
              <a:rPr lang="en-US" sz="3200" i="1">
                <a:solidFill>
                  <a:srgbClr val="FF0000"/>
                </a:solidFill>
              </a:rPr>
              <a:t>ROBOTISATION</a:t>
            </a:r>
            <a:r>
              <a:rPr lang="en-US" sz="3200" i="1"/>
              <a:t> </a:t>
            </a:r>
          </a:p>
        </p:txBody>
      </p:sp>
      <p:pic>
        <p:nvPicPr>
          <p:cNvPr id="8" name="Picture 7" descr="j020219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6600" y="361950"/>
            <a:ext cx="1418082" cy="4495800"/>
          </a:xfrm>
          <a:prstGeom prst="rect">
            <a:avLst/>
          </a:prstGeom>
        </p:spPr>
      </p:pic>
    </p:spTree>
    <p:extLst>
      <p:ext uri="{BB962C8B-B14F-4D97-AF65-F5344CB8AC3E}">
        <p14:creationId xmlns:p14="http://schemas.microsoft.com/office/powerpoint/2010/main" val="175940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1504950"/>
            <a:ext cx="6400800" cy="3208571"/>
          </a:xfrm>
          <a:prstGeom prst="rect">
            <a:avLst/>
          </a:prstGeom>
          <a:noFill/>
        </p:spPr>
        <p:txBody>
          <a:bodyPr wrap="square" rtlCol="0">
            <a:spAutoFit/>
          </a:bodyPr>
          <a:lstStyle/>
          <a:p>
            <a:pPr marL="342900" indent="-342900">
              <a:buClr>
                <a:srgbClr val="FF0000"/>
              </a:buClr>
              <a:buSzPct val="130000"/>
              <a:buFont typeface="Arial" panose="020B0604020202020204" pitchFamily="34" charset="0"/>
              <a:buChar char="•"/>
            </a:pPr>
            <a:r>
              <a:rPr lang="en-US" sz="2400" i="1"/>
              <a:t>In 1997, </a:t>
            </a:r>
            <a:r>
              <a:rPr lang="en-US" sz="2400" i="1" err="1">
                <a:solidFill>
                  <a:srgbClr val="FF0000"/>
                </a:solidFill>
              </a:rPr>
              <a:t>Deepblue</a:t>
            </a:r>
            <a:r>
              <a:rPr lang="en-US" sz="2400" i="1">
                <a:solidFill>
                  <a:srgbClr val="FF0000"/>
                </a:solidFill>
              </a:rPr>
              <a:t> </a:t>
            </a:r>
            <a:r>
              <a:rPr lang="en-US" sz="2400" i="1"/>
              <a:t>beat Gary Kasparov – world Chess champion - using an algorithm conceived in the 1950s and lots of  human data.</a:t>
            </a:r>
          </a:p>
          <a:p>
            <a:pPr marL="171450" indent="-171450">
              <a:buClr>
                <a:srgbClr val="FF0000"/>
              </a:buClr>
              <a:buSzPct val="130000"/>
              <a:buFont typeface="Arial" panose="020B0604020202020204" pitchFamily="34" charset="0"/>
              <a:buChar char="•"/>
            </a:pPr>
            <a:endParaRPr lang="en-US" sz="1050" i="1"/>
          </a:p>
          <a:p>
            <a:pPr marL="342900" indent="-342900">
              <a:buClr>
                <a:srgbClr val="FF0000"/>
              </a:buClr>
              <a:buSzPct val="130000"/>
              <a:buFont typeface="Arial" panose="020B0604020202020204" pitchFamily="34" charset="0"/>
              <a:buChar char="•"/>
            </a:pPr>
            <a:r>
              <a:rPr lang="en-US" sz="2400" i="1"/>
              <a:t>In 2017, </a:t>
            </a:r>
            <a:r>
              <a:rPr lang="en-US" sz="2400" i="1">
                <a:solidFill>
                  <a:srgbClr val="FF0000"/>
                </a:solidFill>
              </a:rPr>
              <a:t>AlphaGo</a:t>
            </a:r>
            <a:r>
              <a:rPr lang="en-US" sz="2400" i="1"/>
              <a:t> beat </a:t>
            </a:r>
            <a:r>
              <a:rPr lang="en-GB" sz="2400" i="1" err="1"/>
              <a:t>Ke</a:t>
            </a:r>
            <a:r>
              <a:rPr lang="en-GB" sz="2400" i="1"/>
              <a:t> </a:t>
            </a:r>
            <a:r>
              <a:rPr lang="en-GB" sz="2400" i="1" err="1"/>
              <a:t>Jie</a:t>
            </a:r>
            <a:r>
              <a:rPr lang="en-GB" sz="2400" i="1"/>
              <a:t> - world Go champion</a:t>
            </a:r>
            <a:r>
              <a:rPr lang="en-US" sz="2400" i="1"/>
              <a:t> – itself discovering the principles of the game and how to play it (era of artificial intelligence)</a:t>
            </a:r>
          </a:p>
        </p:txBody>
      </p:sp>
      <p:sp>
        <p:nvSpPr>
          <p:cNvPr id="7" name="TextBox 6"/>
          <p:cNvSpPr txBox="1"/>
          <p:nvPr/>
        </p:nvSpPr>
        <p:spPr>
          <a:xfrm>
            <a:off x="381000" y="285750"/>
            <a:ext cx="6477000" cy="1077218"/>
          </a:xfrm>
          <a:prstGeom prst="rect">
            <a:avLst/>
          </a:prstGeom>
          <a:noFill/>
        </p:spPr>
        <p:txBody>
          <a:bodyPr wrap="square" rtlCol="0">
            <a:spAutoFit/>
          </a:bodyPr>
          <a:lstStyle/>
          <a:p>
            <a:pPr algn="ctr"/>
            <a:r>
              <a:rPr lang="en-GB" sz="3200" i="1">
                <a:cs typeface="Arial"/>
              </a:rPr>
              <a:t>THE TASTE OF 21</a:t>
            </a:r>
            <a:r>
              <a:rPr lang="en-GB" sz="3200" i="1" baseline="30000">
                <a:cs typeface="Arial"/>
              </a:rPr>
              <a:t>ST</a:t>
            </a:r>
            <a:r>
              <a:rPr lang="en-GB" sz="3200" i="1">
                <a:cs typeface="Arial"/>
              </a:rPr>
              <a:t> CENTURY</a:t>
            </a:r>
            <a:r>
              <a:rPr lang="en-GB" sz="2400" i="1">
                <a:cs typeface="Arial"/>
              </a:rPr>
              <a:t> </a:t>
            </a:r>
            <a:endParaRPr lang="en-US" sz="3200">
              <a:solidFill>
                <a:srgbClr val="FF0000"/>
              </a:solidFill>
            </a:endParaRPr>
          </a:p>
          <a:p>
            <a:pPr algn="ctr"/>
            <a:r>
              <a:rPr lang="en-US" sz="3200" i="1">
                <a:solidFill>
                  <a:srgbClr val="FF0000"/>
                </a:solidFill>
              </a:rPr>
              <a:t>DIGITAL TRANSFORMATION</a:t>
            </a:r>
            <a:r>
              <a:rPr lang="en-US" sz="3200" i="1"/>
              <a:t> </a:t>
            </a:r>
          </a:p>
        </p:txBody>
      </p:sp>
      <p:pic>
        <p:nvPicPr>
          <p:cNvPr id="8" name="Picture 7" descr="j020219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6600" y="361950"/>
            <a:ext cx="1418082" cy="4495800"/>
          </a:xfrm>
          <a:prstGeom prst="rect">
            <a:avLst/>
          </a:prstGeom>
        </p:spPr>
      </p:pic>
    </p:spTree>
    <p:extLst>
      <p:ext uri="{BB962C8B-B14F-4D97-AF65-F5344CB8AC3E}">
        <p14:creationId xmlns:p14="http://schemas.microsoft.com/office/powerpoint/2010/main" val="73612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1000"/>
                                        <p:tgtEl>
                                          <p:spTgt spid="5">
                                            <p:txEl>
                                              <p:pRg st="2" end="2"/>
                                            </p:txEl>
                                          </p:spTgt>
                                        </p:tgtEl>
                                      </p:cBhvr>
                                    </p:animEffect>
                                    <p:anim calcmode="lin" valueType="num">
                                      <p:cBhvr>
                                        <p:cTn id="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52400" y="1733550"/>
            <a:ext cx="7040118" cy="2895600"/>
          </a:xfrm>
        </p:spPr>
        <p:txBody>
          <a:bodyPr>
            <a:noAutofit/>
          </a:bodyPr>
          <a:lstStyle/>
          <a:p>
            <a:pPr>
              <a:buFont typeface="Arial" panose="020B0604020202020204" pitchFamily="34" charset="0"/>
              <a:buChar char="•"/>
            </a:pPr>
            <a:r>
              <a:rPr lang="en-US" sz="2400" i="1">
                <a:solidFill>
                  <a:schemeClr val="tx1"/>
                </a:solidFill>
              </a:rPr>
              <a:t>For the first time in a human history we face the emergence of a single, tightly coupled </a:t>
            </a:r>
            <a:r>
              <a:rPr lang="en-US" sz="2400" i="1">
                <a:solidFill>
                  <a:srgbClr val="FF0000"/>
                </a:solidFill>
              </a:rPr>
              <a:t>human social-ecological system of planetary scope</a:t>
            </a:r>
            <a:r>
              <a:rPr lang="en-US" sz="2400" i="1"/>
              <a:t>. </a:t>
            </a:r>
            <a:r>
              <a:rPr lang="en-GB" sz="2400" i="1">
                <a:solidFill>
                  <a:schemeClr val="tx1"/>
                </a:solidFill>
                <a:cs typeface="Arial"/>
              </a:rPr>
              <a:t>We are more </a:t>
            </a:r>
            <a:r>
              <a:rPr lang="en-GB" sz="2400" i="1">
                <a:solidFill>
                  <a:srgbClr val="FF0000"/>
                </a:solidFill>
                <a:cs typeface="Arial"/>
              </a:rPr>
              <a:t>interconnected</a:t>
            </a:r>
            <a:r>
              <a:rPr lang="en-GB" sz="2400" i="1">
                <a:solidFill>
                  <a:schemeClr val="tx1"/>
                </a:solidFill>
                <a:cs typeface="Arial"/>
              </a:rPr>
              <a:t> and </a:t>
            </a:r>
            <a:r>
              <a:rPr lang="en-GB" sz="2400" i="1">
                <a:solidFill>
                  <a:srgbClr val="FF0000"/>
                </a:solidFill>
                <a:cs typeface="Arial"/>
              </a:rPr>
              <a:t>interdependent</a:t>
            </a:r>
            <a:r>
              <a:rPr lang="en-GB" sz="2400" i="1">
                <a:solidFill>
                  <a:schemeClr val="tx1"/>
                </a:solidFill>
                <a:cs typeface="Arial"/>
              </a:rPr>
              <a:t> than ever.</a:t>
            </a:r>
          </a:p>
          <a:p>
            <a:pPr>
              <a:buFont typeface="Arial" panose="020B0604020202020204" pitchFamily="34" charset="0"/>
              <a:buChar char="•"/>
            </a:pPr>
            <a:r>
              <a:rPr lang="en-GB" sz="2400" i="1">
                <a:solidFill>
                  <a:schemeClr val="tx1"/>
                </a:solidFill>
                <a:cs typeface="Arial"/>
              </a:rPr>
              <a:t>Our individual and collective </a:t>
            </a:r>
            <a:r>
              <a:rPr lang="en-GB" sz="2400" i="1">
                <a:solidFill>
                  <a:srgbClr val="FF0000"/>
                </a:solidFill>
                <a:cs typeface="Arial"/>
              </a:rPr>
              <a:t>responsibility</a:t>
            </a:r>
            <a:r>
              <a:rPr lang="en-GB" sz="2400" i="1">
                <a:solidFill>
                  <a:schemeClr val="tx1"/>
                </a:solidFill>
                <a:cs typeface="Arial"/>
              </a:rPr>
              <a:t> has enormously increased.</a:t>
            </a:r>
          </a:p>
          <a:p>
            <a:pPr>
              <a:buFont typeface="Arial" panose="020B0604020202020204" pitchFamily="34" charset="0"/>
              <a:buChar char="•"/>
            </a:pPr>
            <a:endParaRPr lang="en-GB" i="1">
              <a:solidFill>
                <a:schemeClr val="tx1"/>
              </a:solidFill>
              <a:cs typeface="Arial"/>
            </a:endParaRPr>
          </a:p>
        </p:txBody>
      </p:sp>
      <p:sp>
        <p:nvSpPr>
          <p:cNvPr id="5" name="TextBox 4"/>
          <p:cNvSpPr txBox="1"/>
          <p:nvPr/>
        </p:nvSpPr>
        <p:spPr>
          <a:xfrm>
            <a:off x="533400" y="351532"/>
            <a:ext cx="6477000" cy="1077218"/>
          </a:xfrm>
          <a:prstGeom prst="rect">
            <a:avLst/>
          </a:prstGeom>
          <a:noFill/>
        </p:spPr>
        <p:txBody>
          <a:bodyPr wrap="square" rtlCol="0">
            <a:spAutoFit/>
          </a:bodyPr>
          <a:lstStyle/>
          <a:p>
            <a:pPr algn="ctr"/>
            <a:r>
              <a:rPr lang="en-GB" sz="3200" b="1" i="1">
                <a:cs typeface="Arial"/>
              </a:rPr>
              <a:t>THE TASTE OF 21</a:t>
            </a:r>
            <a:r>
              <a:rPr lang="en-GB" sz="3200" b="1" i="1" baseline="30000">
                <a:cs typeface="Arial"/>
              </a:rPr>
              <a:t>ST</a:t>
            </a:r>
            <a:r>
              <a:rPr lang="en-GB" sz="3200" b="1" i="1">
                <a:cs typeface="Arial"/>
              </a:rPr>
              <a:t> CENTURY</a:t>
            </a:r>
            <a:r>
              <a:rPr lang="en-GB" sz="2400" b="1" i="1">
                <a:cs typeface="Arial"/>
              </a:rPr>
              <a:t> </a:t>
            </a:r>
          </a:p>
          <a:p>
            <a:pPr algn="ctr"/>
            <a:r>
              <a:rPr lang="en-GB" sz="3200" i="1">
                <a:solidFill>
                  <a:srgbClr val="FF0000"/>
                </a:solidFill>
                <a:cs typeface="Arial"/>
              </a:rPr>
              <a:t>GLOBALISATION</a:t>
            </a:r>
            <a:endParaRPr lang="en-GB" sz="3600" i="1">
              <a:solidFill>
                <a:srgbClr val="FF0000"/>
              </a:solidFill>
              <a:cs typeface="Arial"/>
            </a:endParaRPr>
          </a:p>
        </p:txBody>
      </p:sp>
      <p:pic>
        <p:nvPicPr>
          <p:cNvPr id="12" name="Picture 11" descr="j020219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361950"/>
            <a:ext cx="1418082" cy="4495800"/>
          </a:xfrm>
          <a:prstGeom prst="rect">
            <a:avLst/>
          </a:prstGeom>
        </p:spPr>
      </p:pic>
    </p:spTree>
    <p:extLst>
      <p:ext uri="{BB962C8B-B14F-4D97-AF65-F5344CB8AC3E}">
        <p14:creationId xmlns:p14="http://schemas.microsoft.com/office/powerpoint/2010/main" val="2098434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2">
            <a:extLst>
              <a:ext uri="{FF2B5EF4-FFF2-40B4-BE49-F238E27FC236}">
                <a16:creationId xmlns:a16="http://schemas.microsoft.com/office/drawing/2014/main" id="{A1B73D47-FAC5-5340-A904-4C643B2A3E28}"/>
              </a:ext>
            </a:extLst>
          </p:cNvPr>
          <p:cNvPicPr/>
          <p:nvPr/>
        </p:nvPicPr>
        <p:blipFill rotWithShape="1">
          <a:blip r:embed="rId2"/>
          <a:srcRect t="19333"/>
          <a:stretch/>
        </p:blipFill>
        <p:spPr bwMode="auto">
          <a:xfrm>
            <a:off x="2057400" y="742950"/>
            <a:ext cx="5029200" cy="2895600"/>
          </a:xfrm>
          <a:prstGeom prst="rect">
            <a:avLst/>
          </a:prstGeom>
          <a:ln>
            <a:noFill/>
          </a:ln>
          <a:extLst>
            <a:ext uri="{53640926-AAD7-44D8-BBD7-CCE9431645EC}">
              <a14:shadowObscured xmlns:a14="http://schemas.microsoft.com/office/drawing/2010/main"/>
            </a:ext>
          </a:extLst>
        </p:spPr>
      </p:pic>
      <p:sp>
        <p:nvSpPr>
          <p:cNvPr id="5" name="Rectangle 4">
            <a:extLst>
              <a:ext uri="{FF2B5EF4-FFF2-40B4-BE49-F238E27FC236}">
                <a16:creationId xmlns:a16="http://schemas.microsoft.com/office/drawing/2014/main" id="{89870A36-3F90-6149-8989-91012EDD086C}"/>
              </a:ext>
            </a:extLst>
          </p:cNvPr>
          <p:cNvSpPr/>
          <p:nvPr/>
        </p:nvSpPr>
        <p:spPr>
          <a:xfrm>
            <a:off x="304800" y="133350"/>
            <a:ext cx="8458200" cy="584775"/>
          </a:xfrm>
          <a:prstGeom prst="rect">
            <a:avLst/>
          </a:prstGeom>
        </p:spPr>
        <p:txBody>
          <a:bodyPr wrap="square">
            <a:spAutoFit/>
          </a:bodyPr>
          <a:lstStyle/>
          <a:p>
            <a:pPr algn="ctr"/>
            <a:r>
              <a:rPr lang="en-US" sz="3200" i="1">
                <a:latin typeface="+mj-lt"/>
                <a:ea typeface="Times New Roman" panose="02020603050405020304" pitchFamily="18" charset="0"/>
                <a:cs typeface="Times New Roman" panose="02020603050405020304" pitchFamily="18" charset="0"/>
              </a:rPr>
              <a:t>EMPTY WORLD AND THE FULL WORLD</a:t>
            </a:r>
          </a:p>
        </p:txBody>
      </p:sp>
      <p:sp>
        <p:nvSpPr>
          <p:cNvPr id="7" name="Rectangle 6">
            <a:extLst>
              <a:ext uri="{FF2B5EF4-FFF2-40B4-BE49-F238E27FC236}">
                <a16:creationId xmlns:a16="http://schemas.microsoft.com/office/drawing/2014/main" id="{24037B89-99A7-9843-A818-DCA1B376DFD9}"/>
              </a:ext>
            </a:extLst>
          </p:cNvPr>
          <p:cNvSpPr/>
          <p:nvPr/>
        </p:nvSpPr>
        <p:spPr>
          <a:xfrm>
            <a:off x="1976078" y="3638550"/>
            <a:ext cx="5041765" cy="338554"/>
          </a:xfrm>
          <a:prstGeom prst="rect">
            <a:avLst/>
          </a:prstGeom>
        </p:spPr>
        <p:txBody>
          <a:bodyPr wrap="none">
            <a:spAutoFit/>
          </a:bodyPr>
          <a:lstStyle/>
          <a:p>
            <a:pPr algn="ctr"/>
            <a:r>
              <a:rPr lang="en-US" sz="1600" i="1">
                <a:latin typeface="+mj-lt"/>
                <a:ea typeface="Times New Roman" panose="02020603050405020304" pitchFamily="18" charset="0"/>
                <a:cs typeface="Times New Roman" panose="02020603050405020304" pitchFamily="18" charset="0"/>
              </a:rPr>
              <a:t>Source: Club of Rome: Simplified after Herman Daly</a:t>
            </a:r>
          </a:p>
        </p:txBody>
      </p:sp>
      <p:sp>
        <p:nvSpPr>
          <p:cNvPr id="6" name="Rectangle 5">
            <a:extLst>
              <a:ext uri="{FF2B5EF4-FFF2-40B4-BE49-F238E27FC236}">
                <a16:creationId xmlns:a16="http://schemas.microsoft.com/office/drawing/2014/main" id="{92997568-0468-1743-8067-8D3D01BD48E3}"/>
              </a:ext>
            </a:extLst>
          </p:cNvPr>
          <p:cNvSpPr/>
          <p:nvPr/>
        </p:nvSpPr>
        <p:spPr>
          <a:xfrm>
            <a:off x="304801" y="4019550"/>
            <a:ext cx="3893024" cy="1015663"/>
          </a:xfrm>
          <a:prstGeom prst="rect">
            <a:avLst/>
          </a:prstGeom>
        </p:spPr>
        <p:txBody>
          <a:bodyPr wrap="square">
            <a:spAutoFit/>
          </a:bodyPr>
          <a:lstStyle/>
          <a:p>
            <a:pPr algn="ctr"/>
            <a:r>
              <a:rPr lang="en-GB" sz="2000" i="1">
                <a:solidFill>
                  <a:srgbClr val="C00000"/>
                </a:solidFill>
                <a:latin typeface="+mj-lt"/>
                <a:ea typeface="Times New Roman" panose="02020603050405020304" pitchFamily="18" charset="0"/>
                <a:cs typeface="Times New Roman" panose="02020603050405020304" pitchFamily="18" charset="0"/>
              </a:rPr>
              <a:t>Labour and Infrastructure </a:t>
            </a:r>
            <a:r>
              <a:rPr lang="en-GB" sz="2000" i="1">
                <a:latin typeface="+mj-lt"/>
                <a:ea typeface="Times New Roman" panose="02020603050405020304" pitchFamily="18" charset="0"/>
                <a:cs typeface="Times New Roman" panose="02020603050405020304" pitchFamily="18" charset="0"/>
              </a:rPr>
              <a:t>limiting factors of human wellbeing</a:t>
            </a:r>
          </a:p>
        </p:txBody>
      </p:sp>
      <p:sp>
        <p:nvSpPr>
          <p:cNvPr id="8" name="Rectangle 7">
            <a:extLst>
              <a:ext uri="{FF2B5EF4-FFF2-40B4-BE49-F238E27FC236}">
                <a16:creationId xmlns:a16="http://schemas.microsoft.com/office/drawing/2014/main" id="{38079FF3-1B64-614E-9DDA-D9DCF15F22F5}"/>
              </a:ext>
            </a:extLst>
          </p:cNvPr>
          <p:cNvSpPr/>
          <p:nvPr/>
        </p:nvSpPr>
        <p:spPr>
          <a:xfrm>
            <a:off x="4800600" y="4019550"/>
            <a:ext cx="4191000" cy="1015663"/>
          </a:xfrm>
          <a:prstGeom prst="rect">
            <a:avLst/>
          </a:prstGeom>
        </p:spPr>
        <p:txBody>
          <a:bodyPr wrap="square">
            <a:spAutoFit/>
          </a:bodyPr>
          <a:lstStyle/>
          <a:p>
            <a:pPr algn="ctr"/>
            <a:r>
              <a:rPr lang="en-GB" sz="2000" i="1">
                <a:solidFill>
                  <a:srgbClr val="C00000"/>
                </a:solidFill>
                <a:latin typeface="+mj-lt"/>
                <a:ea typeface="Times New Roman" panose="02020603050405020304" pitchFamily="18" charset="0"/>
                <a:cs typeface="Times New Roman" panose="02020603050405020304" pitchFamily="18" charset="0"/>
              </a:rPr>
              <a:t>Natural resources and Environmental sinks </a:t>
            </a:r>
            <a:r>
              <a:rPr lang="en-GB" sz="2000" i="1">
                <a:latin typeface="+mj-lt"/>
                <a:ea typeface="Times New Roman" panose="02020603050405020304" pitchFamily="18" charset="0"/>
                <a:cs typeface="Times New Roman" panose="02020603050405020304" pitchFamily="18" charset="0"/>
              </a:rPr>
              <a:t>limiting factors of human wellbeing</a:t>
            </a:r>
          </a:p>
        </p:txBody>
      </p:sp>
      <p:sp>
        <p:nvSpPr>
          <p:cNvPr id="9" name="Right Arrow 8">
            <a:extLst>
              <a:ext uri="{FF2B5EF4-FFF2-40B4-BE49-F238E27FC236}">
                <a16:creationId xmlns:a16="http://schemas.microsoft.com/office/drawing/2014/main" id="{38D47E1E-996C-FA47-BE75-1D179D7884F0}"/>
              </a:ext>
            </a:extLst>
          </p:cNvPr>
          <p:cNvSpPr/>
          <p:nvPr/>
        </p:nvSpPr>
        <p:spPr>
          <a:xfrm>
            <a:off x="3886200" y="4171950"/>
            <a:ext cx="1143000" cy="787063"/>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8851451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14:presetBounceEnd="50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50000">
                                          <p:cBhvr additive="base">
                                            <p:cTn id="11" dur="1000" fill="hold"/>
                                            <p:tgtEl>
                                              <p:spTgt spid="9"/>
                                            </p:tgtEl>
                                            <p:attrNameLst>
                                              <p:attrName>ppt_x</p:attrName>
                                            </p:attrNameLst>
                                          </p:cBhvr>
                                          <p:tavLst>
                                            <p:tav tm="0">
                                              <p:val>
                                                <p:strVal val="0-#ppt_w/2"/>
                                              </p:val>
                                            </p:tav>
                                            <p:tav tm="100000">
                                              <p:val>
                                                <p:strVal val="#ppt_x"/>
                                              </p:val>
                                            </p:tav>
                                          </p:tavLst>
                                        </p:anim>
                                        <p:anim calcmode="lin" valueType="num" p14:bounceEnd="50000">
                                          <p:cBhvr additive="base">
                                            <p:cTn id="12" dur="10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0-#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91BD336-9168-7740-9ACD-524B18F52995}"/>
              </a:ext>
            </a:extLst>
          </p:cNvPr>
          <p:cNvSpPr>
            <a:spLocks noGrp="1"/>
          </p:cNvSpPr>
          <p:nvPr>
            <p:ph type="body" idx="1"/>
          </p:nvPr>
        </p:nvSpPr>
        <p:spPr>
          <a:xfrm>
            <a:off x="304800" y="3181350"/>
            <a:ext cx="8534400" cy="1295399"/>
          </a:xfrm>
        </p:spPr>
        <p:txBody>
          <a:bodyPr>
            <a:normAutofit lnSpcReduction="10000"/>
          </a:bodyPr>
          <a:lstStyle/>
          <a:p>
            <a:pPr algn="ctr"/>
            <a:r>
              <a:rPr lang="en-US" sz="3600" i="1" dirty="0"/>
              <a:t>WE WANT CHANGES …</a:t>
            </a:r>
          </a:p>
          <a:p>
            <a:pPr algn="ctr"/>
            <a:r>
              <a:rPr lang="en-US" sz="3600" i="1" dirty="0"/>
              <a:t>BUT WE DO NOT WANT TO CHANGE</a:t>
            </a:r>
            <a:endParaRPr lang="en-US" i="1" dirty="0"/>
          </a:p>
        </p:txBody>
      </p:sp>
      <p:pic>
        <p:nvPicPr>
          <p:cNvPr id="5" name="Picture 4">
            <a:extLst>
              <a:ext uri="{FF2B5EF4-FFF2-40B4-BE49-F238E27FC236}">
                <a16:creationId xmlns:a16="http://schemas.microsoft.com/office/drawing/2014/main" id="{32018CB8-8BE0-7F4E-90D1-A757763D3859}"/>
              </a:ext>
            </a:extLst>
          </p:cNvPr>
          <p:cNvPicPr>
            <a:picLocks noChangeAspect="1"/>
          </p:cNvPicPr>
          <p:nvPr/>
        </p:nvPicPr>
        <p:blipFill>
          <a:blip r:embed="rId2"/>
          <a:stretch>
            <a:fillRect/>
          </a:stretch>
        </p:blipFill>
        <p:spPr>
          <a:xfrm>
            <a:off x="1828800" y="514350"/>
            <a:ext cx="5397500" cy="2540000"/>
          </a:xfrm>
          <a:prstGeom prst="rect">
            <a:avLst/>
          </a:prstGeom>
        </p:spPr>
      </p:pic>
    </p:spTree>
    <p:extLst>
      <p:ext uri="{BB962C8B-B14F-4D97-AF65-F5344CB8AC3E}">
        <p14:creationId xmlns:p14="http://schemas.microsoft.com/office/powerpoint/2010/main" val="2255034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533400" y="1885950"/>
            <a:ext cx="8153400"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None/>
            </a:pPr>
            <a:r>
              <a:rPr lang="en-GB" sz="7200" b="0" i="1">
                <a:solidFill>
                  <a:srgbClr val="FF0000"/>
                </a:solidFill>
                <a:cs typeface="Arial"/>
              </a:rPr>
              <a:t>REFOCUS … </a:t>
            </a:r>
            <a:endParaRPr lang="en-GB" sz="5400" b="0" i="1">
              <a:solidFill>
                <a:schemeClr val="tx1"/>
              </a:solidFill>
              <a:cs typeface="Arial"/>
            </a:endParaRPr>
          </a:p>
        </p:txBody>
      </p:sp>
    </p:spTree>
    <p:extLst>
      <p:ext uri="{BB962C8B-B14F-4D97-AF65-F5344CB8AC3E}">
        <p14:creationId xmlns:p14="http://schemas.microsoft.com/office/powerpoint/2010/main" val="229932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80">
                                          <p:stCondLst>
                                            <p:cond delay="0"/>
                                          </p:stCondLst>
                                        </p:cTn>
                                        <p:tgtEl>
                                          <p:spTgt spid="6">
                                            <p:txEl>
                                              <p:pRg st="0" end="0"/>
                                            </p:txEl>
                                          </p:spTgt>
                                        </p:tgtEl>
                                      </p:cBhvr>
                                    </p:animEffect>
                                    <p:anim calcmode="lin" valueType="num">
                                      <p:cBhvr>
                                        <p:cTn id="8"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xEl>
                                              <p:pRg st="0" end="0"/>
                                            </p:txEl>
                                          </p:spTgt>
                                        </p:tgtEl>
                                      </p:cBhvr>
                                      <p:to x="100000" y="60000"/>
                                    </p:animScale>
                                    <p:animScale>
                                      <p:cBhvr>
                                        <p:cTn id="14" dur="166" decel="50000">
                                          <p:stCondLst>
                                            <p:cond delay="676"/>
                                          </p:stCondLst>
                                        </p:cTn>
                                        <p:tgtEl>
                                          <p:spTgt spid="6">
                                            <p:txEl>
                                              <p:pRg st="0" end="0"/>
                                            </p:txEl>
                                          </p:spTgt>
                                        </p:tgtEl>
                                      </p:cBhvr>
                                      <p:to x="100000" y="100000"/>
                                    </p:animScale>
                                    <p:animScale>
                                      <p:cBhvr>
                                        <p:cTn id="15" dur="26">
                                          <p:stCondLst>
                                            <p:cond delay="1312"/>
                                          </p:stCondLst>
                                        </p:cTn>
                                        <p:tgtEl>
                                          <p:spTgt spid="6">
                                            <p:txEl>
                                              <p:pRg st="0" end="0"/>
                                            </p:txEl>
                                          </p:spTgt>
                                        </p:tgtEl>
                                      </p:cBhvr>
                                      <p:to x="100000" y="80000"/>
                                    </p:animScale>
                                    <p:animScale>
                                      <p:cBhvr>
                                        <p:cTn id="16" dur="166" decel="50000">
                                          <p:stCondLst>
                                            <p:cond delay="1338"/>
                                          </p:stCondLst>
                                        </p:cTn>
                                        <p:tgtEl>
                                          <p:spTgt spid="6">
                                            <p:txEl>
                                              <p:pRg st="0" end="0"/>
                                            </p:txEl>
                                          </p:spTgt>
                                        </p:tgtEl>
                                      </p:cBhvr>
                                      <p:to x="100000" y="100000"/>
                                    </p:animScale>
                                    <p:animScale>
                                      <p:cBhvr>
                                        <p:cTn id="17" dur="26">
                                          <p:stCondLst>
                                            <p:cond delay="1642"/>
                                          </p:stCondLst>
                                        </p:cTn>
                                        <p:tgtEl>
                                          <p:spTgt spid="6">
                                            <p:txEl>
                                              <p:pRg st="0" end="0"/>
                                            </p:txEl>
                                          </p:spTgt>
                                        </p:tgtEl>
                                      </p:cBhvr>
                                      <p:to x="100000" y="90000"/>
                                    </p:animScale>
                                    <p:animScale>
                                      <p:cBhvr>
                                        <p:cTn id="18" dur="166" decel="50000">
                                          <p:stCondLst>
                                            <p:cond delay="1668"/>
                                          </p:stCondLst>
                                        </p:cTn>
                                        <p:tgtEl>
                                          <p:spTgt spid="6">
                                            <p:txEl>
                                              <p:pRg st="0" end="0"/>
                                            </p:txEl>
                                          </p:spTgt>
                                        </p:tgtEl>
                                      </p:cBhvr>
                                      <p:to x="100000" y="100000"/>
                                    </p:animScale>
                                    <p:animScale>
                                      <p:cBhvr>
                                        <p:cTn id="19" dur="26">
                                          <p:stCondLst>
                                            <p:cond delay="1808"/>
                                          </p:stCondLst>
                                        </p:cTn>
                                        <p:tgtEl>
                                          <p:spTgt spid="6">
                                            <p:txEl>
                                              <p:pRg st="0" end="0"/>
                                            </p:txEl>
                                          </p:spTgt>
                                        </p:tgtEl>
                                      </p:cBhvr>
                                      <p:to x="100000" y="95000"/>
                                    </p:animScale>
                                    <p:animScale>
                                      <p:cBhvr>
                                        <p:cTn id="20" dur="166" decel="50000">
                                          <p:stCondLst>
                                            <p:cond delay="1834"/>
                                          </p:stCondLst>
                                        </p:cTn>
                                        <p:tgtEl>
                                          <p:spTgt spid="6">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981200" y="704850"/>
            <a:ext cx="4991100" cy="4229100"/>
          </a:xfrm>
          <a:prstGeom prst="rect">
            <a:avLst/>
          </a:prstGeom>
        </p:spPr>
      </p:pic>
      <p:sp>
        <p:nvSpPr>
          <p:cNvPr id="7" name="TextBox 6"/>
          <p:cNvSpPr txBox="1"/>
          <p:nvPr/>
        </p:nvSpPr>
        <p:spPr>
          <a:xfrm>
            <a:off x="1828800" y="35064"/>
            <a:ext cx="5314950" cy="707886"/>
          </a:xfrm>
          <a:prstGeom prst="rect">
            <a:avLst/>
          </a:prstGeom>
          <a:noFill/>
        </p:spPr>
        <p:txBody>
          <a:bodyPr wrap="square" rtlCol="0">
            <a:spAutoFit/>
          </a:bodyPr>
          <a:lstStyle/>
          <a:p>
            <a:pPr algn="ctr"/>
            <a:r>
              <a:rPr lang="en-US" sz="4000" i="1"/>
              <a:t>DPSIR FRAMEWORK</a:t>
            </a:r>
          </a:p>
        </p:txBody>
      </p:sp>
      <p:sp>
        <p:nvSpPr>
          <p:cNvPr id="2" name="Oval 1"/>
          <p:cNvSpPr/>
          <p:nvPr/>
        </p:nvSpPr>
        <p:spPr>
          <a:xfrm rot="1878417">
            <a:off x="1929800" y="270218"/>
            <a:ext cx="1891584" cy="34191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rot="4054984">
            <a:off x="4653407" y="2264865"/>
            <a:ext cx="1543810" cy="34932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 name="Oval 7">
            <a:extLst>
              <a:ext uri="{FF2B5EF4-FFF2-40B4-BE49-F238E27FC236}">
                <a16:creationId xmlns:a16="http://schemas.microsoft.com/office/drawing/2014/main" id="{40E373A8-1562-244A-9A32-3826E5389702}"/>
              </a:ext>
            </a:extLst>
          </p:cNvPr>
          <p:cNvSpPr/>
          <p:nvPr/>
        </p:nvSpPr>
        <p:spPr>
          <a:xfrm rot="444233">
            <a:off x="4728270" y="772180"/>
            <a:ext cx="2050109" cy="136838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7250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533400" y="1885950"/>
            <a:ext cx="8153400"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None/>
            </a:pPr>
            <a:r>
              <a:rPr lang="fr-BE" sz="7200" b="0" i="1">
                <a:solidFill>
                  <a:srgbClr val="FF0000"/>
                </a:solidFill>
                <a:cs typeface="Arial"/>
              </a:rPr>
              <a:t>OUR ECONOMY … </a:t>
            </a:r>
            <a:endParaRPr lang="fr-BE" sz="5400" b="0" i="1">
              <a:solidFill>
                <a:schemeClr val="tx1"/>
              </a:solidFill>
              <a:cs typeface="Arial"/>
            </a:endParaRPr>
          </a:p>
        </p:txBody>
      </p:sp>
    </p:spTree>
    <p:extLst>
      <p:ext uri="{BB962C8B-B14F-4D97-AF65-F5344CB8AC3E}">
        <p14:creationId xmlns:p14="http://schemas.microsoft.com/office/powerpoint/2010/main" val="125237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80">
                                          <p:stCondLst>
                                            <p:cond delay="0"/>
                                          </p:stCondLst>
                                        </p:cTn>
                                        <p:tgtEl>
                                          <p:spTgt spid="6">
                                            <p:txEl>
                                              <p:pRg st="0" end="0"/>
                                            </p:txEl>
                                          </p:spTgt>
                                        </p:tgtEl>
                                      </p:cBhvr>
                                    </p:animEffect>
                                    <p:anim calcmode="lin" valueType="num">
                                      <p:cBhvr>
                                        <p:cTn id="8"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xEl>
                                              <p:pRg st="0" end="0"/>
                                            </p:txEl>
                                          </p:spTgt>
                                        </p:tgtEl>
                                      </p:cBhvr>
                                      <p:to x="100000" y="60000"/>
                                    </p:animScale>
                                    <p:animScale>
                                      <p:cBhvr>
                                        <p:cTn id="14" dur="166" decel="50000">
                                          <p:stCondLst>
                                            <p:cond delay="676"/>
                                          </p:stCondLst>
                                        </p:cTn>
                                        <p:tgtEl>
                                          <p:spTgt spid="6">
                                            <p:txEl>
                                              <p:pRg st="0" end="0"/>
                                            </p:txEl>
                                          </p:spTgt>
                                        </p:tgtEl>
                                      </p:cBhvr>
                                      <p:to x="100000" y="100000"/>
                                    </p:animScale>
                                    <p:animScale>
                                      <p:cBhvr>
                                        <p:cTn id="15" dur="26">
                                          <p:stCondLst>
                                            <p:cond delay="1312"/>
                                          </p:stCondLst>
                                        </p:cTn>
                                        <p:tgtEl>
                                          <p:spTgt spid="6">
                                            <p:txEl>
                                              <p:pRg st="0" end="0"/>
                                            </p:txEl>
                                          </p:spTgt>
                                        </p:tgtEl>
                                      </p:cBhvr>
                                      <p:to x="100000" y="80000"/>
                                    </p:animScale>
                                    <p:animScale>
                                      <p:cBhvr>
                                        <p:cTn id="16" dur="166" decel="50000">
                                          <p:stCondLst>
                                            <p:cond delay="1338"/>
                                          </p:stCondLst>
                                        </p:cTn>
                                        <p:tgtEl>
                                          <p:spTgt spid="6">
                                            <p:txEl>
                                              <p:pRg st="0" end="0"/>
                                            </p:txEl>
                                          </p:spTgt>
                                        </p:tgtEl>
                                      </p:cBhvr>
                                      <p:to x="100000" y="100000"/>
                                    </p:animScale>
                                    <p:animScale>
                                      <p:cBhvr>
                                        <p:cTn id="17" dur="26">
                                          <p:stCondLst>
                                            <p:cond delay="1642"/>
                                          </p:stCondLst>
                                        </p:cTn>
                                        <p:tgtEl>
                                          <p:spTgt spid="6">
                                            <p:txEl>
                                              <p:pRg st="0" end="0"/>
                                            </p:txEl>
                                          </p:spTgt>
                                        </p:tgtEl>
                                      </p:cBhvr>
                                      <p:to x="100000" y="90000"/>
                                    </p:animScale>
                                    <p:animScale>
                                      <p:cBhvr>
                                        <p:cTn id="18" dur="166" decel="50000">
                                          <p:stCondLst>
                                            <p:cond delay="1668"/>
                                          </p:stCondLst>
                                        </p:cTn>
                                        <p:tgtEl>
                                          <p:spTgt spid="6">
                                            <p:txEl>
                                              <p:pRg st="0" end="0"/>
                                            </p:txEl>
                                          </p:spTgt>
                                        </p:tgtEl>
                                      </p:cBhvr>
                                      <p:to x="100000" y="100000"/>
                                    </p:animScale>
                                    <p:animScale>
                                      <p:cBhvr>
                                        <p:cTn id="19" dur="26">
                                          <p:stCondLst>
                                            <p:cond delay="1808"/>
                                          </p:stCondLst>
                                        </p:cTn>
                                        <p:tgtEl>
                                          <p:spTgt spid="6">
                                            <p:txEl>
                                              <p:pRg st="0" end="0"/>
                                            </p:txEl>
                                          </p:spTgt>
                                        </p:tgtEl>
                                      </p:cBhvr>
                                      <p:to x="100000" y="95000"/>
                                    </p:animScale>
                                    <p:animScale>
                                      <p:cBhvr>
                                        <p:cTn id="20" dur="166" decel="50000">
                                          <p:stCondLst>
                                            <p:cond delay="1834"/>
                                          </p:stCondLst>
                                        </p:cTn>
                                        <p:tgtEl>
                                          <p:spTgt spid="6">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D78B7E0-FEF8-2C47-A419-A7F846899ED8}"/>
              </a:ext>
            </a:extLst>
          </p:cNvPr>
          <p:cNvPicPr>
            <a:picLocks noChangeAspect="1"/>
          </p:cNvPicPr>
          <p:nvPr/>
        </p:nvPicPr>
        <p:blipFill>
          <a:blip r:embed="rId2"/>
          <a:stretch>
            <a:fillRect/>
          </a:stretch>
        </p:blipFill>
        <p:spPr>
          <a:xfrm>
            <a:off x="8374457" y="2643127"/>
            <a:ext cx="685800" cy="928279"/>
          </a:xfrm>
          <a:prstGeom prst="rect">
            <a:avLst/>
          </a:prstGeom>
        </p:spPr>
      </p:pic>
      <p:sp>
        <p:nvSpPr>
          <p:cNvPr id="3" name="Title 2"/>
          <p:cNvSpPr>
            <a:spLocks noGrp="1"/>
          </p:cNvSpPr>
          <p:nvPr>
            <p:ph type="title"/>
          </p:nvPr>
        </p:nvSpPr>
        <p:spPr>
          <a:xfrm>
            <a:off x="1219200" y="133350"/>
            <a:ext cx="6673609" cy="838200"/>
          </a:xfrm>
        </p:spPr>
        <p:txBody>
          <a:bodyPr>
            <a:noAutofit/>
          </a:bodyPr>
          <a:lstStyle/>
          <a:p>
            <a:pPr marL="0" indent="0" algn="ctr">
              <a:buNone/>
            </a:pPr>
            <a:r>
              <a:rPr lang="fr-BE" sz="2800" b="0" i="1">
                <a:solidFill>
                  <a:schemeClr val="tx1"/>
                </a:solidFill>
                <a:cs typeface="Arial"/>
              </a:rPr>
              <a:t>GLOBAL MATERIAL FLOWS AND RESOURCE PRODUCTIVITY (1970-2017)</a:t>
            </a:r>
            <a:endParaRPr lang="en-GB" sz="2800" b="0" i="1">
              <a:solidFill>
                <a:schemeClr val="tx1"/>
              </a:solidFill>
              <a:cs typeface="Arial"/>
            </a:endParaRPr>
          </a:p>
        </p:txBody>
      </p:sp>
      <p:sp>
        <p:nvSpPr>
          <p:cNvPr id="2" name="Content Placeholder 1"/>
          <p:cNvSpPr>
            <a:spLocks noGrp="1"/>
          </p:cNvSpPr>
          <p:nvPr>
            <p:ph sz="quarter" idx="13"/>
          </p:nvPr>
        </p:nvSpPr>
        <p:spPr>
          <a:xfrm>
            <a:off x="152400" y="1200151"/>
            <a:ext cx="8763000" cy="3814232"/>
          </a:xfrm>
        </p:spPr>
        <p:txBody>
          <a:bodyPr>
            <a:noAutofit/>
          </a:bodyPr>
          <a:lstStyle/>
          <a:p>
            <a:pPr>
              <a:buFont typeface="Arial" panose="020B0604020202020204" pitchFamily="34" charset="0"/>
              <a:buChar char="•"/>
            </a:pPr>
            <a:r>
              <a:rPr lang="en-GB" sz="1900" i="1">
                <a:solidFill>
                  <a:srgbClr val="FF0000"/>
                </a:solidFill>
                <a:cs typeface="Arial"/>
              </a:rPr>
              <a:t>Consumption</a:t>
            </a:r>
            <a:r>
              <a:rPr lang="en-GB" sz="1900" i="1">
                <a:solidFill>
                  <a:srgbClr val="000000"/>
                </a:solidFill>
                <a:cs typeface="Arial"/>
              </a:rPr>
              <a:t> has been stronger driver of growth in than population growth </a:t>
            </a:r>
          </a:p>
          <a:p>
            <a:pPr>
              <a:buFont typeface="Arial" panose="020B0604020202020204" pitchFamily="34" charset="0"/>
              <a:buChar char="•"/>
            </a:pPr>
            <a:r>
              <a:rPr lang="en-US" sz="1900" i="1">
                <a:solidFill>
                  <a:srgbClr val="FF0000"/>
                </a:solidFill>
              </a:rPr>
              <a:t>High-income countries </a:t>
            </a:r>
            <a:r>
              <a:rPr lang="en-US" sz="1900" i="1"/>
              <a:t>are currently consuming </a:t>
            </a:r>
            <a:r>
              <a:rPr lang="en-US" sz="1900" i="1">
                <a:solidFill>
                  <a:srgbClr val="FF0000"/>
                </a:solidFill>
              </a:rPr>
              <a:t>10 times more </a:t>
            </a:r>
            <a:r>
              <a:rPr lang="en-US" sz="1900" i="1"/>
              <a:t>per person than low-income countries</a:t>
            </a:r>
          </a:p>
          <a:p>
            <a:pPr>
              <a:buFont typeface="Arial" panose="020B0604020202020204" pitchFamily="34" charset="0"/>
              <a:buChar char="•"/>
            </a:pPr>
            <a:r>
              <a:rPr lang="en-US" sz="1900" i="1">
                <a:solidFill>
                  <a:srgbClr val="FF0000"/>
                </a:solidFill>
              </a:rPr>
              <a:t>Global material productivity </a:t>
            </a:r>
            <a:r>
              <a:rPr lang="en-US" sz="1900" i="1"/>
              <a:t>– USD per kg - started to decline around the year 2000. The decline is attributable to a shift in the share of global output from highly material productive economies to less productive economies.</a:t>
            </a:r>
          </a:p>
          <a:p>
            <a:pPr>
              <a:buFont typeface="Arial" panose="020B0604020202020204" pitchFamily="34" charset="0"/>
              <a:buChar char="•"/>
            </a:pPr>
            <a:r>
              <a:rPr lang="en-US" sz="1900" i="1">
                <a:solidFill>
                  <a:srgbClr val="FF0000"/>
                </a:solidFill>
              </a:rPr>
              <a:t>Global material resource </a:t>
            </a:r>
            <a:r>
              <a:rPr lang="en-US" sz="1900" i="1"/>
              <a:t>use is expected to reach nearly 90 billion </a:t>
            </a:r>
            <a:r>
              <a:rPr lang="en-GB" sz="1900" i="1"/>
              <a:t>tonnes</a:t>
            </a:r>
            <a:r>
              <a:rPr lang="en-US" sz="1900" i="1"/>
              <a:t> in 2017 and may more than double from 2015 to 2050. </a:t>
            </a:r>
            <a:r>
              <a:rPr lang="en-GB" sz="1900" i="1">
                <a:solidFill>
                  <a:schemeClr val="tx1"/>
                </a:solidFill>
                <a:cs typeface="Arial"/>
              </a:rPr>
              <a:t>The level of wellbeing achieved in wealthy industrial countries </a:t>
            </a:r>
            <a:r>
              <a:rPr lang="en-GB" sz="1900" i="1">
                <a:solidFill>
                  <a:srgbClr val="FF0000"/>
                </a:solidFill>
                <a:cs typeface="Arial"/>
              </a:rPr>
              <a:t>cannot be generalised globally based on the same system of production and consumption</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57150"/>
            <a:ext cx="1555991" cy="730511"/>
          </a:xfrm>
          <a:prstGeom prst="rect">
            <a:avLst/>
          </a:prstGeom>
        </p:spPr>
      </p:pic>
      <p:pic>
        <p:nvPicPr>
          <p:cNvPr id="8" name="Picture 7"/>
          <p:cNvPicPr>
            <a:picLocks noChangeAspect="1"/>
          </p:cNvPicPr>
          <p:nvPr/>
        </p:nvPicPr>
        <p:blipFill>
          <a:blip r:embed="rId4"/>
          <a:stretch>
            <a:fillRect/>
          </a:stretch>
        </p:blipFill>
        <p:spPr>
          <a:xfrm>
            <a:off x="7770869" y="57150"/>
            <a:ext cx="1289388" cy="767643"/>
          </a:xfrm>
          <a:prstGeom prst="rect">
            <a:avLst/>
          </a:prstGeom>
          <a:solidFill>
            <a:schemeClr val="bg2">
              <a:lumMod val="90000"/>
            </a:schemeClr>
          </a:solidFill>
        </p:spPr>
      </p:pic>
    </p:spTree>
    <p:extLst>
      <p:ext uri="{BB962C8B-B14F-4D97-AF65-F5344CB8AC3E}">
        <p14:creationId xmlns:p14="http://schemas.microsoft.com/office/powerpoint/2010/main" val="36823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533400" y="1962150"/>
            <a:ext cx="8153400" cy="12954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None/>
            </a:pPr>
            <a:r>
              <a:rPr lang="fr-BE" sz="7200" b="0" i="1">
                <a:solidFill>
                  <a:srgbClr val="FF0000"/>
                </a:solidFill>
                <a:cs typeface="Arial"/>
              </a:rPr>
              <a:t>OUR WORLD … </a:t>
            </a:r>
            <a:endParaRPr lang="fr-BE" sz="2800" b="0" i="1">
              <a:solidFill>
                <a:srgbClr val="FF0000"/>
              </a:solidFill>
              <a:cs typeface="Arial"/>
            </a:endParaRPr>
          </a:p>
        </p:txBody>
      </p:sp>
    </p:spTree>
    <p:extLst>
      <p:ext uri="{BB962C8B-B14F-4D97-AF65-F5344CB8AC3E}">
        <p14:creationId xmlns:p14="http://schemas.microsoft.com/office/powerpoint/2010/main" val="3185679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290">
                                          <p:stCondLst>
                                            <p:cond delay="0"/>
                                          </p:stCondLst>
                                        </p:cTn>
                                        <p:tgtEl>
                                          <p:spTgt spid="6">
                                            <p:txEl>
                                              <p:pRg st="0" end="0"/>
                                            </p:txEl>
                                          </p:spTgt>
                                        </p:tgtEl>
                                      </p:cBhvr>
                                    </p:animEffect>
                                    <p:anim calcmode="lin" valueType="num">
                                      <p:cBhvr>
                                        <p:cTn id="8" dur="911"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6">
                                            <p:txEl>
                                              <p:pRg st="0" end="0"/>
                                            </p:txEl>
                                          </p:spTgt>
                                        </p:tgtEl>
                                        <p:attrNameLst>
                                          <p:attrName>ppt_y</p:attrName>
                                        </p:attrNameLst>
                                      </p:cBhvr>
                                      <p:tavLst>
                                        <p:tav tm="0" fmla="#ppt_y-sin(pi*$)/81">
                                          <p:val>
                                            <p:fltVal val="0"/>
                                          </p:val>
                                        </p:tav>
                                        <p:tav tm="100000">
                                          <p:val>
                                            <p:fltVal val="1"/>
                                          </p:val>
                                        </p:tav>
                                      </p:tavLst>
                                    </p:anim>
                                    <p:animScale>
                                      <p:cBhvr>
                                        <p:cTn id="13" dur="13">
                                          <p:stCondLst>
                                            <p:cond delay="325"/>
                                          </p:stCondLst>
                                        </p:cTn>
                                        <p:tgtEl>
                                          <p:spTgt spid="6">
                                            <p:txEl>
                                              <p:pRg st="0" end="0"/>
                                            </p:txEl>
                                          </p:spTgt>
                                        </p:tgtEl>
                                      </p:cBhvr>
                                      <p:to x="100000" y="60000"/>
                                    </p:animScale>
                                    <p:animScale>
                                      <p:cBhvr>
                                        <p:cTn id="14" dur="83" decel="50000">
                                          <p:stCondLst>
                                            <p:cond delay="338"/>
                                          </p:stCondLst>
                                        </p:cTn>
                                        <p:tgtEl>
                                          <p:spTgt spid="6">
                                            <p:txEl>
                                              <p:pRg st="0" end="0"/>
                                            </p:txEl>
                                          </p:spTgt>
                                        </p:tgtEl>
                                      </p:cBhvr>
                                      <p:to x="100000" y="100000"/>
                                    </p:animScale>
                                    <p:animScale>
                                      <p:cBhvr>
                                        <p:cTn id="15" dur="13">
                                          <p:stCondLst>
                                            <p:cond delay="656"/>
                                          </p:stCondLst>
                                        </p:cTn>
                                        <p:tgtEl>
                                          <p:spTgt spid="6">
                                            <p:txEl>
                                              <p:pRg st="0" end="0"/>
                                            </p:txEl>
                                          </p:spTgt>
                                        </p:tgtEl>
                                      </p:cBhvr>
                                      <p:to x="100000" y="80000"/>
                                    </p:animScale>
                                    <p:animScale>
                                      <p:cBhvr>
                                        <p:cTn id="16" dur="83" decel="50000">
                                          <p:stCondLst>
                                            <p:cond delay="669"/>
                                          </p:stCondLst>
                                        </p:cTn>
                                        <p:tgtEl>
                                          <p:spTgt spid="6">
                                            <p:txEl>
                                              <p:pRg st="0" end="0"/>
                                            </p:txEl>
                                          </p:spTgt>
                                        </p:tgtEl>
                                      </p:cBhvr>
                                      <p:to x="100000" y="100000"/>
                                    </p:animScale>
                                    <p:animScale>
                                      <p:cBhvr>
                                        <p:cTn id="17" dur="13">
                                          <p:stCondLst>
                                            <p:cond delay="821"/>
                                          </p:stCondLst>
                                        </p:cTn>
                                        <p:tgtEl>
                                          <p:spTgt spid="6">
                                            <p:txEl>
                                              <p:pRg st="0" end="0"/>
                                            </p:txEl>
                                          </p:spTgt>
                                        </p:tgtEl>
                                      </p:cBhvr>
                                      <p:to x="100000" y="90000"/>
                                    </p:animScale>
                                    <p:animScale>
                                      <p:cBhvr>
                                        <p:cTn id="18" dur="83" decel="50000">
                                          <p:stCondLst>
                                            <p:cond delay="834"/>
                                          </p:stCondLst>
                                        </p:cTn>
                                        <p:tgtEl>
                                          <p:spTgt spid="6">
                                            <p:txEl>
                                              <p:pRg st="0" end="0"/>
                                            </p:txEl>
                                          </p:spTgt>
                                        </p:tgtEl>
                                      </p:cBhvr>
                                      <p:to x="100000" y="100000"/>
                                    </p:animScale>
                                    <p:animScale>
                                      <p:cBhvr>
                                        <p:cTn id="19" dur="13">
                                          <p:stCondLst>
                                            <p:cond delay="904"/>
                                          </p:stCondLst>
                                        </p:cTn>
                                        <p:tgtEl>
                                          <p:spTgt spid="6">
                                            <p:txEl>
                                              <p:pRg st="0" end="0"/>
                                            </p:txEl>
                                          </p:spTgt>
                                        </p:tgtEl>
                                      </p:cBhvr>
                                      <p:to x="100000" y="95000"/>
                                    </p:animScale>
                                    <p:animScale>
                                      <p:cBhvr>
                                        <p:cTn id="20" dur="83" decel="50000">
                                          <p:stCondLst>
                                            <p:cond delay="917"/>
                                          </p:stCondLst>
                                        </p:cTn>
                                        <p:tgtEl>
                                          <p:spTgt spid="6">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81000" y="209550"/>
            <a:ext cx="8382000" cy="4844601"/>
          </a:xfrm>
          <a:prstGeom prst="rect">
            <a:avLst/>
          </a:prstGeom>
        </p:spPr>
      </p:pic>
      <p:sp>
        <p:nvSpPr>
          <p:cNvPr id="14" name="Title 2"/>
          <p:cNvSpPr txBox="1">
            <a:spLocks/>
          </p:cNvSpPr>
          <p:nvPr/>
        </p:nvSpPr>
        <p:spPr>
          <a:xfrm>
            <a:off x="1676400" y="-19050"/>
            <a:ext cx="6324600" cy="685800"/>
          </a:xfrm>
          <a:prstGeom prst="rect">
            <a:avLst/>
          </a:prstGeom>
          <a:effectLst/>
        </p:spPr>
        <p:txBody>
          <a:bodyPr vert="horz" lIns="91440" tIns="45720" rIns="91440" bIns="45720" rtlCol="0" anchor="t" anchorCtr="0">
            <a:normAutofit fontScale="97500"/>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None/>
            </a:pPr>
            <a:r>
              <a:rPr lang="fr-BE" sz="2800" b="0" i="1">
                <a:solidFill>
                  <a:schemeClr val="tx1"/>
                </a:solidFill>
                <a:cs typeface="Arial"/>
              </a:rPr>
              <a:t>DEVELOPMENT TRAJECTORY …</a:t>
            </a:r>
            <a:endParaRPr lang="en-GB" sz="2800" b="0" i="1">
              <a:solidFill>
                <a:schemeClr val="tx1"/>
              </a:solidFill>
              <a:cs typeface="Arial"/>
            </a:endParaRPr>
          </a:p>
        </p:txBody>
      </p:sp>
      <p:sp>
        <p:nvSpPr>
          <p:cNvPr id="10" name="Rectangle 9"/>
          <p:cNvSpPr/>
          <p:nvPr/>
        </p:nvSpPr>
        <p:spPr>
          <a:xfrm>
            <a:off x="990600" y="1349573"/>
            <a:ext cx="5867400" cy="307777"/>
          </a:xfrm>
          <a:prstGeom prst="rect">
            <a:avLst/>
          </a:prstGeom>
        </p:spPr>
        <p:txBody>
          <a:bodyPr wrap="square">
            <a:spAutoFit/>
          </a:bodyPr>
          <a:lstStyle/>
          <a:p>
            <a:r>
              <a:rPr lang="en-GB" sz="1400">
                <a:latin typeface="Arial"/>
                <a:cs typeface="Arial"/>
              </a:rPr>
              <a:t>Source: Global Footprint Network, 2012; UNDP, 2014a</a:t>
            </a:r>
          </a:p>
        </p:txBody>
      </p:sp>
      <p:cxnSp>
        <p:nvCxnSpPr>
          <p:cNvPr id="4" name="Straight Arrow Connector 3"/>
          <p:cNvCxnSpPr/>
          <p:nvPr/>
        </p:nvCxnSpPr>
        <p:spPr>
          <a:xfrm flipV="1">
            <a:off x="3682988" y="2258928"/>
            <a:ext cx="3708412" cy="1684422"/>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7543800" y="2271452"/>
            <a:ext cx="13121" cy="167189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5249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68400" y="178534"/>
            <a:ext cx="7924800" cy="1631216"/>
          </a:xfrm>
          <a:prstGeom prst="rect">
            <a:avLst/>
          </a:prstGeom>
        </p:spPr>
        <p:txBody>
          <a:bodyPr wrap="square">
            <a:spAutoFit/>
          </a:bodyPr>
          <a:lstStyle/>
          <a:p>
            <a:pPr algn="ctr"/>
            <a:r>
              <a:rPr lang="sl-SI" sz="2800" i="1">
                <a:solidFill>
                  <a:srgbClr val="000000"/>
                </a:solidFill>
                <a:cs typeface="Arial"/>
              </a:rPr>
              <a:t>Price Signals: </a:t>
            </a:r>
          </a:p>
          <a:p>
            <a:pPr algn="ctr"/>
            <a:r>
              <a:rPr lang="sl-SI" sz="2400" i="1">
                <a:solidFill>
                  <a:srgbClr val="000000"/>
                </a:solidFill>
                <a:cs typeface="Arial"/>
              </a:rPr>
              <a:t>Finacial Capital Overvalued</a:t>
            </a:r>
          </a:p>
          <a:p>
            <a:pPr algn="ctr"/>
            <a:r>
              <a:rPr lang="sl-SI" sz="2400" i="1">
                <a:solidFill>
                  <a:srgbClr val="000000"/>
                </a:solidFill>
                <a:cs typeface="Arial"/>
              </a:rPr>
              <a:t>Human Capital Undervalued</a:t>
            </a:r>
          </a:p>
          <a:p>
            <a:pPr algn="ctr"/>
            <a:r>
              <a:rPr lang="sl-SI" sz="2400" i="1">
                <a:solidFill>
                  <a:srgbClr val="000000"/>
                </a:solidFill>
                <a:cs typeface="Arial"/>
              </a:rPr>
              <a:t>Natural Capital not Valued</a:t>
            </a:r>
          </a:p>
        </p:txBody>
      </p:sp>
      <p:sp>
        <p:nvSpPr>
          <p:cNvPr id="5" name="Rectangle 4"/>
          <p:cNvSpPr/>
          <p:nvPr/>
        </p:nvSpPr>
        <p:spPr>
          <a:xfrm>
            <a:off x="1168400" y="2159734"/>
            <a:ext cx="7924800" cy="1261884"/>
          </a:xfrm>
          <a:prstGeom prst="rect">
            <a:avLst/>
          </a:prstGeom>
        </p:spPr>
        <p:txBody>
          <a:bodyPr wrap="square">
            <a:spAutoFit/>
          </a:bodyPr>
          <a:lstStyle/>
          <a:p>
            <a:pPr algn="ctr"/>
            <a:r>
              <a:rPr lang="sl-SI" sz="2800" i="1">
                <a:solidFill>
                  <a:srgbClr val="000000"/>
                </a:solidFill>
                <a:cs typeface="Arial"/>
              </a:rPr>
              <a:t>Market </a:t>
            </a:r>
          </a:p>
          <a:p>
            <a:pPr algn="ctr"/>
            <a:r>
              <a:rPr lang="sl-SI" sz="2400" i="1">
                <a:solidFill>
                  <a:srgbClr val="000000"/>
                </a:solidFill>
                <a:cs typeface="Arial"/>
              </a:rPr>
              <a:t>Producers/Consumers </a:t>
            </a:r>
          </a:p>
          <a:p>
            <a:pPr algn="ctr"/>
            <a:r>
              <a:rPr lang="sl-SI" sz="2400" i="1">
                <a:solidFill>
                  <a:srgbClr val="000000"/>
                </a:solidFill>
                <a:cs typeface="Arial"/>
              </a:rPr>
              <a:t>Rational Behaviour</a:t>
            </a:r>
          </a:p>
        </p:txBody>
      </p:sp>
      <p:sp>
        <p:nvSpPr>
          <p:cNvPr id="6" name="Rectangle 5"/>
          <p:cNvSpPr/>
          <p:nvPr/>
        </p:nvSpPr>
        <p:spPr>
          <a:xfrm>
            <a:off x="1168400" y="3965198"/>
            <a:ext cx="7924800" cy="892552"/>
          </a:xfrm>
          <a:prstGeom prst="rect">
            <a:avLst/>
          </a:prstGeom>
        </p:spPr>
        <p:txBody>
          <a:bodyPr wrap="square">
            <a:spAutoFit/>
          </a:bodyPr>
          <a:lstStyle/>
          <a:p>
            <a:pPr algn="ctr"/>
            <a:r>
              <a:rPr lang="sl-SI" sz="2800" i="1">
                <a:solidFill>
                  <a:srgbClr val="000000"/>
                </a:solidFill>
                <a:cs typeface="Arial"/>
              </a:rPr>
              <a:t>Economic model</a:t>
            </a:r>
          </a:p>
          <a:p>
            <a:pPr algn="ctr"/>
            <a:r>
              <a:rPr lang="sl-SI" sz="2400" i="1">
                <a:solidFill>
                  <a:srgbClr val="000000"/>
                </a:solidFill>
                <a:cs typeface="Arial"/>
              </a:rPr>
              <a:t>Inbuilt Economic, Social, Environmental Inbalances</a:t>
            </a:r>
          </a:p>
        </p:txBody>
      </p:sp>
      <p:sp>
        <p:nvSpPr>
          <p:cNvPr id="2" name="Chevron 1"/>
          <p:cNvSpPr/>
          <p:nvPr/>
        </p:nvSpPr>
        <p:spPr>
          <a:xfrm rot="5400000">
            <a:off x="4864100" y="1725126"/>
            <a:ext cx="533400" cy="640616"/>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Chevron 6"/>
          <p:cNvSpPr/>
          <p:nvPr/>
        </p:nvSpPr>
        <p:spPr>
          <a:xfrm rot="5400000">
            <a:off x="4848592" y="3356342"/>
            <a:ext cx="533400" cy="640616"/>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2"/>
          <a:stretch>
            <a:fillRect/>
          </a:stretch>
        </p:blipFill>
        <p:spPr>
          <a:xfrm>
            <a:off x="533400" y="1809750"/>
            <a:ext cx="2844800" cy="2133600"/>
          </a:xfrm>
          <a:prstGeom prst="rect">
            <a:avLst/>
          </a:prstGeom>
        </p:spPr>
      </p:pic>
    </p:spTree>
    <p:extLst>
      <p:ext uri="{BB962C8B-B14F-4D97-AF65-F5344CB8AC3E}">
        <p14:creationId xmlns:p14="http://schemas.microsoft.com/office/powerpoint/2010/main" val="220056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1215807"/>
            <a:ext cx="7620000" cy="3108543"/>
          </a:xfrm>
          <a:prstGeom prst="rect">
            <a:avLst/>
          </a:prstGeom>
        </p:spPr>
        <p:txBody>
          <a:bodyPr wrap="square">
            <a:spAutoFit/>
          </a:bodyPr>
          <a:lstStyle/>
          <a:p>
            <a:pPr algn="ctr">
              <a:buClr>
                <a:srgbClr val="FF0000"/>
              </a:buClr>
              <a:buSzPct val="120000"/>
            </a:pPr>
            <a:r>
              <a:rPr lang="en-US" sz="2800" i="1">
                <a:latin typeface="+mj-lt"/>
              </a:rPr>
              <a:t>In the mid-term, except in specific cases, </a:t>
            </a:r>
            <a:r>
              <a:rPr lang="en-US" sz="2800" i="1"/>
              <a:t>resource shortage </a:t>
            </a:r>
            <a:r>
              <a:rPr lang="en-US" sz="2800" i="1">
                <a:latin typeface="+mj-lt"/>
              </a:rPr>
              <a:t>will not be the core limiting factor of our (economic) development </a:t>
            </a:r>
            <a:r>
              <a:rPr lang="mr-IN" sz="2800" i="1">
                <a:latin typeface="+mj-lt"/>
              </a:rPr>
              <a:t>…</a:t>
            </a:r>
            <a:r>
              <a:rPr lang="en-US" sz="2800" i="1">
                <a:latin typeface="+mj-lt"/>
              </a:rPr>
              <a:t> </a:t>
            </a:r>
          </a:p>
          <a:p>
            <a:pPr algn="ctr">
              <a:buClr>
                <a:srgbClr val="FF0000"/>
              </a:buClr>
              <a:buSzPct val="120000"/>
            </a:pPr>
            <a:r>
              <a:rPr lang="mr-IN" sz="2800" i="1">
                <a:solidFill>
                  <a:srgbClr val="FF0000"/>
                </a:solidFill>
                <a:latin typeface="+mj-lt"/>
              </a:rPr>
              <a:t>…</a:t>
            </a:r>
            <a:r>
              <a:rPr lang="sl-SI" sz="2800" i="1">
                <a:solidFill>
                  <a:srgbClr val="FF0000"/>
                </a:solidFill>
                <a:latin typeface="+mj-lt"/>
              </a:rPr>
              <a:t> </a:t>
            </a:r>
            <a:r>
              <a:rPr lang="en-US" sz="2800" i="1">
                <a:solidFill>
                  <a:srgbClr val="FF0000"/>
                </a:solidFill>
                <a:latin typeface="+mj-lt"/>
              </a:rPr>
              <a:t>but the environmental and health consequences caused by this excessive and irresponsible use of resources will be!</a:t>
            </a:r>
            <a:endParaRPr lang="en-US" sz="2000">
              <a:latin typeface="ArialMT"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57150"/>
            <a:ext cx="1555991" cy="730511"/>
          </a:xfrm>
          <a:prstGeom prst="rect">
            <a:avLst/>
          </a:prstGeom>
        </p:spPr>
      </p:pic>
      <p:pic>
        <p:nvPicPr>
          <p:cNvPr id="5" name="Picture 4"/>
          <p:cNvPicPr>
            <a:picLocks noChangeAspect="1"/>
          </p:cNvPicPr>
          <p:nvPr/>
        </p:nvPicPr>
        <p:blipFill>
          <a:blip r:embed="rId3"/>
          <a:stretch>
            <a:fillRect/>
          </a:stretch>
        </p:blipFill>
        <p:spPr>
          <a:xfrm>
            <a:off x="7770869" y="57150"/>
            <a:ext cx="1289388" cy="767643"/>
          </a:xfrm>
          <a:prstGeom prst="rect">
            <a:avLst/>
          </a:prstGeom>
          <a:solidFill>
            <a:schemeClr val="bg2">
              <a:lumMod val="90000"/>
            </a:schemeClr>
          </a:solidFill>
        </p:spPr>
      </p:pic>
    </p:spTree>
    <p:extLst>
      <p:ext uri="{BB962C8B-B14F-4D97-AF65-F5344CB8AC3E}">
        <p14:creationId xmlns:p14="http://schemas.microsoft.com/office/powerpoint/2010/main" val="297314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169578277"/>
              </p:ext>
            </p:extLst>
          </p:nvPr>
        </p:nvGraphicFramePr>
        <p:xfrm>
          <a:off x="533400" y="57150"/>
          <a:ext cx="8077200" cy="5010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Oval 10"/>
          <p:cNvSpPr/>
          <p:nvPr/>
        </p:nvSpPr>
        <p:spPr>
          <a:xfrm>
            <a:off x="4038600" y="1099047"/>
            <a:ext cx="3022746" cy="3102300"/>
          </a:xfrm>
          <a:prstGeom prst="ellipse">
            <a:avLst/>
          </a:prstGeom>
          <a:solidFill>
            <a:schemeClr val="bg1">
              <a:lumMod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solidFill>
                <a:schemeClr val="bg1"/>
              </a:solidFill>
              <a:latin typeface="+mj-lt"/>
              <a:ea typeface="Verdana" pitchFamily="34" charset="0"/>
              <a:cs typeface="Verdana" pitchFamily="34" charset="0"/>
            </a:endParaRPr>
          </a:p>
        </p:txBody>
      </p:sp>
      <p:grpSp>
        <p:nvGrpSpPr>
          <p:cNvPr id="12" name="Group 11"/>
          <p:cNvGrpSpPr/>
          <p:nvPr/>
        </p:nvGrpSpPr>
        <p:grpSpPr>
          <a:xfrm>
            <a:off x="304800" y="590550"/>
            <a:ext cx="8640960" cy="3947677"/>
            <a:chOff x="300979" y="1227004"/>
            <a:chExt cx="8640960" cy="5263568"/>
          </a:xfrm>
        </p:grpSpPr>
        <p:grpSp>
          <p:nvGrpSpPr>
            <p:cNvPr id="13" name="Group 12"/>
            <p:cNvGrpSpPr/>
            <p:nvPr/>
          </p:nvGrpSpPr>
          <p:grpSpPr>
            <a:xfrm>
              <a:off x="1981200" y="1295400"/>
              <a:ext cx="5025379" cy="4727750"/>
              <a:chOff x="1931741" y="1210738"/>
              <a:chExt cx="5025379" cy="4727750"/>
            </a:xfrm>
          </p:grpSpPr>
          <p:sp>
            <p:nvSpPr>
              <p:cNvPr id="15" name="Oval 14"/>
              <p:cNvSpPr/>
              <p:nvPr/>
            </p:nvSpPr>
            <p:spPr>
              <a:xfrm>
                <a:off x="1931741" y="1802089"/>
                <a:ext cx="3022746" cy="4136399"/>
              </a:xfrm>
              <a:prstGeom prst="ellipse">
                <a:avLst/>
              </a:prstGeom>
              <a:solidFill>
                <a:schemeClr val="bg1">
                  <a:lumMod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solidFill>
                    <a:schemeClr val="bg1"/>
                  </a:solidFill>
                  <a:latin typeface="+mj-lt"/>
                  <a:ea typeface="Verdana" pitchFamily="34" charset="0"/>
                  <a:cs typeface="Verdana" pitchFamily="34" charset="0"/>
                </a:endParaRPr>
              </a:p>
            </p:txBody>
          </p:sp>
          <p:grpSp>
            <p:nvGrpSpPr>
              <p:cNvPr id="16" name="Group 15"/>
              <p:cNvGrpSpPr/>
              <p:nvPr/>
            </p:nvGrpSpPr>
            <p:grpSpPr>
              <a:xfrm>
                <a:off x="1973644" y="1210738"/>
                <a:ext cx="4983476" cy="3163173"/>
                <a:chOff x="1973644" y="1210738"/>
                <a:chExt cx="4983476" cy="3163173"/>
              </a:xfrm>
            </p:grpSpPr>
            <p:sp>
              <p:nvSpPr>
                <p:cNvPr id="17" name="TextBox 16"/>
                <p:cNvSpPr txBox="1"/>
                <p:nvPr/>
              </p:nvSpPr>
              <p:spPr>
                <a:xfrm>
                  <a:off x="3491879" y="1210738"/>
                  <a:ext cx="2088232" cy="615553"/>
                </a:xfrm>
                <a:prstGeom prst="rect">
                  <a:avLst/>
                </a:prstGeom>
                <a:noFill/>
              </p:spPr>
              <p:txBody>
                <a:bodyPr wrap="square" rtlCol="0">
                  <a:spAutoFit/>
                </a:bodyPr>
                <a:lstStyle/>
                <a:p>
                  <a:pPr algn="ctr"/>
                  <a:r>
                    <a:rPr lang="en-GB" sz="2400" i="1">
                      <a:solidFill>
                        <a:schemeClr val="tx1">
                          <a:lumMod val="95000"/>
                          <a:lumOff val="5000"/>
                        </a:schemeClr>
                      </a:solidFill>
                      <a:latin typeface="+mj-lt"/>
                      <a:ea typeface="Verdana" pitchFamily="34" charset="0"/>
                      <a:cs typeface="Verdana" pitchFamily="34" charset="0"/>
                    </a:rPr>
                    <a:t>ECOSYSTEMS</a:t>
                  </a:r>
                </a:p>
              </p:txBody>
            </p:sp>
            <p:sp>
              <p:nvSpPr>
                <p:cNvPr id="18" name="TextBox 17"/>
                <p:cNvSpPr txBox="1"/>
                <p:nvPr/>
              </p:nvSpPr>
              <p:spPr>
                <a:xfrm>
                  <a:off x="1973644" y="3421302"/>
                  <a:ext cx="4983476" cy="952609"/>
                </a:xfrm>
                <a:prstGeom prst="rect">
                  <a:avLst/>
                </a:prstGeom>
                <a:noFill/>
              </p:spPr>
              <p:txBody>
                <a:bodyPr wrap="square" lIns="0" tIns="0" rIns="0" bIns="0" rtlCol="0">
                  <a:noAutofit/>
                </a:bodyPr>
                <a:lstStyle/>
                <a:p>
                  <a:pPr algn="ctr"/>
                  <a:r>
                    <a:rPr lang="en-GB" sz="2400" i="1">
                      <a:solidFill>
                        <a:schemeClr val="tx1">
                          <a:lumMod val="95000"/>
                          <a:lumOff val="5000"/>
                        </a:schemeClr>
                      </a:solidFill>
                      <a:latin typeface="+mj-lt"/>
                      <a:ea typeface="Verdana" pitchFamily="34" charset="0"/>
                      <a:cs typeface="Verdana" pitchFamily="34" charset="0"/>
                    </a:rPr>
                    <a:t>SOCIO-TECHNICAL SYSTEMS</a:t>
                  </a:r>
                </a:p>
                <a:p>
                  <a:pPr algn="ctr"/>
                  <a:r>
                    <a:rPr lang="en-GB" sz="2000" i="1">
                      <a:solidFill>
                        <a:schemeClr val="tx1">
                          <a:lumMod val="95000"/>
                          <a:lumOff val="5000"/>
                        </a:schemeClr>
                      </a:solidFill>
                      <a:latin typeface="+mj-lt"/>
                      <a:ea typeface="Verdana" pitchFamily="34" charset="0"/>
                      <a:cs typeface="Verdana" pitchFamily="34" charset="0"/>
                    </a:rPr>
                    <a:t>providing social needs and value</a:t>
                  </a:r>
                </a:p>
              </p:txBody>
            </p:sp>
          </p:grpSp>
        </p:grpSp>
        <p:sp>
          <p:nvSpPr>
            <p:cNvPr id="14" name="Oval 13"/>
            <p:cNvSpPr/>
            <p:nvPr/>
          </p:nvSpPr>
          <p:spPr>
            <a:xfrm>
              <a:off x="300979" y="1227004"/>
              <a:ext cx="8640960" cy="5263568"/>
            </a:xfrm>
            <a:prstGeom prst="ellipse">
              <a:avLst/>
            </a:prstGeom>
            <a:solidFill>
              <a:schemeClr val="accent4">
                <a:lumMod val="75000"/>
                <a:alpha val="3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latin typeface="+mj-lt"/>
                <a:ea typeface="Verdana" pitchFamily="34" charset="0"/>
                <a:cs typeface="Verdana" pitchFamily="34" charset="0"/>
              </a:endParaRPr>
            </a:p>
          </p:txBody>
        </p:sp>
      </p:grpSp>
    </p:spTree>
    <p:extLst>
      <p:ext uri="{BB962C8B-B14F-4D97-AF65-F5344CB8AC3E}">
        <p14:creationId xmlns:p14="http://schemas.microsoft.com/office/powerpoint/2010/main" val="387682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3000"/>
                                        <p:tgtEl>
                                          <p:spTgt spid="8"/>
                                        </p:tgtEl>
                                      </p:cBhvr>
                                    </p:animEffect>
                                    <p:set>
                                      <p:cBhvr>
                                        <p:cTn id="7" dur="1" fill="hold">
                                          <p:stCondLst>
                                            <p:cond delay="2999"/>
                                          </p:stCondLst>
                                        </p:cTn>
                                        <p:tgtEl>
                                          <p:spTgt spid="8"/>
                                        </p:tgtEl>
                                        <p:attrNameLst>
                                          <p:attrName>style.visibility</p:attrName>
                                        </p:attrNameLst>
                                      </p:cBhvr>
                                      <p:to>
                                        <p:strVal val="hidden"/>
                                      </p:to>
                                    </p:set>
                                  </p:childTnLst>
                                </p:cTn>
                              </p:par>
                            </p:childTnLst>
                          </p:cTn>
                        </p:par>
                        <p:par>
                          <p:cTn id="8" fill="hold">
                            <p:stCondLst>
                              <p:cond delay="3000"/>
                            </p:stCondLst>
                            <p:childTnLst>
                              <p:par>
                                <p:cTn id="9" presetID="53"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par>
                                <p:cTn id="14" presetID="53" presetClass="entr" presetSubtype="16"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6256" y="4752243"/>
            <a:ext cx="2016224" cy="303784"/>
          </a:xfrm>
          <a:prstGeom prst="rect">
            <a:avLst/>
          </a:prstGeom>
        </p:spPr>
      </p:pic>
      <p:sp>
        <p:nvSpPr>
          <p:cNvPr id="2" name="TextBox 1"/>
          <p:cNvSpPr txBox="1"/>
          <p:nvPr/>
        </p:nvSpPr>
        <p:spPr>
          <a:xfrm>
            <a:off x="0" y="57150"/>
            <a:ext cx="9144000" cy="954107"/>
          </a:xfrm>
          <a:prstGeom prst="rect">
            <a:avLst/>
          </a:prstGeom>
          <a:noFill/>
        </p:spPr>
        <p:txBody>
          <a:bodyPr wrap="square" rtlCol="0">
            <a:spAutoFit/>
          </a:bodyPr>
          <a:lstStyle/>
          <a:p>
            <a:pPr algn="ctr"/>
            <a:r>
              <a:rPr lang="en-GB" sz="3200" i="1">
                <a:solidFill>
                  <a:srgbClr val="FF0000"/>
                </a:solidFill>
                <a:latin typeface="+mj-lt"/>
                <a:ea typeface="Verdana" panose="020B0604030504040204" pitchFamily="34" charset="0"/>
                <a:cs typeface="Verdana" panose="020B0604030504040204" pitchFamily="34" charset="0"/>
              </a:rPr>
              <a:t>SAFE OPERATING SPACE</a:t>
            </a:r>
            <a:endParaRPr lang="en-GB" sz="2800" i="1">
              <a:solidFill>
                <a:srgbClr val="FF0000"/>
              </a:solidFill>
              <a:latin typeface="+mj-lt"/>
              <a:ea typeface="Verdana" panose="020B0604030504040204" pitchFamily="34" charset="0"/>
              <a:cs typeface="Verdana" panose="020B0604030504040204" pitchFamily="34" charset="0"/>
            </a:endParaRPr>
          </a:p>
          <a:p>
            <a:pPr algn="ctr"/>
            <a:r>
              <a:rPr lang="en-GB" sz="2400" i="1">
                <a:solidFill>
                  <a:srgbClr val="FF0000"/>
                </a:solidFill>
                <a:latin typeface="+mj-lt"/>
                <a:ea typeface="Verdana" panose="020B0604030504040204" pitchFamily="34" charset="0"/>
                <a:cs typeface="Verdana" panose="020B0604030504040204" pitchFamily="34" charset="0"/>
              </a:rPr>
              <a:t>ECONOMIC SYSTEM FUNCTION OF ECOSYSTEM</a:t>
            </a:r>
            <a:endParaRPr lang="en-GB" sz="2400" i="1">
              <a:solidFill>
                <a:srgbClr val="FF0000"/>
              </a:solidFill>
              <a:latin typeface="+mj-lt"/>
            </a:endParaRPr>
          </a:p>
        </p:txBody>
      </p:sp>
      <p:grpSp>
        <p:nvGrpSpPr>
          <p:cNvPr id="3" name="Group 2"/>
          <p:cNvGrpSpPr/>
          <p:nvPr/>
        </p:nvGrpSpPr>
        <p:grpSpPr>
          <a:xfrm>
            <a:off x="300979" y="986273"/>
            <a:ext cx="8640960" cy="3947677"/>
            <a:chOff x="300979" y="1270764"/>
            <a:chExt cx="8640960" cy="5263569"/>
          </a:xfrm>
        </p:grpSpPr>
        <p:sp>
          <p:nvSpPr>
            <p:cNvPr id="50" name="Oval 49"/>
            <p:cNvSpPr/>
            <p:nvPr/>
          </p:nvSpPr>
          <p:spPr>
            <a:xfrm>
              <a:off x="300979" y="1270764"/>
              <a:ext cx="8640960" cy="5263569"/>
            </a:xfrm>
            <a:prstGeom prst="ellipse">
              <a:avLst/>
            </a:prstGeom>
            <a:solidFill>
              <a:srgbClr val="008173">
                <a:alpha val="34902"/>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latin typeface="+mj-lt"/>
                <a:ea typeface="Verdana" pitchFamily="34" charset="0"/>
                <a:cs typeface="Verdana" pitchFamily="34" charset="0"/>
              </a:endParaRPr>
            </a:p>
          </p:txBody>
        </p:sp>
        <p:grpSp>
          <p:nvGrpSpPr>
            <p:cNvPr id="17" name="Group 16"/>
            <p:cNvGrpSpPr/>
            <p:nvPr/>
          </p:nvGrpSpPr>
          <p:grpSpPr>
            <a:xfrm>
              <a:off x="877275" y="1295400"/>
              <a:ext cx="7809525" cy="4727750"/>
              <a:chOff x="827816" y="1210738"/>
              <a:chExt cx="7809525" cy="4727750"/>
            </a:xfrm>
          </p:grpSpPr>
          <p:sp>
            <p:nvSpPr>
              <p:cNvPr id="18" name="Oval 17"/>
              <p:cNvSpPr/>
              <p:nvPr/>
            </p:nvSpPr>
            <p:spPr>
              <a:xfrm>
                <a:off x="1907704" y="1802088"/>
                <a:ext cx="5256583" cy="4136400"/>
              </a:xfrm>
              <a:prstGeom prst="ellipse">
                <a:avLst/>
              </a:prstGeom>
              <a:solidFill>
                <a:schemeClr val="bg1">
                  <a:lumMod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a:solidFill>
                    <a:schemeClr val="bg1"/>
                  </a:solidFill>
                  <a:latin typeface="+mj-lt"/>
                  <a:ea typeface="Verdana" pitchFamily="34" charset="0"/>
                  <a:cs typeface="Verdana" pitchFamily="34" charset="0"/>
                </a:endParaRPr>
              </a:p>
            </p:txBody>
          </p:sp>
          <p:sp>
            <p:nvSpPr>
              <p:cNvPr id="31" name="TextBox 30"/>
              <p:cNvSpPr txBox="1"/>
              <p:nvPr/>
            </p:nvSpPr>
            <p:spPr>
              <a:xfrm>
                <a:off x="827816" y="3127057"/>
                <a:ext cx="2088000" cy="1394724"/>
              </a:xfrm>
              <a:prstGeom prst="rightArrow">
                <a:avLst>
                  <a:gd name="adj1" fmla="val 66496"/>
                  <a:gd name="adj2" fmla="val 50000"/>
                </a:avLst>
              </a:prstGeom>
              <a:solidFill>
                <a:schemeClr val="bg1"/>
              </a:solidFill>
              <a:ln w="6350">
                <a:noFill/>
              </a:ln>
            </p:spPr>
            <p:txBody>
              <a:bodyPr wrap="square" lIns="72000" rIns="72000" rtlCol="0" anchor="ctr" anchorCtr="0">
                <a:noAutofit/>
              </a:bodyPr>
              <a:lstStyle/>
              <a:p>
                <a:pPr marL="273050" lvl="1"/>
                <a:r>
                  <a:rPr lang="en-GB" i="1">
                    <a:latin typeface="+mj-lt"/>
                    <a:ea typeface="Verdana" pitchFamily="34" charset="0"/>
                    <a:cs typeface="Verdana" pitchFamily="34" charset="0"/>
                  </a:rPr>
                  <a:t>Ecosystem</a:t>
                </a:r>
              </a:p>
              <a:p>
                <a:pPr marL="277813" lvl="1"/>
                <a:r>
                  <a:rPr lang="en-GB" i="1">
                    <a:latin typeface="+mj-lt"/>
                    <a:ea typeface="Verdana" pitchFamily="34" charset="0"/>
                    <a:cs typeface="Verdana" pitchFamily="34" charset="0"/>
                  </a:rPr>
                  <a:t>services</a:t>
                </a:r>
              </a:p>
            </p:txBody>
          </p:sp>
          <p:grpSp>
            <p:nvGrpSpPr>
              <p:cNvPr id="32" name="Group 31"/>
              <p:cNvGrpSpPr/>
              <p:nvPr/>
            </p:nvGrpSpPr>
            <p:grpSpPr>
              <a:xfrm>
                <a:off x="886689" y="1210738"/>
                <a:ext cx="7750652" cy="4658042"/>
                <a:chOff x="886689" y="1210738"/>
                <a:chExt cx="7750652" cy="4658042"/>
              </a:xfrm>
            </p:grpSpPr>
            <p:sp>
              <p:nvSpPr>
                <p:cNvPr id="39" name="TextBox 38"/>
                <p:cNvSpPr txBox="1"/>
                <p:nvPr/>
              </p:nvSpPr>
              <p:spPr>
                <a:xfrm>
                  <a:off x="3491879" y="1210738"/>
                  <a:ext cx="2088232" cy="615553"/>
                </a:xfrm>
                <a:prstGeom prst="rect">
                  <a:avLst/>
                </a:prstGeom>
                <a:noFill/>
              </p:spPr>
              <p:txBody>
                <a:bodyPr wrap="square" rtlCol="0">
                  <a:spAutoFit/>
                </a:bodyPr>
                <a:lstStyle/>
                <a:p>
                  <a:pPr algn="ctr"/>
                  <a:r>
                    <a:rPr lang="en-GB" sz="2400" i="1">
                      <a:solidFill>
                        <a:schemeClr val="tx1">
                          <a:lumMod val="95000"/>
                          <a:lumOff val="5000"/>
                        </a:schemeClr>
                      </a:solidFill>
                      <a:latin typeface="+mj-lt"/>
                      <a:ea typeface="Verdana" pitchFamily="34" charset="0"/>
                      <a:cs typeface="Verdana" pitchFamily="34" charset="0"/>
                    </a:rPr>
                    <a:t>ECOSYSTEMS</a:t>
                  </a:r>
                </a:p>
              </p:txBody>
            </p:sp>
            <p:sp>
              <p:nvSpPr>
                <p:cNvPr id="40" name="TextBox 39"/>
                <p:cNvSpPr txBox="1"/>
                <p:nvPr/>
              </p:nvSpPr>
              <p:spPr>
                <a:xfrm>
                  <a:off x="2565749" y="2937937"/>
                  <a:ext cx="1728192" cy="492443"/>
                </a:xfrm>
                <a:prstGeom prst="rect">
                  <a:avLst/>
                </a:prstGeom>
                <a:noFill/>
              </p:spPr>
              <p:txBody>
                <a:bodyPr wrap="square" rtlCol="0">
                  <a:spAutoFit/>
                </a:bodyPr>
                <a:lstStyle/>
                <a:p>
                  <a:r>
                    <a:rPr lang="en-GB" i="1">
                      <a:solidFill>
                        <a:schemeClr val="tx1">
                          <a:lumMod val="75000"/>
                          <a:lumOff val="25000"/>
                        </a:schemeClr>
                      </a:solidFill>
                      <a:latin typeface="+mj-lt"/>
                      <a:ea typeface="Verdana" pitchFamily="34" charset="0"/>
                      <a:cs typeface="Verdana" pitchFamily="34" charset="0"/>
                    </a:rPr>
                    <a:t>Policy</a:t>
                  </a:r>
                </a:p>
              </p:txBody>
            </p:sp>
            <p:sp>
              <p:nvSpPr>
                <p:cNvPr id="41" name="TextBox 40"/>
                <p:cNvSpPr txBox="1"/>
                <p:nvPr/>
              </p:nvSpPr>
              <p:spPr>
                <a:xfrm>
                  <a:off x="2411760" y="4581128"/>
                  <a:ext cx="1728192" cy="492443"/>
                </a:xfrm>
                <a:prstGeom prst="rect">
                  <a:avLst/>
                </a:prstGeom>
                <a:noFill/>
              </p:spPr>
              <p:txBody>
                <a:bodyPr wrap="square" rtlCol="0">
                  <a:spAutoFit/>
                </a:bodyPr>
                <a:lstStyle/>
                <a:p>
                  <a:r>
                    <a:rPr lang="en-GB" i="1">
                      <a:solidFill>
                        <a:schemeClr val="tx1">
                          <a:lumMod val="75000"/>
                          <a:lumOff val="25000"/>
                        </a:schemeClr>
                      </a:solidFill>
                      <a:latin typeface="+mj-lt"/>
                      <a:ea typeface="Verdana" pitchFamily="34" charset="0"/>
                      <a:cs typeface="Verdana" pitchFamily="34" charset="0"/>
                    </a:rPr>
                    <a:t>Values</a:t>
                  </a:r>
                </a:p>
              </p:txBody>
            </p:sp>
            <p:sp>
              <p:nvSpPr>
                <p:cNvPr id="42" name="TextBox 41"/>
                <p:cNvSpPr txBox="1"/>
                <p:nvPr/>
              </p:nvSpPr>
              <p:spPr>
                <a:xfrm>
                  <a:off x="3477777" y="5376337"/>
                  <a:ext cx="1728192" cy="492443"/>
                </a:xfrm>
                <a:prstGeom prst="rect">
                  <a:avLst/>
                </a:prstGeom>
                <a:noFill/>
              </p:spPr>
              <p:txBody>
                <a:bodyPr wrap="square" rtlCol="0">
                  <a:spAutoFit/>
                </a:bodyPr>
                <a:lstStyle/>
                <a:p>
                  <a:r>
                    <a:rPr lang="en-GB" i="1">
                      <a:solidFill>
                        <a:schemeClr val="tx1">
                          <a:lumMod val="75000"/>
                          <a:lumOff val="25000"/>
                        </a:schemeClr>
                      </a:solidFill>
                      <a:latin typeface="+mj-lt"/>
                      <a:ea typeface="Verdana" pitchFamily="34" charset="0"/>
                      <a:cs typeface="Verdana" pitchFamily="34" charset="0"/>
                    </a:rPr>
                    <a:t>Technology</a:t>
                  </a:r>
                </a:p>
              </p:txBody>
            </p:sp>
            <p:sp>
              <p:nvSpPr>
                <p:cNvPr id="43" name="TextBox 42"/>
                <p:cNvSpPr txBox="1"/>
                <p:nvPr/>
              </p:nvSpPr>
              <p:spPr>
                <a:xfrm>
                  <a:off x="5238143" y="5103360"/>
                  <a:ext cx="1113197" cy="492443"/>
                </a:xfrm>
                <a:prstGeom prst="rect">
                  <a:avLst/>
                </a:prstGeom>
                <a:noFill/>
              </p:spPr>
              <p:txBody>
                <a:bodyPr wrap="square" rtlCol="0">
                  <a:spAutoFit/>
                </a:bodyPr>
                <a:lstStyle/>
                <a:p>
                  <a:r>
                    <a:rPr lang="en-GB" i="1">
                      <a:solidFill>
                        <a:schemeClr val="tx1">
                          <a:lumMod val="75000"/>
                          <a:lumOff val="25000"/>
                        </a:schemeClr>
                      </a:solidFill>
                      <a:latin typeface="+mj-lt"/>
                      <a:ea typeface="Verdana" pitchFamily="34" charset="0"/>
                      <a:cs typeface="Verdana" pitchFamily="34" charset="0"/>
                    </a:rPr>
                    <a:t>Science</a:t>
                  </a:r>
                </a:p>
              </p:txBody>
            </p:sp>
            <p:sp>
              <p:nvSpPr>
                <p:cNvPr id="44" name="TextBox 43"/>
                <p:cNvSpPr txBox="1"/>
                <p:nvPr/>
              </p:nvSpPr>
              <p:spPr>
                <a:xfrm>
                  <a:off x="5894141" y="4579095"/>
                  <a:ext cx="1728192" cy="492443"/>
                </a:xfrm>
                <a:prstGeom prst="rect">
                  <a:avLst/>
                </a:prstGeom>
                <a:noFill/>
              </p:spPr>
              <p:txBody>
                <a:bodyPr wrap="square" rtlCol="0">
                  <a:spAutoFit/>
                </a:bodyPr>
                <a:lstStyle/>
                <a:p>
                  <a:r>
                    <a:rPr lang="en-GB" i="1">
                      <a:solidFill>
                        <a:schemeClr val="tx1">
                          <a:lumMod val="75000"/>
                          <a:lumOff val="25000"/>
                        </a:schemeClr>
                      </a:solidFill>
                      <a:latin typeface="+mj-lt"/>
                      <a:ea typeface="Verdana" pitchFamily="34" charset="0"/>
                      <a:cs typeface="Verdana" pitchFamily="34" charset="0"/>
                    </a:rPr>
                    <a:t>Market</a:t>
                  </a:r>
                </a:p>
              </p:txBody>
            </p:sp>
            <p:sp>
              <p:nvSpPr>
                <p:cNvPr id="45" name="TextBox 44"/>
                <p:cNvSpPr txBox="1"/>
                <p:nvPr/>
              </p:nvSpPr>
              <p:spPr>
                <a:xfrm>
                  <a:off x="5741741" y="2937937"/>
                  <a:ext cx="1728192" cy="492443"/>
                </a:xfrm>
                <a:prstGeom prst="rect">
                  <a:avLst/>
                </a:prstGeom>
                <a:noFill/>
              </p:spPr>
              <p:txBody>
                <a:bodyPr wrap="square" rtlCol="0">
                  <a:spAutoFit/>
                </a:bodyPr>
                <a:lstStyle/>
                <a:p>
                  <a:r>
                    <a:rPr lang="en-GB" i="1">
                      <a:solidFill>
                        <a:schemeClr val="tx1">
                          <a:lumMod val="75000"/>
                          <a:lumOff val="25000"/>
                        </a:schemeClr>
                      </a:solidFill>
                      <a:latin typeface="+mj-lt"/>
                      <a:ea typeface="Verdana" pitchFamily="34" charset="0"/>
                      <a:cs typeface="Verdana" pitchFamily="34" charset="0"/>
                    </a:rPr>
                    <a:t>Industry</a:t>
                  </a:r>
                </a:p>
              </p:txBody>
            </p:sp>
            <p:sp>
              <p:nvSpPr>
                <p:cNvPr id="46" name="TextBox 45"/>
                <p:cNvSpPr txBox="1"/>
                <p:nvPr/>
              </p:nvSpPr>
              <p:spPr>
                <a:xfrm>
                  <a:off x="2537772" y="1921938"/>
                  <a:ext cx="3996445" cy="796468"/>
                </a:xfrm>
                <a:prstGeom prst="rect">
                  <a:avLst/>
                </a:prstGeom>
                <a:noFill/>
              </p:spPr>
              <p:txBody>
                <a:bodyPr wrap="square" lIns="0" tIns="0" rIns="0" bIns="0" rtlCol="0">
                  <a:noAutofit/>
                </a:bodyPr>
                <a:lstStyle/>
                <a:p>
                  <a:pPr algn="ctr"/>
                  <a:r>
                    <a:rPr lang="en-GB" sz="2400" i="1">
                      <a:solidFill>
                        <a:schemeClr val="tx1">
                          <a:lumMod val="95000"/>
                          <a:lumOff val="5000"/>
                        </a:schemeClr>
                      </a:solidFill>
                      <a:latin typeface="+mj-lt"/>
                      <a:ea typeface="Verdana" pitchFamily="34" charset="0"/>
                      <a:cs typeface="Verdana" pitchFamily="34" charset="0"/>
                    </a:rPr>
                    <a:t>SOCIO-TECHNICAL SYSTEMS</a:t>
                  </a:r>
                </a:p>
                <a:p>
                  <a:pPr algn="ctr"/>
                  <a:r>
                    <a:rPr lang="en-GB" sz="2000" i="1">
                      <a:solidFill>
                        <a:schemeClr val="tx1">
                          <a:lumMod val="95000"/>
                          <a:lumOff val="5000"/>
                        </a:schemeClr>
                      </a:solidFill>
                      <a:latin typeface="+mj-lt"/>
                      <a:ea typeface="Verdana" pitchFamily="34" charset="0"/>
                      <a:cs typeface="Verdana" pitchFamily="34" charset="0"/>
                    </a:rPr>
                    <a:t>providing social needs and value</a:t>
                  </a:r>
                </a:p>
              </p:txBody>
            </p:sp>
            <p:sp>
              <p:nvSpPr>
                <p:cNvPr id="47" name="TextBox 46"/>
                <p:cNvSpPr txBox="1"/>
                <p:nvPr/>
              </p:nvSpPr>
              <p:spPr>
                <a:xfrm>
                  <a:off x="6427541" y="3168813"/>
                  <a:ext cx="2209800" cy="1394724"/>
                </a:xfrm>
                <a:prstGeom prst="rightArrow">
                  <a:avLst>
                    <a:gd name="adj1" fmla="val 64663"/>
                    <a:gd name="adj2" fmla="val 50000"/>
                  </a:avLst>
                </a:prstGeom>
                <a:solidFill>
                  <a:schemeClr val="bg1"/>
                </a:solidFill>
                <a:ln w="9525">
                  <a:noFill/>
                </a:ln>
              </p:spPr>
              <p:txBody>
                <a:bodyPr wrap="square" lIns="72000" rIns="72000" rtlCol="0" anchor="ctr" anchorCtr="0">
                  <a:noAutofit/>
                </a:bodyPr>
                <a:lstStyle/>
                <a:p>
                  <a:pPr marL="82550"/>
                  <a:r>
                    <a:rPr lang="en-GB" i="1">
                      <a:latin typeface="+mj-lt"/>
                      <a:ea typeface="Verdana" pitchFamily="34" charset="0"/>
                      <a:cs typeface="Verdana" pitchFamily="34" charset="0"/>
                    </a:rPr>
                    <a:t>Environmental externalities</a:t>
                  </a:r>
                </a:p>
              </p:txBody>
            </p:sp>
            <p:sp>
              <p:nvSpPr>
                <p:cNvPr id="48" name="TextBox 47"/>
                <p:cNvSpPr txBox="1"/>
                <p:nvPr/>
              </p:nvSpPr>
              <p:spPr>
                <a:xfrm>
                  <a:off x="886689" y="2214831"/>
                  <a:ext cx="1491179" cy="1231107"/>
                </a:xfrm>
                <a:prstGeom prst="rect">
                  <a:avLst/>
                </a:prstGeom>
                <a:noFill/>
              </p:spPr>
              <p:txBody>
                <a:bodyPr wrap="square" rtlCol="0">
                  <a:spAutoFit/>
                </a:bodyPr>
                <a:lstStyle/>
                <a:p>
                  <a:r>
                    <a:rPr lang="en-GB" i="1">
                      <a:solidFill>
                        <a:schemeClr val="tx1">
                          <a:lumMod val="85000"/>
                          <a:lumOff val="15000"/>
                        </a:schemeClr>
                      </a:solidFill>
                      <a:latin typeface="+mj-lt"/>
                      <a:ea typeface="Verdana" pitchFamily="34" charset="0"/>
                      <a:cs typeface="Verdana" pitchFamily="34" charset="0"/>
                    </a:rPr>
                    <a:t>Withdrawals from the ecosystems</a:t>
                  </a:r>
                </a:p>
              </p:txBody>
            </p:sp>
            <p:sp>
              <p:nvSpPr>
                <p:cNvPr id="49" name="TextBox 48"/>
                <p:cNvSpPr txBox="1"/>
                <p:nvPr/>
              </p:nvSpPr>
              <p:spPr>
                <a:xfrm>
                  <a:off x="6980774" y="1546653"/>
                  <a:ext cx="970767" cy="984885"/>
                </a:xfrm>
                <a:prstGeom prst="rect">
                  <a:avLst/>
                </a:prstGeom>
                <a:noFill/>
              </p:spPr>
              <p:txBody>
                <a:bodyPr wrap="square" rtlCol="0">
                  <a:spAutoFit/>
                </a:bodyPr>
                <a:lstStyle/>
                <a:p>
                  <a:r>
                    <a:rPr lang="en-GB" sz="1400" i="1">
                      <a:solidFill>
                        <a:schemeClr val="tx1">
                          <a:lumMod val="85000"/>
                          <a:lumOff val="15000"/>
                        </a:schemeClr>
                      </a:solidFill>
                      <a:latin typeface="+mj-lt"/>
                      <a:ea typeface="Verdana" pitchFamily="34" charset="0"/>
                      <a:cs typeface="Verdana" pitchFamily="34" charset="0"/>
                    </a:rPr>
                    <a:t>Deposits Emissions Pollution</a:t>
                  </a:r>
                </a:p>
              </p:txBody>
            </p:sp>
          </p:grpSp>
          <p:sp>
            <p:nvSpPr>
              <p:cNvPr id="33" name="TextBox 32"/>
              <p:cNvSpPr txBox="1"/>
              <p:nvPr/>
            </p:nvSpPr>
            <p:spPr>
              <a:xfrm>
                <a:off x="3978144" y="2912445"/>
                <a:ext cx="1260000" cy="1311981"/>
              </a:xfrm>
              <a:prstGeom prst="ellipse">
                <a:avLst/>
              </a:prstGeom>
              <a:solidFill>
                <a:srgbClr val="EAEAEA"/>
              </a:solidFill>
              <a:ln>
                <a:solidFill>
                  <a:schemeClr val="bg1">
                    <a:lumMod val="65000"/>
                  </a:schemeClr>
                </a:solidFill>
              </a:ln>
            </p:spPr>
            <p:txBody>
              <a:bodyPr wrap="square" lIns="36000" tIns="36000" rIns="36000" bIns="36000" rtlCol="0" anchor="ctr" anchorCtr="0">
                <a:noAutofit/>
              </a:bodyPr>
              <a:lstStyle/>
              <a:p>
                <a:pPr algn="ctr"/>
                <a:endParaRPr lang="en-GB" sz="1400" i="1">
                  <a:solidFill>
                    <a:schemeClr val="bg1">
                      <a:lumMod val="65000"/>
                    </a:schemeClr>
                  </a:solidFill>
                  <a:latin typeface="+mj-lt"/>
                  <a:ea typeface="Verdana" pitchFamily="34" charset="0"/>
                  <a:cs typeface="Verdana" pitchFamily="34" charset="0"/>
                </a:endParaRPr>
              </a:p>
              <a:p>
                <a:pPr algn="ctr"/>
                <a:r>
                  <a:rPr lang="en-GB" sz="1400" i="1">
                    <a:solidFill>
                      <a:schemeClr val="bg1">
                        <a:lumMod val="65000"/>
                      </a:schemeClr>
                    </a:solidFill>
                    <a:latin typeface="+mj-lt"/>
                    <a:ea typeface="Verdana" pitchFamily="34" charset="0"/>
                    <a:cs typeface="Verdana" pitchFamily="34" charset="0"/>
                  </a:rPr>
                  <a:t>system</a:t>
                </a:r>
              </a:p>
            </p:txBody>
          </p:sp>
          <p:sp>
            <p:nvSpPr>
              <p:cNvPr id="34" name="TextBox 33"/>
              <p:cNvSpPr txBox="1"/>
              <p:nvPr/>
            </p:nvSpPr>
            <p:spPr>
              <a:xfrm>
                <a:off x="3268751" y="3861070"/>
                <a:ext cx="1260000" cy="1311981"/>
              </a:xfrm>
              <a:prstGeom prst="ellipse">
                <a:avLst/>
              </a:prstGeom>
              <a:solidFill>
                <a:srgbClr val="EAEAEA"/>
              </a:solidFill>
              <a:ln>
                <a:solidFill>
                  <a:schemeClr val="bg1">
                    <a:lumMod val="65000"/>
                  </a:schemeClr>
                </a:solidFill>
              </a:ln>
            </p:spPr>
            <p:txBody>
              <a:bodyPr wrap="square" lIns="36000" tIns="36000" rIns="36000" bIns="36000" rtlCol="0" anchor="ctr" anchorCtr="0">
                <a:noAutofit/>
              </a:bodyPr>
              <a:lstStyle/>
              <a:p>
                <a:pPr algn="ctr"/>
                <a:endParaRPr lang="en-GB" sz="1400" i="1">
                  <a:solidFill>
                    <a:schemeClr val="bg1">
                      <a:lumMod val="65000"/>
                    </a:schemeClr>
                  </a:solidFill>
                  <a:latin typeface="+mj-lt"/>
                  <a:ea typeface="Verdana" pitchFamily="34" charset="0"/>
                  <a:cs typeface="Verdana" pitchFamily="34" charset="0"/>
                </a:endParaRPr>
              </a:p>
              <a:p>
                <a:pPr algn="ctr"/>
                <a:r>
                  <a:rPr lang="en-GB" sz="1400" i="1">
                    <a:solidFill>
                      <a:schemeClr val="bg1">
                        <a:lumMod val="65000"/>
                      </a:schemeClr>
                    </a:solidFill>
                    <a:latin typeface="+mj-lt"/>
                    <a:ea typeface="Verdana" pitchFamily="34" charset="0"/>
                    <a:cs typeface="Verdana" pitchFamily="34" charset="0"/>
                  </a:rPr>
                  <a:t>system</a:t>
                </a:r>
              </a:p>
            </p:txBody>
          </p:sp>
          <p:sp>
            <p:nvSpPr>
              <p:cNvPr id="35" name="TextBox 34"/>
              <p:cNvSpPr txBox="1"/>
              <p:nvPr/>
            </p:nvSpPr>
            <p:spPr>
              <a:xfrm>
                <a:off x="4634299" y="3817887"/>
                <a:ext cx="1260000" cy="1311981"/>
              </a:xfrm>
              <a:prstGeom prst="ellipse">
                <a:avLst/>
              </a:prstGeom>
              <a:solidFill>
                <a:srgbClr val="EAEAEA"/>
              </a:solidFill>
              <a:ln>
                <a:solidFill>
                  <a:schemeClr val="bg1">
                    <a:lumMod val="65000"/>
                  </a:schemeClr>
                </a:solidFill>
              </a:ln>
            </p:spPr>
            <p:txBody>
              <a:bodyPr wrap="square" lIns="36000" tIns="36000" rIns="36000" bIns="36000" rtlCol="0" anchor="ctr" anchorCtr="0">
                <a:noAutofit/>
              </a:bodyPr>
              <a:lstStyle/>
              <a:p>
                <a:pPr algn="ctr"/>
                <a:endParaRPr lang="en-GB" sz="1400" i="1">
                  <a:solidFill>
                    <a:schemeClr val="bg1">
                      <a:lumMod val="65000"/>
                    </a:schemeClr>
                  </a:solidFill>
                  <a:latin typeface="+mj-lt"/>
                  <a:ea typeface="Verdana" pitchFamily="34" charset="0"/>
                  <a:cs typeface="Verdana" pitchFamily="34" charset="0"/>
                </a:endParaRPr>
              </a:p>
              <a:p>
                <a:pPr algn="ctr"/>
                <a:r>
                  <a:rPr lang="en-GB" sz="1400" i="1">
                    <a:solidFill>
                      <a:schemeClr val="bg1">
                        <a:lumMod val="65000"/>
                      </a:schemeClr>
                    </a:solidFill>
                    <a:latin typeface="+mj-lt"/>
                    <a:ea typeface="Verdana" pitchFamily="34" charset="0"/>
                    <a:cs typeface="Verdana" pitchFamily="34" charset="0"/>
                  </a:rPr>
                  <a:t>system</a:t>
                </a:r>
              </a:p>
            </p:txBody>
          </p:sp>
          <p:sp>
            <p:nvSpPr>
              <p:cNvPr id="36" name="TextBox 35"/>
              <p:cNvSpPr txBox="1"/>
              <p:nvPr/>
            </p:nvSpPr>
            <p:spPr>
              <a:xfrm>
                <a:off x="4634299" y="3063654"/>
                <a:ext cx="1260000" cy="1311981"/>
              </a:xfrm>
              <a:prstGeom prst="ellipse">
                <a:avLst/>
              </a:prstGeom>
              <a:solidFill>
                <a:srgbClr val="EAEAEA"/>
              </a:solidFill>
              <a:ln>
                <a:solidFill>
                  <a:schemeClr val="bg1">
                    <a:lumMod val="65000"/>
                  </a:schemeClr>
                </a:solidFill>
              </a:ln>
            </p:spPr>
            <p:txBody>
              <a:bodyPr wrap="square" lIns="36000" tIns="36000" rIns="36000" bIns="36000" rtlCol="0" anchor="ctr" anchorCtr="0">
                <a:noAutofit/>
              </a:bodyPr>
              <a:lstStyle/>
              <a:p>
                <a:pPr algn="ctr"/>
                <a:r>
                  <a:rPr lang="en-GB" sz="1400" i="1">
                    <a:solidFill>
                      <a:srgbClr val="005384"/>
                    </a:solidFill>
                    <a:latin typeface="+mj-lt"/>
                    <a:ea typeface="Verdana" pitchFamily="34" charset="0"/>
                    <a:cs typeface="Verdana" pitchFamily="34" charset="0"/>
                  </a:rPr>
                  <a:t>Food</a:t>
                </a:r>
              </a:p>
              <a:p>
                <a:pPr algn="ctr"/>
                <a:r>
                  <a:rPr lang="en-GB" sz="1400" i="1">
                    <a:solidFill>
                      <a:srgbClr val="005384"/>
                    </a:solidFill>
                    <a:latin typeface="+mj-lt"/>
                    <a:ea typeface="Verdana" pitchFamily="34" charset="0"/>
                    <a:cs typeface="Verdana" pitchFamily="34" charset="0"/>
                  </a:rPr>
                  <a:t>system</a:t>
                </a:r>
                <a:endParaRPr lang="en-GB" i="1">
                  <a:solidFill>
                    <a:srgbClr val="005384"/>
                  </a:solidFill>
                  <a:latin typeface="+mj-lt"/>
                  <a:ea typeface="Verdana" pitchFamily="34" charset="0"/>
                  <a:cs typeface="Verdana" pitchFamily="34" charset="0"/>
                </a:endParaRPr>
              </a:p>
            </p:txBody>
          </p:sp>
          <p:sp>
            <p:nvSpPr>
              <p:cNvPr id="37" name="TextBox 36"/>
              <p:cNvSpPr txBox="1"/>
              <p:nvPr/>
            </p:nvSpPr>
            <p:spPr>
              <a:xfrm>
                <a:off x="3234938" y="3085683"/>
                <a:ext cx="1260000" cy="1311981"/>
              </a:xfrm>
              <a:prstGeom prst="ellipse">
                <a:avLst/>
              </a:prstGeom>
              <a:solidFill>
                <a:srgbClr val="EAEAEA"/>
              </a:solidFill>
              <a:ln>
                <a:solidFill>
                  <a:schemeClr val="bg1">
                    <a:lumMod val="65000"/>
                  </a:schemeClr>
                </a:solidFill>
              </a:ln>
            </p:spPr>
            <p:txBody>
              <a:bodyPr wrap="square" lIns="36000" tIns="36000" rIns="36000" bIns="36000" rtlCol="0" anchor="ctr" anchorCtr="0">
                <a:noAutofit/>
              </a:bodyPr>
              <a:lstStyle/>
              <a:p>
                <a:pPr algn="ctr"/>
                <a:r>
                  <a:rPr lang="en-GB" sz="1400" i="1">
                    <a:solidFill>
                      <a:srgbClr val="005384"/>
                    </a:solidFill>
                    <a:latin typeface="+mj-lt"/>
                    <a:ea typeface="Verdana" pitchFamily="34" charset="0"/>
                    <a:cs typeface="Verdana" pitchFamily="34" charset="0"/>
                  </a:rPr>
                  <a:t>Energy</a:t>
                </a:r>
              </a:p>
              <a:p>
                <a:pPr algn="ctr"/>
                <a:r>
                  <a:rPr lang="en-GB" sz="1400" i="1">
                    <a:solidFill>
                      <a:srgbClr val="005384"/>
                    </a:solidFill>
                    <a:latin typeface="+mj-lt"/>
                    <a:ea typeface="Verdana" pitchFamily="34" charset="0"/>
                    <a:cs typeface="Verdana" pitchFamily="34" charset="0"/>
                  </a:rPr>
                  <a:t>system</a:t>
                </a:r>
                <a:endParaRPr lang="en-GB" i="1">
                  <a:solidFill>
                    <a:srgbClr val="005384"/>
                  </a:solidFill>
                  <a:latin typeface="+mj-lt"/>
                  <a:ea typeface="Verdana" pitchFamily="34" charset="0"/>
                  <a:cs typeface="Verdana" pitchFamily="34" charset="0"/>
                </a:endParaRPr>
              </a:p>
            </p:txBody>
          </p:sp>
          <p:sp>
            <p:nvSpPr>
              <p:cNvPr id="38" name="TextBox 37"/>
              <p:cNvSpPr txBox="1"/>
              <p:nvPr/>
            </p:nvSpPr>
            <p:spPr>
              <a:xfrm>
                <a:off x="3942000" y="4172445"/>
                <a:ext cx="1260000" cy="1311981"/>
              </a:xfrm>
              <a:prstGeom prst="ellipse">
                <a:avLst/>
              </a:prstGeom>
              <a:solidFill>
                <a:srgbClr val="EAEAEA"/>
              </a:solidFill>
              <a:ln>
                <a:solidFill>
                  <a:schemeClr val="bg1">
                    <a:lumMod val="65000"/>
                  </a:schemeClr>
                </a:solidFill>
              </a:ln>
            </p:spPr>
            <p:txBody>
              <a:bodyPr wrap="square" lIns="36000" tIns="36000" rIns="36000" bIns="36000" rtlCol="0" anchor="ctr" anchorCtr="0">
                <a:noAutofit/>
              </a:bodyPr>
              <a:lstStyle/>
              <a:p>
                <a:pPr algn="ctr"/>
                <a:r>
                  <a:rPr lang="en-GB" sz="1400" i="1">
                    <a:solidFill>
                      <a:srgbClr val="005384"/>
                    </a:solidFill>
                    <a:latin typeface="+mj-lt"/>
                    <a:ea typeface="Verdana" pitchFamily="34" charset="0"/>
                    <a:cs typeface="Verdana" pitchFamily="34" charset="0"/>
                  </a:rPr>
                  <a:t>Mobility</a:t>
                </a:r>
              </a:p>
              <a:p>
                <a:pPr algn="ctr"/>
                <a:r>
                  <a:rPr lang="en-GB" sz="1400" i="1">
                    <a:solidFill>
                      <a:srgbClr val="005384"/>
                    </a:solidFill>
                    <a:latin typeface="+mj-lt"/>
                    <a:ea typeface="Verdana" pitchFamily="34" charset="0"/>
                    <a:cs typeface="Verdana" pitchFamily="34" charset="0"/>
                  </a:rPr>
                  <a:t>system</a:t>
                </a:r>
                <a:endParaRPr lang="en-GB" i="1">
                  <a:solidFill>
                    <a:srgbClr val="005384"/>
                  </a:solidFill>
                  <a:latin typeface="+mj-lt"/>
                  <a:ea typeface="Verdana" pitchFamily="34" charset="0"/>
                  <a:cs typeface="Verdana" pitchFamily="34" charset="0"/>
                </a:endParaRPr>
              </a:p>
            </p:txBody>
          </p:sp>
        </p:grpSp>
      </p:grpSp>
      <p:sp>
        <p:nvSpPr>
          <p:cNvPr id="27" name="TextBox 26"/>
          <p:cNvSpPr txBox="1"/>
          <p:nvPr/>
        </p:nvSpPr>
        <p:spPr>
          <a:xfrm>
            <a:off x="6477000" y="2495550"/>
            <a:ext cx="2209800" cy="1046043"/>
          </a:xfrm>
          <a:prstGeom prst="rightArrow">
            <a:avLst>
              <a:gd name="adj1" fmla="val 64663"/>
              <a:gd name="adj2" fmla="val 50000"/>
            </a:avLst>
          </a:prstGeom>
          <a:solidFill>
            <a:srgbClr val="FF0000"/>
          </a:solidFill>
          <a:ln w="9525">
            <a:noFill/>
          </a:ln>
        </p:spPr>
        <p:txBody>
          <a:bodyPr wrap="square" lIns="72000" rIns="72000" rtlCol="0" anchor="ctr" anchorCtr="0">
            <a:noAutofit/>
          </a:bodyPr>
          <a:lstStyle/>
          <a:p>
            <a:pPr marL="82550"/>
            <a:r>
              <a:rPr lang="en-GB" i="1">
                <a:latin typeface="+mj-lt"/>
                <a:ea typeface="Verdana" pitchFamily="34" charset="0"/>
                <a:cs typeface="Verdana" pitchFamily="34" charset="0"/>
              </a:rPr>
              <a:t>Environmental externalities</a:t>
            </a:r>
          </a:p>
        </p:txBody>
      </p:sp>
      <p:sp>
        <p:nvSpPr>
          <p:cNvPr id="5" name="TextBox 4">
            <a:extLst>
              <a:ext uri="{FF2B5EF4-FFF2-40B4-BE49-F238E27FC236}">
                <a16:creationId xmlns:a16="http://schemas.microsoft.com/office/drawing/2014/main" id="{BE05791F-EB9D-0141-86ED-DECFC874FD9E}"/>
              </a:ext>
            </a:extLst>
          </p:cNvPr>
          <p:cNvSpPr txBox="1"/>
          <p:nvPr/>
        </p:nvSpPr>
        <p:spPr>
          <a:xfrm>
            <a:off x="6876256" y="2126218"/>
            <a:ext cx="2236446" cy="400110"/>
          </a:xfrm>
          <a:prstGeom prst="rect">
            <a:avLst/>
          </a:prstGeom>
          <a:noFill/>
        </p:spPr>
        <p:txBody>
          <a:bodyPr wrap="square" rtlCol="0">
            <a:spAutoFit/>
          </a:bodyPr>
          <a:lstStyle/>
          <a:p>
            <a:r>
              <a:rPr lang="en-US" sz="2000" i="1">
                <a:solidFill>
                  <a:srgbClr val="FF0000"/>
                </a:solidFill>
              </a:rPr>
              <a:t>Profits privatized</a:t>
            </a:r>
          </a:p>
        </p:txBody>
      </p:sp>
      <p:sp>
        <p:nvSpPr>
          <p:cNvPr id="29" name="TextBox 28">
            <a:extLst>
              <a:ext uri="{FF2B5EF4-FFF2-40B4-BE49-F238E27FC236}">
                <a16:creationId xmlns:a16="http://schemas.microsoft.com/office/drawing/2014/main" id="{FFB69CE5-1B90-744B-86C8-33EDACCDA2ED}"/>
              </a:ext>
            </a:extLst>
          </p:cNvPr>
          <p:cNvSpPr txBox="1"/>
          <p:nvPr/>
        </p:nvSpPr>
        <p:spPr>
          <a:xfrm>
            <a:off x="6934199" y="3421618"/>
            <a:ext cx="2007739" cy="400110"/>
          </a:xfrm>
          <a:prstGeom prst="rect">
            <a:avLst/>
          </a:prstGeom>
          <a:noFill/>
        </p:spPr>
        <p:txBody>
          <a:bodyPr wrap="square" rtlCol="0">
            <a:spAutoFit/>
          </a:bodyPr>
          <a:lstStyle/>
          <a:p>
            <a:r>
              <a:rPr lang="en-US" sz="2000" i="1">
                <a:solidFill>
                  <a:srgbClr val="FF0000"/>
                </a:solidFill>
              </a:rPr>
              <a:t>Costs socialized </a:t>
            </a:r>
          </a:p>
        </p:txBody>
      </p:sp>
    </p:spTree>
    <p:extLst>
      <p:ext uri="{BB962C8B-B14F-4D97-AF65-F5344CB8AC3E}">
        <p14:creationId xmlns:p14="http://schemas.microsoft.com/office/powerpoint/2010/main" val="3755212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par>
                          <p:cTn id="7" fill="hold">
                            <p:stCondLst>
                              <p:cond delay="0"/>
                            </p:stCondLst>
                            <p:childTnLst>
                              <p:par>
                                <p:cTn id="8" presetID="26" presetClass="emph" presetSubtype="0" fill="hold" grpId="1" nodeType="afterEffect">
                                  <p:stCondLst>
                                    <p:cond delay="0"/>
                                  </p:stCondLst>
                                  <p:childTnLst>
                                    <p:animEffect transition="out" filter="fade">
                                      <p:cBhvr>
                                        <p:cTn id="9" dur="500" tmFilter="0, 0; .2, .5; .8, .5; 1, 0"/>
                                        <p:tgtEl>
                                          <p:spTgt spid="27"/>
                                        </p:tgtEl>
                                      </p:cBhvr>
                                    </p:animEffect>
                                    <p:animScale>
                                      <p:cBhvr>
                                        <p:cTn id="10" dur="250" autoRev="1" fill="hold"/>
                                        <p:tgtEl>
                                          <p:spTgt spid="27"/>
                                        </p:tgtEl>
                                      </p:cBhvr>
                                      <p:by x="105000" y="105000"/>
                                    </p:animScale>
                                  </p:childTnLst>
                                </p:cTn>
                              </p:par>
                            </p:childTnLst>
                          </p:cTn>
                        </p:par>
                        <p:par>
                          <p:cTn id="11" fill="hold">
                            <p:stCondLst>
                              <p:cond delay="500"/>
                            </p:stCondLst>
                            <p:childTnLst>
                              <p:par>
                                <p:cTn id="12" presetID="26" presetClass="emph" presetSubtype="0" fill="hold" grpId="2" nodeType="afterEffect">
                                  <p:stCondLst>
                                    <p:cond delay="0"/>
                                  </p:stCondLst>
                                  <p:childTnLst>
                                    <p:animEffect transition="out" filter="fade">
                                      <p:cBhvr>
                                        <p:cTn id="13" dur="500" tmFilter="0, 0; .2, .5; .8, .5; 1, 0"/>
                                        <p:tgtEl>
                                          <p:spTgt spid="27"/>
                                        </p:tgtEl>
                                      </p:cBhvr>
                                    </p:animEffect>
                                    <p:animScale>
                                      <p:cBhvr>
                                        <p:cTn id="14" dur="250" autoRev="1" fill="hold"/>
                                        <p:tgtEl>
                                          <p:spTgt spid="27"/>
                                        </p:tgtEl>
                                      </p:cBhvr>
                                      <p:by x="105000" y="105000"/>
                                    </p:animScale>
                                  </p:childTnLst>
                                </p:cTn>
                              </p:par>
                            </p:childTnLst>
                          </p:cTn>
                        </p:par>
                        <p:par>
                          <p:cTn id="15" fill="hold">
                            <p:stCondLst>
                              <p:cond delay="1000"/>
                            </p:stCondLst>
                            <p:childTnLst>
                              <p:par>
                                <p:cTn id="16" presetID="26" presetClass="emph" presetSubtype="0" fill="hold" grpId="3" nodeType="afterEffect">
                                  <p:stCondLst>
                                    <p:cond delay="0"/>
                                  </p:stCondLst>
                                  <p:childTnLst>
                                    <p:animEffect transition="out" filter="fade">
                                      <p:cBhvr>
                                        <p:cTn id="17" dur="500" tmFilter="0, 0; .2, .5; .8, .5; 1, 0"/>
                                        <p:tgtEl>
                                          <p:spTgt spid="27"/>
                                        </p:tgtEl>
                                      </p:cBhvr>
                                    </p:animEffect>
                                    <p:animScale>
                                      <p:cBhvr>
                                        <p:cTn id="18" dur="250" autoRev="1" fill="hold"/>
                                        <p:tgtEl>
                                          <p:spTgt spid="27"/>
                                        </p:tgtEl>
                                      </p:cBhvr>
                                      <p:by x="105000" y="105000"/>
                                    </p:animScale>
                                  </p:childTnLst>
                                </p:cTn>
                              </p:par>
                            </p:childTnLst>
                          </p:cTn>
                        </p:par>
                        <p:par>
                          <p:cTn id="19" fill="hold">
                            <p:stCondLst>
                              <p:cond delay="1500"/>
                            </p:stCondLst>
                            <p:childTnLst>
                              <p:par>
                                <p:cTn id="20" presetID="26" presetClass="emph" presetSubtype="0" fill="hold" grpId="4" nodeType="afterEffect">
                                  <p:stCondLst>
                                    <p:cond delay="0"/>
                                  </p:stCondLst>
                                  <p:childTnLst>
                                    <p:animEffect transition="out" filter="fade">
                                      <p:cBhvr>
                                        <p:cTn id="21" dur="500" tmFilter="0, 0; .2, .5; .8, .5; 1, 0"/>
                                        <p:tgtEl>
                                          <p:spTgt spid="27"/>
                                        </p:tgtEl>
                                      </p:cBhvr>
                                    </p:animEffect>
                                    <p:animScale>
                                      <p:cBhvr>
                                        <p:cTn id="22" dur="250" autoRev="1" fill="hold"/>
                                        <p:tgtEl>
                                          <p:spTgt spid="27"/>
                                        </p:tgtEl>
                                      </p:cBhvr>
                                      <p:by x="105000" y="105000"/>
                                    </p:animScale>
                                  </p:childTnLst>
                                </p:cTn>
                              </p:par>
                            </p:childTnLst>
                          </p:cTn>
                        </p:par>
                        <p:par>
                          <p:cTn id="23" fill="hold">
                            <p:stCondLst>
                              <p:cond delay="2000"/>
                            </p:stCondLst>
                            <p:childTnLst>
                              <p:par>
                                <p:cTn id="24" presetID="26" presetClass="emph" presetSubtype="0" fill="hold" grpId="5" nodeType="afterEffect">
                                  <p:stCondLst>
                                    <p:cond delay="0"/>
                                  </p:stCondLst>
                                  <p:childTnLst>
                                    <p:animEffect transition="out" filter="fade">
                                      <p:cBhvr>
                                        <p:cTn id="25" dur="500" tmFilter="0, 0; .2, .5; .8, .5; 1, 0"/>
                                        <p:tgtEl>
                                          <p:spTgt spid="27"/>
                                        </p:tgtEl>
                                      </p:cBhvr>
                                    </p:animEffect>
                                    <p:animScale>
                                      <p:cBhvr>
                                        <p:cTn id="26" dur="250" autoRev="1" fill="hold"/>
                                        <p:tgtEl>
                                          <p:spTgt spid="27"/>
                                        </p:tgtEl>
                                      </p:cBhvr>
                                      <p:by x="105000" y="105000"/>
                                    </p:animScale>
                                  </p:childTnLst>
                                </p:cTn>
                              </p:par>
                            </p:childTnLst>
                          </p:cTn>
                        </p:par>
                        <p:par>
                          <p:cTn id="27" fill="hold">
                            <p:stCondLst>
                              <p:cond delay="2500"/>
                            </p:stCondLst>
                            <p:childTnLst>
                              <p:par>
                                <p:cTn id="28" presetID="26" presetClass="emph" presetSubtype="0" fill="hold" grpId="6" nodeType="afterEffect">
                                  <p:stCondLst>
                                    <p:cond delay="0"/>
                                  </p:stCondLst>
                                  <p:childTnLst>
                                    <p:animEffect transition="out" filter="fade">
                                      <p:cBhvr>
                                        <p:cTn id="29" dur="500" tmFilter="0, 0; .2, .5; .8, .5; 1, 0"/>
                                        <p:tgtEl>
                                          <p:spTgt spid="27"/>
                                        </p:tgtEl>
                                      </p:cBhvr>
                                    </p:animEffect>
                                    <p:animScale>
                                      <p:cBhvr>
                                        <p:cTn id="30" dur="250" autoRev="1" fill="hold"/>
                                        <p:tgtEl>
                                          <p:spTgt spid="27"/>
                                        </p:tgtEl>
                                      </p:cBhvr>
                                      <p:by x="105000" y="105000"/>
                                    </p:animScale>
                                  </p:childTnLst>
                                </p:cTn>
                              </p:par>
                            </p:childTnLst>
                          </p:cTn>
                        </p:par>
                        <p:par>
                          <p:cTn id="31" fill="hold">
                            <p:stCondLst>
                              <p:cond delay="3000"/>
                            </p:stCondLst>
                            <p:childTnLst>
                              <p:par>
                                <p:cTn id="32" presetID="26" presetClass="emph" presetSubtype="0" fill="hold" grpId="7" nodeType="afterEffect">
                                  <p:stCondLst>
                                    <p:cond delay="0"/>
                                  </p:stCondLst>
                                  <p:childTnLst>
                                    <p:animEffect transition="out" filter="fade">
                                      <p:cBhvr>
                                        <p:cTn id="33" dur="500" tmFilter="0, 0; .2, .5; .8, .5; 1, 0"/>
                                        <p:tgtEl>
                                          <p:spTgt spid="27"/>
                                        </p:tgtEl>
                                      </p:cBhvr>
                                    </p:animEffect>
                                    <p:animScale>
                                      <p:cBhvr>
                                        <p:cTn id="34" dur="250" autoRev="1" fill="hold"/>
                                        <p:tgtEl>
                                          <p:spTgt spid="27"/>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fltVal val="0"/>
                                          </p:val>
                                        </p:tav>
                                        <p:tav tm="100000">
                                          <p:val>
                                            <p:strVal val="#ppt_w"/>
                                          </p:val>
                                        </p:tav>
                                      </p:tavLst>
                                    </p:anim>
                                    <p:anim calcmode="lin" valueType="num">
                                      <p:cBhvr>
                                        <p:cTn id="40" dur="500" fill="hold"/>
                                        <p:tgtEl>
                                          <p:spTgt spid="5"/>
                                        </p:tgtEl>
                                        <p:attrNameLst>
                                          <p:attrName>ppt_h</p:attrName>
                                        </p:attrNameLst>
                                      </p:cBhvr>
                                      <p:tavLst>
                                        <p:tav tm="0">
                                          <p:val>
                                            <p:fltVal val="0"/>
                                          </p:val>
                                        </p:tav>
                                        <p:tav tm="100000">
                                          <p:val>
                                            <p:strVal val="#ppt_h"/>
                                          </p:val>
                                        </p:tav>
                                      </p:tavLst>
                                    </p:anim>
                                    <p:animEffect transition="in" filter="fade">
                                      <p:cBhvr>
                                        <p:cTn id="41" dur="500"/>
                                        <p:tgtEl>
                                          <p:spTgt spid="5"/>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 calcmode="lin" valueType="num">
                                      <p:cBhvr>
                                        <p:cTn id="44" dur="500" fill="hold"/>
                                        <p:tgtEl>
                                          <p:spTgt spid="29"/>
                                        </p:tgtEl>
                                        <p:attrNameLst>
                                          <p:attrName>ppt_w</p:attrName>
                                        </p:attrNameLst>
                                      </p:cBhvr>
                                      <p:tavLst>
                                        <p:tav tm="0">
                                          <p:val>
                                            <p:fltVal val="0"/>
                                          </p:val>
                                        </p:tav>
                                        <p:tav tm="100000">
                                          <p:val>
                                            <p:strVal val="#ppt_w"/>
                                          </p:val>
                                        </p:tav>
                                      </p:tavLst>
                                    </p:anim>
                                    <p:anim calcmode="lin" valueType="num">
                                      <p:cBhvr>
                                        <p:cTn id="45" dur="500" fill="hold"/>
                                        <p:tgtEl>
                                          <p:spTgt spid="29"/>
                                        </p:tgtEl>
                                        <p:attrNameLst>
                                          <p:attrName>ppt_h</p:attrName>
                                        </p:attrNameLst>
                                      </p:cBhvr>
                                      <p:tavLst>
                                        <p:tav tm="0">
                                          <p:val>
                                            <p:fltVal val="0"/>
                                          </p:val>
                                        </p:tav>
                                        <p:tav tm="100000">
                                          <p:val>
                                            <p:strVal val="#ppt_h"/>
                                          </p:val>
                                        </p:tav>
                                      </p:tavLst>
                                    </p:anim>
                                    <p:animEffect transition="in" filter="fade">
                                      <p:cBhvr>
                                        <p:cTn id="4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7" grpId="2" animBg="1"/>
      <p:bldP spid="27" grpId="3" animBg="1"/>
      <p:bldP spid="27" grpId="4" animBg="1"/>
      <p:bldP spid="27" grpId="5" animBg="1"/>
      <p:bldP spid="27" grpId="6" animBg="1"/>
      <p:bldP spid="27" grpId="7" animBg="1"/>
      <p:bldP spid="5" grpId="0"/>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Object 22" hidden="1"/>
          <p:cNvGraphicFramePr>
            <a:graphicFrameLocks noChangeAspect="1"/>
          </p:cNvGraphicFramePr>
          <p:nvPr>
            <p:custDataLst>
              <p:tags r:id="rId2"/>
            </p:custDataLs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50246" name="think-cell Slide" r:id="rId10" imgW="395" imgH="394" progId="TCLayout.ActiveDocument.1">
                  <p:embed/>
                </p:oleObj>
              </mc:Choice>
              <mc:Fallback>
                <p:oleObj name="think-cell Slide" r:id="rId10" imgW="395" imgH="394" progId="TCLayout.ActiveDocument.1">
                  <p:embed/>
                  <p:pic>
                    <p:nvPicPr>
                      <p:cNvPr id="23" name="Object 22" hidden="1"/>
                      <p:cNvPicPr/>
                      <p:nvPr/>
                    </p:nvPicPr>
                    <p:blipFill>
                      <a:blip r:embed="rId11"/>
                      <a:stretch>
                        <a:fillRect/>
                      </a:stretch>
                    </p:blipFill>
                    <p:spPr>
                      <a:xfrm>
                        <a:off x="1192" y="1192"/>
                        <a:ext cx="1190" cy="1190"/>
                      </a:xfrm>
                      <a:prstGeom prst="rect">
                        <a:avLst/>
                      </a:prstGeom>
                    </p:spPr>
                  </p:pic>
                </p:oleObj>
              </mc:Fallback>
            </mc:AlternateContent>
          </a:graphicData>
        </a:graphic>
      </p:graphicFrame>
      <p:sp>
        <p:nvSpPr>
          <p:cNvPr id="4" name="Rectangle 3" hidden="1"/>
          <p:cNvSpPr/>
          <p:nvPr>
            <p:custDataLst>
              <p:tags r:id="rId3"/>
            </p:custDataLst>
          </p:nvPr>
        </p:nvSpPr>
        <p:spPr bwMode="auto">
          <a:xfrm>
            <a:off x="0" y="0"/>
            <a:ext cx="119063" cy="119063"/>
          </a:xfrm>
          <a:prstGeom prst="rect">
            <a:avLst/>
          </a:prstGeom>
          <a:solidFill>
            <a:schemeClr val="accent3"/>
          </a:solidFill>
          <a:ln w="28575"/>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spcBef>
                <a:spcPct val="0"/>
              </a:spcBef>
              <a:spcAft>
                <a:spcPct val="0"/>
              </a:spcAft>
            </a:pPr>
            <a:endParaRPr lang="en-US" sz="1200">
              <a:solidFill>
                <a:schemeClr val="tx1"/>
              </a:solidFill>
              <a:latin typeface="Verdana" panose="020B0604030504040204" pitchFamily="34" charset="0"/>
              <a:sym typeface="Verdana" panose="020B0604030504040204" pitchFamily="34" charset="0"/>
            </a:endParaRPr>
          </a:p>
        </p:txBody>
      </p:sp>
      <p:sp>
        <p:nvSpPr>
          <p:cNvPr id="2" name="Title 1"/>
          <p:cNvSpPr>
            <a:spLocks noGrp="1"/>
          </p:cNvSpPr>
          <p:nvPr>
            <p:ph type="title"/>
          </p:nvPr>
        </p:nvSpPr>
        <p:spPr>
          <a:xfrm>
            <a:off x="-152400" y="57150"/>
            <a:ext cx="8921875" cy="540366"/>
          </a:xfrm>
        </p:spPr>
        <p:txBody>
          <a:bodyPr/>
          <a:lstStyle/>
          <a:p>
            <a:pPr marL="404813" indent="0" algn="ctr">
              <a:buNone/>
            </a:pPr>
            <a:r>
              <a:rPr lang="en-GB" sz="2000" b="0" i="1">
                <a:latin typeface="+mj-lt"/>
              </a:rPr>
              <a:t>MEASURES OF SOCIETAL DEVELOPMENT THAT INCLUDE NATURAL CAPITAL DEPLETION GROW MUCH SLOWER THAN GDP</a:t>
            </a:r>
          </a:p>
        </p:txBody>
      </p:sp>
      <p:pic>
        <p:nvPicPr>
          <p:cNvPr id="28" name="Picture 27"/>
          <p:cNvPicPr>
            <a:picLocks/>
          </p:cNvPicPr>
          <p:nvPr/>
        </p:nvPicPr>
        <p:blipFill>
          <a:blip r:embed="rId12" cstate="print">
            <a:extLst>
              <a:ext uri="{28A0092B-C50C-407E-A947-70E740481C1C}">
                <a14:useLocalDpi xmlns:a14="http://schemas.microsoft.com/office/drawing/2010/main" val="0"/>
              </a:ext>
            </a:extLst>
          </a:blip>
          <a:stretch>
            <a:fillRect/>
          </a:stretch>
        </p:blipFill>
        <p:spPr>
          <a:xfrm>
            <a:off x="2382" y="990600"/>
            <a:ext cx="9141619" cy="3693651"/>
          </a:xfrm>
          <a:prstGeom prst="rect">
            <a:avLst/>
          </a:prstGeom>
        </p:spPr>
      </p:pic>
      <p:sp>
        <p:nvSpPr>
          <p:cNvPr id="29" name="Rectangle 28"/>
          <p:cNvSpPr>
            <a:spLocks/>
          </p:cNvSpPr>
          <p:nvPr/>
        </p:nvSpPr>
        <p:spPr>
          <a:xfrm>
            <a:off x="2382" y="990600"/>
            <a:ext cx="9141619" cy="3693651"/>
          </a:xfrm>
          <a:prstGeom prst="rect">
            <a:avLst/>
          </a:prstGeom>
          <a:solidFill>
            <a:schemeClr val="bg1">
              <a:alpha val="89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lumMod val="50000"/>
                </a:schemeClr>
              </a:solidFill>
            </a:endParaRPr>
          </a:p>
        </p:txBody>
      </p:sp>
      <p:sp>
        <p:nvSpPr>
          <p:cNvPr id="30" name="3. Unit of measure"/>
          <p:cNvSpPr txBox="1">
            <a:spLocks noChangeArrowheads="1"/>
          </p:cNvSpPr>
          <p:nvPr/>
        </p:nvSpPr>
        <p:spPr bwMode="gray">
          <a:xfrm>
            <a:off x="2428890" y="756106"/>
            <a:ext cx="534351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lang="x-none" sz="2400">
                <a:solidFill>
                  <a:schemeClr val="tx1"/>
                </a:solidFill>
                <a:latin typeface="Arial" charset="0"/>
              </a:defRPr>
            </a:lvl1pPr>
            <a:lvl2pPr marL="447675" defTabSz="895350">
              <a:defRPr lang="x-none" sz="2400">
                <a:solidFill>
                  <a:schemeClr val="tx1"/>
                </a:solidFill>
                <a:latin typeface="Arial" charset="0"/>
              </a:defRPr>
            </a:lvl2pPr>
            <a:lvl3pPr marL="895350" defTabSz="895350">
              <a:defRPr lang="x-none" sz="2400">
                <a:solidFill>
                  <a:schemeClr val="tx1"/>
                </a:solidFill>
                <a:latin typeface="Arial" charset="0"/>
              </a:defRPr>
            </a:lvl3pPr>
            <a:lvl4pPr marL="1344613"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a:defRPr lang="x-none"/>
            </a:pPr>
            <a:r>
              <a:rPr lang="en-GB" sz="1400" i="1">
                <a:latin typeface="+mn-lt"/>
              </a:rPr>
              <a:t>Progress per capita</a:t>
            </a:r>
            <a:r>
              <a:rPr lang="en-GB" sz="1400" i="1" baseline="30000">
                <a:latin typeface="+mn-lt"/>
              </a:rPr>
              <a:t>3</a:t>
            </a:r>
            <a:r>
              <a:rPr lang="en-GB" sz="1400" i="1">
                <a:latin typeface="+mn-lt"/>
              </a:rPr>
              <a:t>, globally, 1990-2010, real terms</a:t>
            </a:r>
          </a:p>
        </p:txBody>
      </p:sp>
      <p:sp>
        <p:nvSpPr>
          <p:cNvPr id="31" name="Shape 2105"/>
          <p:cNvSpPr/>
          <p:nvPr/>
        </p:nvSpPr>
        <p:spPr>
          <a:xfrm>
            <a:off x="1401366" y="2006933"/>
            <a:ext cx="1441847" cy="415498"/>
          </a:xfrm>
          <a:prstGeom prst="rect">
            <a:avLst/>
          </a:prstGeom>
          <a:noFill/>
          <a:ln>
            <a:noFill/>
          </a:ln>
        </p:spPr>
        <p:txBody>
          <a:bodyPr lIns="0" tIns="0" rIns="0" bIns="0" anchor="ctr" anchorCtr="0">
            <a:spAutoFit/>
          </a:bodyPr>
          <a:lstStyle/>
          <a:p>
            <a:pPr>
              <a:buSzPct val="25000"/>
            </a:pPr>
            <a:r>
              <a:rPr lang="en-GB" sz="1350" b="1" i="1">
                <a:solidFill>
                  <a:schemeClr val="tx2"/>
                </a:solidFill>
                <a:latin typeface="+mj-lt"/>
                <a:ea typeface="Arial"/>
                <a:cs typeface="Arial"/>
                <a:sym typeface="Arial"/>
              </a:rPr>
              <a:t>Gross Domestic Product</a:t>
            </a:r>
          </a:p>
        </p:txBody>
      </p:sp>
      <p:sp>
        <p:nvSpPr>
          <p:cNvPr id="32" name="Shape 2107"/>
          <p:cNvSpPr/>
          <p:nvPr/>
        </p:nvSpPr>
        <p:spPr>
          <a:xfrm>
            <a:off x="1401367" y="2517711"/>
            <a:ext cx="1610915" cy="415498"/>
          </a:xfrm>
          <a:prstGeom prst="rect">
            <a:avLst/>
          </a:prstGeom>
          <a:noFill/>
          <a:ln>
            <a:noFill/>
          </a:ln>
        </p:spPr>
        <p:txBody>
          <a:bodyPr lIns="0" tIns="0" rIns="0" bIns="0" anchor="ctr" anchorCtr="0">
            <a:spAutoFit/>
          </a:bodyPr>
          <a:lstStyle/>
          <a:p>
            <a:pPr>
              <a:buSzPct val="25000"/>
            </a:pPr>
            <a:r>
              <a:rPr lang="en-GB" sz="1350" b="1" i="1">
                <a:solidFill>
                  <a:schemeClr val="tx2"/>
                </a:solidFill>
                <a:latin typeface="+mj-lt"/>
                <a:ea typeface="Arial"/>
                <a:cs typeface="Arial"/>
                <a:sym typeface="Arial"/>
              </a:rPr>
              <a:t>Human Development Index</a:t>
            </a:r>
          </a:p>
        </p:txBody>
      </p:sp>
      <p:sp>
        <p:nvSpPr>
          <p:cNvPr id="33" name="Shape 2109"/>
          <p:cNvSpPr/>
          <p:nvPr/>
        </p:nvSpPr>
        <p:spPr>
          <a:xfrm>
            <a:off x="1401367" y="3047539"/>
            <a:ext cx="1704974" cy="415498"/>
          </a:xfrm>
          <a:prstGeom prst="rect">
            <a:avLst/>
          </a:prstGeom>
          <a:noFill/>
          <a:ln>
            <a:noFill/>
          </a:ln>
        </p:spPr>
        <p:txBody>
          <a:bodyPr lIns="0" tIns="0" rIns="0" bIns="0" anchor="ctr" anchorCtr="0">
            <a:spAutoFit/>
          </a:bodyPr>
          <a:lstStyle/>
          <a:p>
            <a:pPr>
              <a:buSzPct val="25000"/>
            </a:pPr>
            <a:r>
              <a:rPr lang="en-GB" sz="1350" b="1" i="1">
                <a:solidFill>
                  <a:schemeClr val="tx2"/>
                </a:solidFill>
                <a:latin typeface="+mj-lt"/>
                <a:ea typeface="Arial"/>
                <a:cs typeface="Arial"/>
                <a:sym typeface="Arial"/>
              </a:rPr>
              <a:t>Genuine Progress Indicator</a:t>
            </a:r>
            <a:r>
              <a:rPr lang="en-GB" sz="1350" b="1" i="1" baseline="30000">
                <a:solidFill>
                  <a:schemeClr val="tx2"/>
                </a:solidFill>
                <a:latin typeface="+mj-lt"/>
                <a:ea typeface="Arial"/>
                <a:cs typeface="Arial"/>
                <a:sym typeface="Arial"/>
              </a:rPr>
              <a:t>1</a:t>
            </a:r>
            <a:r>
              <a:rPr lang="en-GB" sz="1350" b="1" i="1">
                <a:solidFill>
                  <a:schemeClr val="tx2"/>
                </a:solidFill>
                <a:latin typeface="+mj-lt"/>
                <a:ea typeface="Arial"/>
                <a:cs typeface="Arial"/>
                <a:sym typeface="Arial"/>
              </a:rPr>
              <a:t> </a:t>
            </a:r>
          </a:p>
        </p:txBody>
      </p:sp>
      <p:sp>
        <p:nvSpPr>
          <p:cNvPr id="34" name="Shape 2111"/>
          <p:cNvSpPr/>
          <p:nvPr/>
        </p:nvSpPr>
        <p:spPr>
          <a:xfrm>
            <a:off x="1401366" y="3577367"/>
            <a:ext cx="1378744" cy="415498"/>
          </a:xfrm>
          <a:prstGeom prst="rect">
            <a:avLst/>
          </a:prstGeom>
          <a:noFill/>
          <a:ln>
            <a:noFill/>
          </a:ln>
        </p:spPr>
        <p:txBody>
          <a:bodyPr lIns="0" tIns="0" rIns="0" bIns="0" anchor="ctr" anchorCtr="0">
            <a:spAutoFit/>
          </a:bodyPr>
          <a:lstStyle/>
          <a:p>
            <a:pPr>
              <a:buSzPct val="25000"/>
            </a:pPr>
            <a:r>
              <a:rPr lang="en-GB" sz="1350" b="1" i="1">
                <a:solidFill>
                  <a:schemeClr val="tx2"/>
                </a:solidFill>
                <a:latin typeface="+mj-lt"/>
                <a:ea typeface="Arial"/>
                <a:cs typeface="Arial"/>
                <a:sym typeface="Arial"/>
              </a:rPr>
              <a:t>Inclusive Wealth Index</a:t>
            </a:r>
            <a:r>
              <a:rPr lang="en-GB" sz="1350" b="1" i="1" baseline="30000">
                <a:solidFill>
                  <a:schemeClr val="tx2"/>
                </a:solidFill>
                <a:latin typeface="+mj-lt"/>
                <a:ea typeface="Arial"/>
                <a:cs typeface="Arial"/>
                <a:sym typeface="Arial"/>
              </a:rPr>
              <a:t>2</a:t>
            </a:r>
          </a:p>
        </p:txBody>
      </p:sp>
      <p:cxnSp>
        <p:nvCxnSpPr>
          <p:cNvPr id="35" name="Shape 2113"/>
          <p:cNvCxnSpPr/>
          <p:nvPr/>
        </p:nvCxnSpPr>
        <p:spPr>
          <a:xfrm>
            <a:off x="4643438" y="1463279"/>
            <a:ext cx="2680923" cy="0"/>
          </a:xfrm>
          <a:prstGeom prst="straightConnector1">
            <a:avLst/>
          </a:prstGeom>
          <a:noFill/>
          <a:ln w="9525" cap="flat" cmpd="sng">
            <a:solidFill>
              <a:schemeClr val="accent1"/>
            </a:solidFill>
            <a:prstDash val="solid"/>
            <a:round/>
            <a:headEnd type="none" w="med" len="med"/>
            <a:tailEnd type="none" w="med" len="med"/>
          </a:ln>
        </p:spPr>
      </p:cxnSp>
      <p:sp>
        <p:nvSpPr>
          <p:cNvPr id="36" name="Shape 2117"/>
          <p:cNvSpPr txBox="1"/>
          <p:nvPr/>
        </p:nvSpPr>
        <p:spPr>
          <a:xfrm>
            <a:off x="4903420" y="1123950"/>
            <a:ext cx="2030780" cy="161582"/>
          </a:xfrm>
          <a:prstGeom prst="rect">
            <a:avLst/>
          </a:prstGeom>
          <a:noFill/>
          <a:ln>
            <a:noFill/>
          </a:ln>
        </p:spPr>
        <p:txBody>
          <a:bodyPr lIns="0" tIns="0" rIns="0" bIns="0" anchor="t" anchorCtr="0">
            <a:noAutofit/>
          </a:bodyPr>
          <a:lstStyle/>
          <a:p>
            <a:pPr algn="ctr">
              <a:buSzPct val="25000"/>
            </a:pPr>
            <a:r>
              <a:rPr lang="en-GB" i="1">
                <a:latin typeface="+mj-lt"/>
                <a:ea typeface="Arial"/>
                <a:cs typeface="Arial"/>
                <a:sym typeface="Arial"/>
              </a:rPr>
              <a:t>Considerations</a:t>
            </a:r>
          </a:p>
        </p:txBody>
      </p:sp>
      <p:cxnSp>
        <p:nvCxnSpPr>
          <p:cNvPr id="37" name="Shape 2118"/>
          <p:cNvCxnSpPr/>
          <p:nvPr/>
        </p:nvCxnSpPr>
        <p:spPr>
          <a:xfrm>
            <a:off x="4643438" y="1900238"/>
            <a:ext cx="839883" cy="0"/>
          </a:xfrm>
          <a:prstGeom prst="straightConnector1">
            <a:avLst/>
          </a:prstGeom>
          <a:noFill/>
          <a:ln w="9525" cap="flat" cmpd="sng">
            <a:solidFill>
              <a:schemeClr val="accent1"/>
            </a:solidFill>
            <a:prstDash val="solid"/>
            <a:round/>
            <a:headEnd type="none" w="med" len="med"/>
            <a:tailEnd type="none" w="med" len="med"/>
          </a:ln>
        </p:spPr>
      </p:cxnSp>
      <p:sp>
        <p:nvSpPr>
          <p:cNvPr id="38" name="Shape 2149"/>
          <p:cNvSpPr txBox="1"/>
          <p:nvPr/>
        </p:nvSpPr>
        <p:spPr>
          <a:xfrm>
            <a:off x="5660181" y="1657350"/>
            <a:ext cx="664419" cy="161582"/>
          </a:xfrm>
          <a:prstGeom prst="rect">
            <a:avLst/>
          </a:prstGeom>
          <a:noFill/>
          <a:ln>
            <a:noFill/>
          </a:ln>
        </p:spPr>
        <p:txBody>
          <a:bodyPr lIns="0" tIns="0" rIns="0" bIns="0" anchor="t" anchorCtr="0">
            <a:noAutofit/>
          </a:bodyPr>
          <a:lstStyle/>
          <a:p>
            <a:pPr>
              <a:buSzPct val="25000"/>
            </a:pPr>
            <a:r>
              <a:rPr lang="en-GB" sz="1350" b="1" i="1">
                <a:latin typeface="+mj-lt"/>
                <a:ea typeface="Arial"/>
                <a:cs typeface="Arial"/>
                <a:sym typeface="Arial"/>
              </a:rPr>
              <a:t>Social</a:t>
            </a:r>
          </a:p>
        </p:txBody>
      </p:sp>
      <p:sp>
        <p:nvSpPr>
          <p:cNvPr id="39" name="Shape 2150"/>
          <p:cNvSpPr txBox="1"/>
          <p:nvPr/>
        </p:nvSpPr>
        <p:spPr>
          <a:xfrm>
            <a:off x="4648200" y="1652995"/>
            <a:ext cx="839884" cy="232955"/>
          </a:xfrm>
          <a:prstGeom prst="rect">
            <a:avLst/>
          </a:prstGeom>
          <a:noFill/>
          <a:ln>
            <a:noFill/>
          </a:ln>
        </p:spPr>
        <p:txBody>
          <a:bodyPr lIns="0" tIns="0" rIns="0" bIns="0" anchor="t" anchorCtr="0">
            <a:noAutofit/>
          </a:bodyPr>
          <a:lstStyle/>
          <a:p>
            <a:pPr>
              <a:buSzPct val="25000"/>
            </a:pPr>
            <a:r>
              <a:rPr lang="en-GB" sz="1350" b="1" i="1">
                <a:latin typeface="+mj-lt"/>
                <a:ea typeface="Arial"/>
                <a:cs typeface="Arial"/>
                <a:sym typeface="Arial"/>
              </a:rPr>
              <a:t>Economic </a:t>
            </a:r>
          </a:p>
        </p:txBody>
      </p:sp>
      <p:sp>
        <p:nvSpPr>
          <p:cNvPr id="40" name="Shape 2151"/>
          <p:cNvSpPr txBox="1"/>
          <p:nvPr/>
        </p:nvSpPr>
        <p:spPr>
          <a:xfrm>
            <a:off x="6518672" y="1658542"/>
            <a:ext cx="664419" cy="161582"/>
          </a:xfrm>
          <a:prstGeom prst="rect">
            <a:avLst/>
          </a:prstGeom>
          <a:noFill/>
          <a:ln>
            <a:noFill/>
          </a:ln>
        </p:spPr>
        <p:txBody>
          <a:bodyPr lIns="0" tIns="0" rIns="0" bIns="0" anchor="t" anchorCtr="0">
            <a:noAutofit/>
          </a:bodyPr>
          <a:lstStyle/>
          <a:p>
            <a:pPr>
              <a:buSzPct val="25000"/>
            </a:pPr>
            <a:r>
              <a:rPr lang="en-GB" sz="1350" b="1" i="1">
                <a:latin typeface="+mj-lt"/>
                <a:ea typeface="Arial"/>
                <a:cs typeface="Arial"/>
                <a:sym typeface="Arial"/>
              </a:rPr>
              <a:t>Natural</a:t>
            </a:r>
          </a:p>
        </p:txBody>
      </p:sp>
      <p:cxnSp>
        <p:nvCxnSpPr>
          <p:cNvPr id="41" name="Shape 2152"/>
          <p:cNvCxnSpPr/>
          <p:nvPr/>
        </p:nvCxnSpPr>
        <p:spPr>
          <a:xfrm>
            <a:off x="5603082" y="1900238"/>
            <a:ext cx="799835" cy="0"/>
          </a:xfrm>
          <a:prstGeom prst="straightConnector1">
            <a:avLst/>
          </a:prstGeom>
          <a:noFill/>
          <a:ln w="9525" cap="flat" cmpd="sng">
            <a:solidFill>
              <a:schemeClr val="accent1"/>
            </a:solidFill>
            <a:prstDash val="solid"/>
            <a:round/>
            <a:headEnd type="none" w="med" len="med"/>
            <a:tailEnd type="none" w="med" len="med"/>
          </a:ln>
        </p:spPr>
      </p:cxnSp>
      <p:cxnSp>
        <p:nvCxnSpPr>
          <p:cNvPr id="42" name="Shape 2153"/>
          <p:cNvCxnSpPr/>
          <p:nvPr/>
        </p:nvCxnSpPr>
        <p:spPr>
          <a:xfrm>
            <a:off x="6518673" y="1900238"/>
            <a:ext cx="777296" cy="0"/>
          </a:xfrm>
          <a:prstGeom prst="straightConnector1">
            <a:avLst/>
          </a:prstGeom>
          <a:noFill/>
          <a:ln w="9525" cap="flat" cmpd="sng">
            <a:solidFill>
              <a:schemeClr val="accent1"/>
            </a:solidFill>
            <a:prstDash val="solid"/>
            <a:round/>
            <a:headEnd type="none" w="med" len="med"/>
            <a:tailEnd type="none" w="med" len="med"/>
          </a:ln>
        </p:spPr>
      </p:cxnSp>
      <p:graphicFrame>
        <p:nvGraphicFramePr>
          <p:cNvPr id="3" name="Object 42"/>
          <p:cNvGraphicFramePr>
            <a:graphicFrameLocks/>
          </p:cNvGraphicFramePr>
          <p:nvPr>
            <p:custDataLst>
              <p:tags r:id="rId4"/>
            </p:custDataLst>
            <p:extLst/>
          </p:nvPr>
        </p:nvGraphicFramePr>
        <p:xfrm>
          <a:off x="3298824" y="1936750"/>
          <a:ext cx="1089025" cy="2131980"/>
        </p:xfrm>
        <a:graphic>
          <a:graphicData uri="http://schemas.openxmlformats.org/drawingml/2006/chart">
            <c:chart xmlns:c="http://schemas.openxmlformats.org/drawingml/2006/chart" xmlns:r="http://schemas.openxmlformats.org/officeDocument/2006/relationships" r:id="rId13"/>
          </a:graphicData>
        </a:graphic>
      </p:graphicFrame>
      <p:sp>
        <p:nvSpPr>
          <p:cNvPr id="46" name="Text Placeholder 2"/>
          <p:cNvSpPr>
            <a:spLocks noGrp="1"/>
          </p:cNvSpPr>
          <p:nvPr>
            <p:custDataLst>
              <p:tags r:id="rId5"/>
            </p:custDataLst>
          </p:nvPr>
        </p:nvSpPr>
        <p:spPr bwMode="gray">
          <a:xfrm>
            <a:off x="2953941" y="3694510"/>
            <a:ext cx="360760" cy="183356"/>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1431" tIns="0" rIns="21431" bIns="0" numCol="1" spcCol="0" rtlCol="0" anchor="ctr" anchorCtr="0">
            <a:noAutofit/>
          </a:bodyPr>
          <a:lstStyle>
            <a:lvl1pPr marL="0" indent="0" algn="l" defTabSz="1193860" rtl="0" eaLnBrk="1" fontAlgn="base" hangingPunct="1">
              <a:spcBef>
                <a:spcPct val="0"/>
              </a:spcBef>
              <a:spcAft>
                <a:spcPct val="0"/>
              </a:spcAft>
              <a:buClr>
                <a:schemeClr val="accent2"/>
              </a:buClr>
              <a:buSzPct val="100000"/>
              <a:defRPr lang="x-none" sz="1600" baseline="0">
                <a:solidFill>
                  <a:schemeClr val="bg2"/>
                </a:solidFill>
                <a:latin typeface="+mn-lt"/>
                <a:ea typeface="+mn-ea"/>
                <a:cs typeface="+mn-cs"/>
              </a:defRPr>
            </a:lvl1pPr>
            <a:lvl2pPr marL="194400" indent="-190800" algn="l" defTabSz="1193860" rtl="0" eaLnBrk="1" fontAlgn="base" hangingPunct="1">
              <a:spcBef>
                <a:spcPct val="0"/>
              </a:spcBef>
              <a:spcAft>
                <a:spcPct val="0"/>
              </a:spcAft>
              <a:buClr>
                <a:schemeClr val="accent2"/>
              </a:buClr>
              <a:buSzPct val="125000"/>
              <a:buFont typeface="Arial" charset="0"/>
              <a:buChar char="▪"/>
              <a:defRPr lang="x-none" sz="1600" baseline="0">
                <a:solidFill>
                  <a:schemeClr val="bg2"/>
                </a:solidFill>
                <a:latin typeface="+mn-lt"/>
              </a:defRPr>
            </a:lvl2pPr>
            <a:lvl3pPr marL="609630" indent="-349268" algn="l" defTabSz="1193860" rtl="0" eaLnBrk="1" fontAlgn="base" hangingPunct="1">
              <a:spcBef>
                <a:spcPct val="0"/>
              </a:spcBef>
              <a:spcAft>
                <a:spcPct val="0"/>
              </a:spcAft>
              <a:buClr>
                <a:schemeClr val="accent2"/>
              </a:buClr>
              <a:buSzPct val="120000"/>
              <a:buFont typeface="Arial" charset="0"/>
              <a:buChar char="–"/>
              <a:defRPr lang="x-none" sz="1600" baseline="0">
                <a:solidFill>
                  <a:schemeClr val="bg2"/>
                </a:solidFill>
                <a:latin typeface="+mn-lt"/>
              </a:defRPr>
            </a:lvl3pPr>
            <a:lvl4pPr marL="819192" indent="-207444" algn="l" defTabSz="1193860" rtl="0" eaLnBrk="1" fontAlgn="base" hangingPunct="1">
              <a:spcBef>
                <a:spcPct val="0"/>
              </a:spcBef>
              <a:spcAft>
                <a:spcPct val="0"/>
              </a:spcAft>
              <a:buClr>
                <a:schemeClr val="accent2"/>
              </a:buClr>
              <a:buSzPct val="120000"/>
              <a:buFont typeface="Arial" charset="0"/>
              <a:buChar char="▫"/>
              <a:defRPr lang="x-none" sz="1600" baseline="0">
                <a:solidFill>
                  <a:schemeClr val="bg2"/>
                </a:solidFill>
                <a:latin typeface="+mn-lt"/>
              </a:defRPr>
            </a:lvl4pPr>
            <a:lvl5pPr marL="999794" indent="-173575" algn="l" defTabSz="1193860" rtl="0" eaLnBrk="1" fontAlgn="base" hangingPunct="1">
              <a:spcBef>
                <a:spcPct val="0"/>
              </a:spcBef>
              <a:spcAft>
                <a:spcPct val="0"/>
              </a:spcAft>
              <a:buClr>
                <a:schemeClr val="accent2"/>
              </a:buClr>
              <a:buSzPct val="89000"/>
              <a:buFont typeface="Arial" charset="0"/>
              <a:buChar char="-"/>
              <a:defRPr lang="x-none" sz="1600" baseline="0">
                <a:solidFill>
                  <a:schemeClr val="bg2"/>
                </a:solidFill>
                <a:latin typeface="+mn-lt"/>
              </a:defRPr>
            </a:lvl5pPr>
            <a:lvl6pPr marL="999794" indent="-173575" algn="l" defTabSz="1193860" rtl="0" eaLnBrk="1" fontAlgn="base" hangingPunct="1">
              <a:spcBef>
                <a:spcPct val="0"/>
              </a:spcBef>
              <a:spcAft>
                <a:spcPct val="0"/>
              </a:spcAft>
              <a:buClr>
                <a:schemeClr val="tx2"/>
              </a:buClr>
              <a:buSzPct val="89000"/>
              <a:buFont typeface="Arial" charset="0"/>
              <a:buChar char="-"/>
              <a:defRPr lang="x-none" sz="2133" baseline="0">
                <a:solidFill>
                  <a:schemeClr val="tx1"/>
                </a:solidFill>
                <a:latin typeface="+mn-lt"/>
              </a:defRPr>
            </a:lvl6pPr>
            <a:lvl7pPr marL="999794" indent="-173575" algn="l" defTabSz="1193860" rtl="0" eaLnBrk="1" fontAlgn="base" hangingPunct="1">
              <a:spcBef>
                <a:spcPct val="0"/>
              </a:spcBef>
              <a:spcAft>
                <a:spcPct val="0"/>
              </a:spcAft>
              <a:buClr>
                <a:schemeClr val="tx2"/>
              </a:buClr>
              <a:buSzPct val="89000"/>
              <a:buFont typeface="Arial" charset="0"/>
              <a:buChar char="-"/>
              <a:defRPr lang="x-none" sz="2133" baseline="0">
                <a:solidFill>
                  <a:schemeClr val="tx1"/>
                </a:solidFill>
                <a:latin typeface="+mn-lt"/>
              </a:defRPr>
            </a:lvl7pPr>
            <a:lvl8pPr marL="999794" indent="-173575" algn="l" defTabSz="1193860" rtl="0" eaLnBrk="1" fontAlgn="base" hangingPunct="1">
              <a:spcBef>
                <a:spcPct val="0"/>
              </a:spcBef>
              <a:spcAft>
                <a:spcPct val="0"/>
              </a:spcAft>
              <a:buClr>
                <a:schemeClr val="tx2"/>
              </a:buClr>
              <a:buSzPct val="89000"/>
              <a:buFont typeface="Arial" charset="0"/>
              <a:buChar char="-"/>
              <a:defRPr lang="x-none" sz="2133" baseline="0">
                <a:solidFill>
                  <a:schemeClr val="tx1"/>
                </a:solidFill>
                <a:latin typeface="+mn-lt"/>
              </a:defRPr>
            </a:lvl8pPr>
            <a:lvl9pPr marL="999794" indent="-173575" algn="l" defTabSz="1193860" rtl="0" eaLnBrk="1" fontAlgn="base" hangingPunct="1">
              <a:spcBef>
                <a:spcPct val="0"/>
              </a:spcBef>
              <a:spcAft>
                <a:spcPct val="0"/>
              </a:spcAft>
              <a:buClr>
                <a:schemeClr val="tx2"/>
              </a:buClr>
              <a:buSzPct val="89000"/>
              <a:buFont typeface="Arial" charset="0"/>
              <a:buChar char="-"/>
              <a:defRPr lang="x-none" sz="2133" baseline="0">
                <a:solidFill>
                  <a:schemeClr val="tx1"/>
                </a:solidFill>
                <a:latin typeface="+mn-lt"/>
              </a:defRPr>
            </a:lvl9pPr>
          </a:lstStyle>
          <a:p>
            <a:pPr algn="r"/>
            <a:fld id="{1ED88E10-FF95-4F47-8AF4-0A52F3887555}" type="datetime'-''''''0'''''''''''''''''',''''2'''''''''">
              <a:rPr lang="en-GB" altLang="en-US" sz="1400" b="1" i="1" smtClean="0">
                <a:solidFill>
                  <a:schemeClr val="tx1"/>
                </a:solidFill>
              </a:rPr>
              <a:pPr/>
              <a:t>-0,2</a:t>
            </a:fld>
            <a:endParaRPr lang="en-GB" sz="1200" b="1" i="1">
              <a:solidFill>
                <a:schemeClr val="tx1"/>
              </a:solidFill>
              <a:sym typeface="+mn-lt"/>
            </a:endParaRPr>
          </a:p>
        </p:txBody>
      </p:sp>
      <p:sp>
        <p:nvSpPr>
          <p:cNvPr id="45" name="Text Placeholder 2"/>
          <p:cNvSpPr>
            <a:spLocks noGrp="1"/>
          </p:cNvSpPr>
          <p:nvPr>
            <p:custDataLst>
              <p:tags r:id="rId6"/>
            </p:custDataLst>
          </p:nvPr>
        </p:nvSpPr>
        <p:spPr bwMode="gray">
          <a:xfrm>
            <a:off x="3823096" y="2651523"/>
            <a:ext cx="291704" cy="183356"/>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1431" tIns="0" rIns="21431" bIns="0" numCol="1" spcCol="0" rtlCol="0" anchor="ctr" anchorCtr="0">
            <a:noAutofit/>
          </a:bodyPr>
          <a:lstStyle>
            <a:lvl1pPr marL="0" indent="0" algn="l" defTabSz="1193860" rtl="0" eaLnBrk="1" fontAlgn="base" hangingPunct="1">
              <a:spcBef>
                <a:spcPct val="0"/>
              </a:spcBef>
              <a:spcAft>
                <a:spcPct val="0"/>
              </a:spcAft>
              <a:buClr>
                <a:schemeClr val="accent2"/>
              </a:buClr>
              <a:buSzPct val="100000"/>
              <a:defRPr lang="x-none" sz="1600" baseline="0">
                <a:solidFill>
                  <a:schemeClr val="bg2"/>
                </a:solidFill>
                <a:latin typeface="+mn-lt"/>
                <a:ea typeface="+mn-ea"/>
                <a:cs typeface="+mn-cs"/>
              </a:defRPr>
            </a:lvl1pPr>
            <a:lvl2pPr marL="194400" indent="-190800" algn="l" defTabSz="1193860" rtl="0" eaLnBrk="1" fontAlgn="base" hangingPunct="1">
              <a:spcBef>
                <a:spcPct val="0"/>
              </a:spcBef>
              <a:spcAft>
                <a:spcPct val="0"/>
              </a:spcAft>
              <a:buClr>
                <a:schemeClr val="accent2"/>
              </a:buClr>
              <a:buSzPct val="125000"/>
              <a:buFont typeface="Arial" charset="0"/>
              <a:buChar char="▪"/>
              <a:defRPr lang="x-none" sz="1600" baseline="0">
                <a:solidFill>
                  <a:schemeClr val="bg2"/>
                </a:solidFill>
                <a:latin typeface="+mn-lt"/>
              </a:defRPr>
            </a:lvl2pPr>
            <a:lvl3pPr marL="609630" indent="-349268" algn="l" defTabSz="1193860" rtl="0" eaLnBrk="1" fontAlgn="base" hangingPunct="1">
              <a:spcBef>
                <a:spcPct val="0"/>
              </a:spcBef>
              <a:spcAft>
                <a:spcPct val="0"/>
              </a:spcAft>
              <a:buClr>
                <a:schemeClr val="accent2"/>
              </a:buClr>
              <a:buSzPct val="120000"/>
              <a:buFont typeface="Arial" charset="0"/>
              <a:buChar char="–"/>
              <a:defRPr lang="x-none" sz="1600" baseline="0">
                <a:solidFill>
                  <a:schemeClr val="bg2"/>
                </a:solidFill>
                <a:latin typeface="+mn-lt"/>
              </a:defRPr>
            </a:lvl3pPr>
            <a:lvl4pPr marL="819192" indent="-207444" algn="l" defTabSz="1193860" rtl="0" eaLnBrk="1" fontAlgn="base" hangingPunct="1">
              <a:spcBef>
                <a:spcPct val="0"/>
              </a:spcBef>
              <a:spcAft>
                <a:spcPct val="0"/>
              </a:spcAft>
              <a:buClr>
                <a:schemeClr val="accent2"/>
              </a:buClr>
              <a:buSzPct val="120000"/>
              <a:buFont typeface="Arial" charset="0"/>
              <a:buChar char="▫"/>
              <a:defRPr lang="x-none" sz="1600" baseline="0">
                <a:solidFill>
                  <a:schemeClr val="bg2"/>
                </a:solidFill>
                <a:latin typeface="+mn-lt"/>
              </a:defRPr>
            </a:lvl4pPr>
            <a:lvl5pPr marL="999794" indent="-173575" algn="l" defTabSz="1193860" rtl="0" eaLnBrk="1" fontAlgn="base" hangingPunct="1">
              <a:spcBef>
                <a:spcPct val="0"/>
              </a:spcBef>
              <a:spcAft>
                <a:spcPct val="0"/>
              </a:spcAft>
              <a:buClr>
                <a:schemeClr val="accent2"/>
              </a:buClr>
              <a:buSzPct val="89000"/>
              <a:buFont typeface="Arial" charset="0"/>
              <a:buChar char="-"/>
              <a:defRPr lang="x-none" sz="1600" baseline="0">
                <a:solidFill>
                  <a:schemeClr val="bg2"/>
                </a:solidFill>
                <a:latin typeface="+mn-lt"/>
              </a:defRPr>
            </a:lvl5pPr>
            <a:lvl6pPr marL="999794" indent="-173575" algn="l" defTabSz="1193860" rtl="0" eaLnBrk="1" fontAlgn="base" hangingPunct="1">
              <a:spcBef>
                <a:spcPct val="0"/>
              </a:spcBef>
              <a:spcAft>
                <a:spcPct val="0"/>
              </a:spcAft>
              <a:buClr>
                <a:schemeClr val="tx2"/>
              </a:buClr>
              <a:buSzPct val="89000"/>
              <a:buFont typeface="Arial" charset="0"/>
              <a:buChar char="-"/>
              <a:defRPr lang="x-none" sz="2133" baseline="0">
                <a:solidFill>
                  <a:schemeClr val="tx1"/>
                </a:solidFill>
                <a:latin typeface="+mn-lt"/>
              </a:defRPr>
            </a:lvl6pPr>
            <a:lvl7pPr marL="999794" indent="-173575" algn="l" defTabSz="1193860" rtl="0" eaLnBrk="1" fontAlgn="base" hangingPunct="1">
              <a:spcBef>
                <a:spcPct val="0"/>
              </a:spcBef>
              <a:spcAft>
                <a:spcPct val="0"/>
              </a:spcAft>
              <a:buClr>
                <a:schemeClr val="tx2"/>
              </a:buClr>
              <a:buSzPct val="89000"/>
              <a:buFont typeface="Arial" charset="0"/>
              <a:buChar char="-"/>
              <a:defRPr lang="x-none" sz="2133" baseline="0">
                <a:solidFill>
                  <a:schemeClr val="tx1"/>
                </a:solidFill>
                <a:latin typeface="+mn-lt"/>
              </a:defRPr>
            </a:lvl7pPr>
            <a:lvl8pPr marL="999794" indent="-173575" algn="l" defTabSz="1193860" rtl="0" eaLnBrk="1" fontAlgn="base" hangingPunct="1">
              <a:spcBef>
                <a:spcPct val="0"/>
              </a:spcBef>
              <a:spcAft>
                <a:spcPct val="0"/>
              </a:spcAft>
              <a:buClr>
                <a:schemeClr val="tx2"/>
              </a:buClr>
              <a:buSzPct val="89000"/>
              <a:buFont typeface="Arial" charset="0"/>
              <a:buChar char="-"/>
              <a:defRPr lang="x-none" sz="2133" baseline="0">
                <a:solidFill>
                  <a:schemeClr val="tx1"/>
                </a:solidFill>
                <a:latin typeface="+mn-lt"/>
              </a:defRPr>
            </a:lvl8pPr>
            <a:lvl9pPr marL="999794" indent="-173575" algn="l" defTabSz="1193860" rtl="0" eaLnBrk="1" fontAlgn="base" hangingPunct="1">
              <a:spcBef>
                <a:spcPct val="0"/>
              </a:spcBef>
              <a:spcAft>
                <a:spcPct val="0"/>
              </a:spcAft>
              <a:buClr>
                <a:schemeClr val="tx2"/>
              </a:buClr>
              <a:buSzPct val="89000"/>
              <a:buFont typeface="Arial" charset="0"/>
              <a:buChar char="-"/>
              <a:defRPr lang="x-none" sz="2133" baseline="0">
                <a:solidFill>
                  <a:schemeClr val="tx1"/>
                </a:solidFill>
                <a:latin typeface="+mn-lt"/>
              </a:defRPr>
            </a:lvl9pPr>
          </a:lstStyle>
          <a:p>
            <a:fld id="{3CFBE7E9-8B10-484F-BCF7-C4C694FB5F6F}" type="datetime'''''0'''''',''''''''''''''''''''''''''''''''''''8'''">
              <a:rPr lang="en-GB" altLang="en-US" sz="1400" b="1" i="1" smtClean="0">
                <a:solidFill>
                  <a:schemeClr val="tx1"/>
                </a:solidFill>
              </a:rPr>
              <a:pPr/>
              <a:t>0,8</a:t>
            </a:fld>
            <a:endParaRPr lang="en-GB" sz="1200" b="1" i="1">
              <a:solidFill>
                <a:schemeClr val="tx1"/>
              </a:solidFill>
              <a:sym typeface="+mn-lt"/>
            </a:endParaRPr>
          </a:p>
        </p:txBody>
      </p:sp>
      <p:sp>
        <p:nvSpPr>
          <p:cNvPr id="44" name="Text Placeholder 2"/>
          <p:cNvSpPr>
            <a:spLocks noGrp="1"/>
          </p:cNvSpPr>
          <p:nvPr>
            <p:custDataLst>
              <p:tags r:id="rId7"/>
            </p:custDataLst>
          </p:nvPr>
        </p:nvSpPr>
        <p:spPr bwMode="gray">
          <a:xfrm>
            <a:off x="2996804" y="3173017"/>
            <a:ext cx="360760" cy="183356"/>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1431" tIns="0" rIns="21431" bIns="0" numCol="1" spcCol="0" rtlCol="0" anchor="ctr" anchorCtr="0">
            <a:noAutofit/>
          </a:bodyPr>
          <a:lstStyle>
            <a:lvl1pPr marL="0" indent="0" algn="l" defTabSz="1193860" rtl="0" eaLnBrk="1" fontAlgn="base" hangingPunct="1">
              <a:spcBef>
                <a:spcPct val="0"/>
              </a:spcBef>
              <a:spcAft>
                <a:spcPct val="0"/>
              </a:spcAft>
              <a:buClr>
                <a:schemeClr val="accent2"/>
              </a:buClr>
              <a:buSzPct val="100000"/>
              <a:defRPr lang="x-none" sz="1600" baseline="0">
                <a:solidFill>
                  <a:schemeClr val="bg2"/>
                </a:solidFill>
                <a:latin typeface="+mn-lt"/>
                <a:ea typeface="+mn-ea"/>
                <a:cs typeface="+mn-cs"/>
              </a:defRPr>
            </a:lvl1pPr>
            <a:lvl2pPr marL="194400" indent="-190800" algn="l" defTabSz="1193860" rtl="0" eaLnBrk="1" fontAlgn="base" hangingPunct="1">
              <a:spcBef>
                <a:spcPct val="0"/>
              </a:spcBef>
              <a:spcAft>
                <a:spcPct val="0"/>
              </a:spcAft>
              <a:buClr>
                <a:schemeClr val="accent2"/>
              </a:buClr>
              <a:buSzPct val="125000"/>
              <a:buFont typeface="Arial" charset="0"/>
              <a:buChar char="▪"/>
              <a:defRPr lang="x-none" sz="1600" baseline="0">
                <a:solidFill>
                  <a:schemeClr val="bg2"/>
                </a:solidFill>
                <a:latin typeface="+mn-lt"/>
              </a:defRPr>
            </a:lvl2pPr>
            <a:lvl3pPr marL="609630" indent="-349268" algn="l" defTabSz="1193860" rtl="0" eaLnBrk="1" fontAlgn="base" hangingPunct="1">
              <a:spcBef>
                <a:spcPct val="0"/>
              </a:spcBef>
              <a:spcAft>
                <a:spcPct val="0"/>
              </a:spcAft>
              <a:buClr>
                <a:schemeClr val="accent2"/>
              </a:buClr>
              <a:buSzPct val="120000"/>
              <a:buFont typeface="Arial" charset="0"/>
              <a:buChar char="–"/>
              <a:defRPr lang="x-none" sz="1600" baseline="0">
                <a:solidFill>
                  <a:schemeClr val="bg2"/>
                </a:solidFill>
                <a:latin typeface="+mn-lt"/>
              </a:defRPr>
            </a:lvl3pPr>
            <a:lvl4pPr marL="819192" indent="-207444" algn="l" defTabSz="1193860" rtl="0" eaLnBrk="1" fontAlgn="base" hangingPunct="1">
              <a:spcBef>
                <a:spcPct val="0"/>
              </a:spcBef>
              <a:spcAft>
                <a:spcPct val="0"/>
              </a:spcAft>
              <a:buClr>
                <a:schemeClr val="accent2"/>
              </a:buClr>
              <a:buSzPct val="120000"/>
              <a:buFont typeface="Arial" charset="0"/>
              <a:buChar char="▫"/>
              <a:defRPr lang="x-none" sz="1600" baseline="0">
                <a:solidFill>
                  <a:schemeClr val="bg2"/>
                </a:solidFill>
                <a:latin typeface="+mn-lt"/>
              </a:defRPr>
            </a:lvl4pPr>
            <a:lvl5pPr marL="999794" indent="-173575" algn="l" defTabSz="1193860" rtl="0" eaLnBrk="1" fontAlgn="base" hangingPunct="1">
              <a:spcBef>
                <a:spcPct val="0"/>
              </a:spcBef>
              <a:spcAft>
                <a:spcPct val="0"/>
              </a:spcAft>
              <a:buClr>
                <a:schemeClr val="accent2"/>
              </a:buClr>
              <a:buSzPct val="89000"/>
              <a:buFont typeface="Arial" charset="0"/>
              <a:buChar char="-"/>
              <a:defRPr lang="x-none" sz="1600" baseline="0">
                <a:solidFill>
                  <a:schemeClr val="bg2"/>
                </a:solidFill>
                <a:latin typeface="+mn-lt"/>
              </a:defRPr>
            </a:lvl5pPr>
            <a:lvl6pPr marL="999794" indent="-173575" algn="l" defTabSz="1193860" rtl="0" eaLnBrk="1" fontAlgn="base" hangingPunct="1">
              <a:spcBef>
                <a:spcPct val="0"/>
              </a:spcBef>
              <a:spcAft>
                <a:spcPct val="0"/>
              </a:spcAft>
              <a:buClr>
                <a:schemeClr val="tx2"/>
              </a:buClr>
              <a:buSzPct val="89000"/>
              <a:buFont typeface="Arial" charset="0"/>
              <a:buChar char="-"/>
              <a:defRPr lang="x-none" sz="2133" baseline="0">
                <a:solidFill>
                  <a:schemeClr val="tx1"/>
                </a:solidFill>
                <a:latin typeface="+mn-lt"/>
              </a:defRPr>
            </a:lvl6pPr>
            <a:lvl7pPr marL="999794" indent="-173575" algn="l" defTabSz="1193860" rtl="0" eaLnBrk="1" fontAlgn="base" hangingPunct="1">
              <a:spcBef>
                <a:spcPct val="0"/>
              </a:spcBef>
              <a:spcAft>
                <a:spcPct val="0"/>
              </a:spcAft>
              <a:buClr>
                <a:schemeClr val="tx2"/>
              </a:buClr>
              <a:buSzPct val="89000"/>
              <a:buFont typeface="Arial" charset="0"/>
              <a:buChar char="-"/>
              <a:defRPr lang="x-none" sz="2133" baseline="0">
                <a:solidFill>
                  <a:schemeClr val="tx1"/>
                </a:solidFill>
                <a:latin typeface="+mn-lt"/>
              </a:defRPr>
            </a:lvl7pPr>
            <a:lvl8pPr marL="999794" indent="-173575" algn="l" defTabSz="1193860" rtl="0" eaLnBrk="1" fontAlgn="base" hangingPunct="1">
              <a:spcBef>
                <a:spcPct val="0"/>
              </a:spcBef>
              <a:spcAft>
                <a:spcPct val="0"/>
              </a:spcAft>
              <a:buClr>
                <a:schemeClr val="tx2"/>
              </a:buClr>
              <a:buSzPct val="89000"/>
              <a:buFont typeface="Arial" charset="0"/>
              <a:buChar char="-"/>
              <a:defRPr lang="x-none" sz="2133" baseline="0">
                <a:solidFill>
                  <a:schemeClr val="tx1"/>
                </a:solidFill>
                <a:latin typeface="+mn-lt"/>
              </a:defRPr>
            </a:lvl8pPr>
            <a:lvl9pPr marL="999794" indent="-173575" algn="l" defTabSz="1193860" rtl="0" eaLnBrk="1" fontAlgn="base" hangingPunct="1">
              <a:spcBef>
                <a:spcPct val="0"/>
              </a:spcBef>
              <a:spcAft>
                <a:spcPct val="0"/>
              </a:spcAft>
              <a:buClr>
                <a:schemeClr val="tx2"/>
              </a:buClr>
              <a:buSzPct val="89000"/>
              <a:buFont typeface="Arial" charset="0"/>
              <a:buChar char="-"/>
              <a:defRPr lang="x-none" sz="2133" baseline="0">
                <a:solidFill>
                  <a:schemeClr val="tx1"/>
                </a:solidFill>
                <a:latin typeface="+mn-lt"/>
              </a:defRPr>
            </a:lvl9pPr>
          </a:lstStyle>
          <a:p>
            <a:pPr algn="r"/>
            <a:fld id="{4DAE882A-DBA4-453E-AB31-2C9FC7C37DB9}" type="datetime'''''''''''''''-''''''''0'''''''''''',''''''1'''''''">
              <a:rPr lang="en-GB" altLang="en-US" sz="1400" b="1" i="1" smtClean="0">
                <a:solidFill>
                  <a:schemeClr val="tx1"/>
                </a:solidFill>
              </a:rPr>
              <a:pPr/>
              <a:t>-0,1</a:t>
            </a:fld>
            <a:endParaRPr lang="en-GB" sz="1200" b="1" i="1">
              <a:solidFill>
                <a:schemeClr val="tx1"/>
              </a:solidFill>
              <a:sym typeface="+mn-lt"/>
            </a:endParaRPr>
          </a:p>
        </p:txBody>
      </p:sp>
      <p:sp>
        <p:nvSpPr>
          <p:cNvPr id="47" name="Text Placeholder 2"/>
          <p:cNvSpPr>
            <a:spLocks noGrp="1"/>
          </p:cNvSpPr>
          <p:nvPr>
            <p:custDataLst>
              <p:tags r:id="rId8"/>
            </p:custDataLst>
          </p:nvPr>
        </p:nvSpPr>
        <p:spPr bwMode="gray">
          <a:xfrm>
            <a:off x="4419600" y="2130029"/>
            <a:ext cx="291704" cy="183356"/>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1431" tIns="0" rIns="21431" bIns="0" numCol="1" spcCol="0" rtlCol="0" anchor="ctr" anchorCtr="0">
            <a:noAutofit/>
          </a:bodyPr>
          <a:lstStyle>
            <a:lvl1pPr marL="0" indent="0" algn="l" defTabSz="1193860" rtl="0" eaLnBrk="1" fontAlgn="base" hangingPunct="1">
              <a:spcBef>
                <a:spcPct val="0"/>
              </a:spcBef>
              <a:spcAft>
                <a:spcPct val="0"/>
              </a:spcAft>
              <a:buClr>
                <a:schemeClr val="accent2"/>
              </a:buClr>
              <a:buSzPct val="100000"/>
              <a:defRPr lang="x-none" sz="1600" baseline="0">
                <a:solidFill>
                  <a:schemeClr val="bg2"/>
                </a:solidFill>
                <a:latin typeface="+mn-lt"/>
                <a:ea typeface="+mn-ea"/>
                <a:cs typeface="+mn-cs"/>
              </a:defRPr>
            </a:lvl1pPr>
            <a:lvl2pPr marL="194400" indent="-190800" algn="l" defTabSz="1193860" rtl="0" eaLnBrk="1" fontAlgn="base" hangingPunct="1">
              <a:spcBef>
                <a:spcPct val="0"/>
              </a:spcBef>
              <a:spcAft>
                <a:spcPct val="0"/>
              </a:spcAft>
              <a:buClr>
                <a:schemeClr val="accent2"/>
              </a:buClr>
              <a:buSzPct val="125000"/>
              <a:buFont typeface="Arial" charset="0"/>
              <a:buChar char="▪"/>
              <a:defRPr lang="x-none" sz="1600" baseline="0">
                <a:solidFill>
                  <a:schemeClr val="bg2"/>
                </a:solidFill>
                <a:latin typeface="+mn-lt"/>
              </a:defRPr>
            </a:lvl2pPr>
            <a:lvl3pPr marL="609630" indent="-349268" algn="l" defTabSz="1193860" rtl="0" eaLnBrk="1" fontAlgn="base" hangingPunct="1">
              <a:spcBef>
                <a:spcPct val="0"/>
              </a:spcBef>
              <a:spcAft>
                <a:spcPct val="0"/>
              </a:spcAft>
              <a:buClr>
                <a:schemeClr val="accent2"/>
              </a:buClr>
              <a:buSzPct val="120000"/>
              <a:buFont typeface="Arial" charset="0"/>
              <a:buChar char="–"/>
              <a:defRPr lang="x-none" sz="1600" baseline="0">
                <a:solidFill>
                  <a:schemeClr val="bg2"/>
                </a:solidFill>
                <a:latin typeface="+mn-lt"/>
              </a:defRPr>
            </a:lvl3pPr>
            <a:lvl4pPr marL="819192" indent="-207444" algn="l" defTabSz="1193860" rtl="0" eaLnBrk="1" fontAlgn="base" hangingPunct="1">
              <a:spcBef>
                <a:spcPct val="0"/>
              </a:spcBef>
              <a:spcAft>
                <a:spcPct val="0"/>
              </a:spcAft>
              <a:buClr>
                <a:schemeClr val="accent2"/>
              </a:buClr>
              <a:buSzPct val="120000"/>
              <a:buFont typeface="Arial" charset="0"/>
              <a:buChar char="▫"/>
              <a:defRPr lang="x-none" sz="1600" baseline="0">
                <a:solidFill>
                  <a:schemeClr val="bg2"/>
                </a:solidFill>
                <a:latin typeface="+mn-lt"/>
              </a:defRPr>
            </a:lvl4pPr>
            <a:lvl5pPr marL="999794" indent="-173575" algn="l" defTabSz="1193860" rtl="0" eaLnBrk="1" fontAlgn="base" hangingPunct="1">
              <a:spcBef>
                <a:spcPct val="0"/>
              </a:spcBef>
              <a:spcAft>
                <a:spcPct val="0"/>
              </a:spcAft>
              <a:buClr>
                <a:schemeClr val="accent2"/>
              </a:buClr>
              <a:buSzPct val="89000"/>
              <a:buFont typeface="Arial" charset="0"/>
              <a:buChar char="-"/>
              <a:defRPr lang="x-none" sz="1600" baseline="0">
                <a:solidFill>
                  <a:schemeClr val="bg2"/>
                </a:solidFill>
                <a:latin typeface="+mn-lt"/>
              </a:defRPr>
            </a:lvl5pPr>
            <a:lvl6pPr marL="999794" indent="-173575" algn="l" defTabSz="1193860" rtl="0" eaLnBrk="1" fontAlgn="base" hangingPunct="1">
              <a:spcBef>
                <a:spcPct val="0"/>
              </a:spcBef>
              <a:spcAft>
                <a:spcPct val="0"/>
              </a:spcAft>
              <a:buClr>
                <a:schemeClr val="tx2"/>
              </a:buClr>
              <a:buSzPct val="89000"/>
              <a:buFont typeface="Arial" charset="0"/>
              <a:buChar char="-"/>
              <a:defRPr lang="x-none" sz="2133" baseline="0">
                <a:solidFill>
                  <a:schemeClr val="tx1"/>
                </a:solidFill>
                <a:latin typeface="+mn-lt"/>
              </a:defRPr>
            </a:lvl6pPr>
            <a:lvl7pPr marL="999794" indent="-173575" algn="l" defTabSz="1193860" rtl="0" eaLnBrk="1" fontAlgn="base" hangingPunct="1">
              <a:spcBef>
                <a:spcPct val="0"/>
              </a:spcBef>
              <a:spcAft>
                <a:spcPct val="0"/>
              </a:spcAft>
              <a:buClr>
                <a:schemeClr val="tx2"/>
              </a:buClr>
              <a:buSzPct val="89000"/>
              <a:buFont typeface="Arial" charset="0"/>
              <a:buChar char="-"/>
              <a:defRPr lang="x-none" sz="2133" baseline="0">
                <a:solidFill>
                  <a:schemeClr val="tx1"/>
                </a:solidFill>
                <a:latin typeface="+mn-lt"/>
              </a:defRPr>
            </a:lvl7pPr>
            <a:lvl8pPr marL="999794" indent="-173575" algn="l" defTabSz="1193860" rtl="0" eaLnBrk="1" fontAlgn="base" hangingPunct="1">
              <a:spcBef>
                <a:spcPct val="0"/>
              </a:spcBef>
              <a:spcAft>
                <a:spcPct val="0"/>
              </a:spcAft>
              <a:buClr>
                <a:schemeClr val="tx2"/>
              </a:buClr>
              <a:buSzPct val="89000"/>
              <a:buFont typeface="Arial" charset="0"/>
              <a:buChar char="-"/>
              <a:defRPr lang="x-none" sz="2133" baseline="0">
                <a:solidFill>
                  <a:schemeClr val="tx1"/>
                </a:solidFill>
                <a:latin typeface="+mn-lt"/>
              </a:defRPr>
            </a:lvl8pPr>
            <a:lvl9pPr marL="999794" indent="-173575" algn="l" defTabSz="1193860" rtl="0" eaLnBrk="1" fontAlgn="base" hangingPunct="1">
              <a:spcBef>
                <a:spcPct val="0"/>
              </a:spcBef>
              <a:spcAft>
                <a:spcPct val="0"/>
              </a:spcAft>
              <a:buClr>
                <a:schemeClr val="tx2"/>
              </a:buClr>
              <a:buSzPct val="89000"/>
              <a:buFont typeface="Arial" charset="0"/>
              <a:buChar char="-"/>
              <a:defRPr lang="x-none" sz="2133" baseline="0">
                <a:solidFill>
                  <a:schemeClr val="tx1"/>
                </a:solidFill>
                <a:latin typeface="+mn-lt"/>
              </a:defRPr>
            </a:lvl9pPr>
          </a:lstStyle>
          <a:p>
            <a:fld id="{80682778-BF4A-45D2-97A8-D31995D52909}" type="datetime'''''''''''''''''2'''',''0'''''''''''''''''''''''''''''">
              <a:rPr lang="en-GB" altLang="en-US" sz="1400" b="1" i="1" smtClean="0">
                <a:solidFill>
                  <a:schemeClr val="tx1"/>
                </a:solidFill>
              </a:rPr>
              <a:pPr/>
              <a:t>2,0</a:t>
            </a:fld>
            <a:endParaRPr lang="en-GB" sz="1200" b="1" i="1">
              <a:solidFill>
                <a:schemeClr val="tx1"/>
              </a:solidFill>
              <a:sym typeface="+mn-lt"/>
            </a:endParaRPr>
          </a:p>
        </p:txBody>
      </p:sp>
      <p:sp>
        <p:nvSpPr>
          <p:cNvPr id="48" name="Shape 2151"/>
          <p:cNvSpPr txBox="1"/>
          <p:nvPr/>
        </p:nvSpPr>
        <p:spPr>
          <a:xfrm>
            <a:off x="4953001" y="1900238"/>
            <a:ext cx="218339" cy="507831"/>
          </a:xfrm>
          <a:prstGeom prst="rect">
            <a:avLst/>
          </a:prstGeom>
          <a:noFill/>
          <a:ln>
            <a:noFill/>
          </a:ln>
        </p:spPr>
        <p:txBody>
          <a:bodyPr lIns="0" tIns="0" rIns="0" bIns="0" anchor="t" anchorCtr="0">
            <a:spAutoFit/>
          </a:bodyPr>
          <a:lstStyle/>
          <a:p>
            <a:pPr algn="ctr">
              <a:buSzPct val="25000"/>
            </a:pPr>
            <a:r>
              <a:rPr lang="en-GB" sz="3300">
                <a:latin typeface="Arial"/>
                <a:ea typeface="Arial"/>
                <a:cs typeface="Arial"/>
                <a:sym typeface="Wingdings" panose="05000000000000000000" pitchFamily="2" charset="2"/>
              </a:rPr>
              <a:t></a:t>
            </a:r>
            <a:endParaRPr lang="en-GB" sz="3300">
              <a:latin typeface="Arial"/>
              <a:ea typeface="Arial"/>
              <a:cs typeface="Arial"/>
              <a:sym typeface="Arial"/>
            </a:endParaRPr>
          </a:p>
        </p:txBody>
      </p:sp>
      <p:sp>
        <p:nvSpPr>
          <p:cNvPr id="49" name="Shape 2151"/>
          <p:cNvSpPr txBox="1"/>
          <p:nvPr/>
        </p:nvSpPr>
        <p:spPr>
          <a:xfrm>
            <a:off x="4953001" y="2447926"/>
            <a:ext cx="218339" cy="507831"/>
          </a:xfrm>
          <a:prstGeom prst="rect">
            <a:avLst/>
          </a:prstGeom>
          <a:noFill/>
          <a:ln>
            <a:noFill/>
          </a:ln>
        </p:spPr>
        <p:txBody>
          <a:bodyPr lIns="0" tIns="0" rIns="0" bIns="0" anchor="t" anchorCtr="0">
            <a:spAutoFit/>
          </a:bodyPr>
          <a:lstStyle/>
          <a:p>
            <a:pPr algn="ctr">
              <a:buSzPct val="25000"/>
            </a:pPr>
            <a:r>
              <a:rPr lang="en-GB" sz="3300">
                <a:latin typeface="Arial"/>
                <a:ea typeface="Arial"/>
                <a:cs typeface="Arial"/>
                <a:sym typeface="Wingdings" panose="05000000000000000000" pitchFamily="2" charset="2"/>
              </a:rPr>
              <a:t></a:t>
            </a:r>
            <a:endParaRPr lang="en-GB" sz="3300">
              <a:latin typeface="Arial"/>
              <a:ea typeface="Arial"/>
              <a:cs typeface="Arial"/>
              <a:sym typeface="Arial"/>
            </a:endParaRPr>
          </a:p>
        </p:txBody>
      </p:sp>
      <p:sp>
        <p:nvSpPr>
          <p:cNvPr id="50" name="Shape 2151"/>
          <p:cNvSpPr txBox="1"/>
          <p:nvPr/>
        </p:nvSpPr>
        <p:spPr>
          <a:xfrm>
            <a:off x="4953001" y="3003948"/>
            <a:ext cx="218339" cy="507831"/>
          </a:xfrm>
          <a:prstGeom prst="rect">
            <a:avLst/>
          </a:prstGeom>
          <a:noFill/>
          <a:ln>
            <a:noFill/>
          </a:ln>
        </p:spPr>
        <p:txBody>
          <a:bodyPr lIns="0" tIns="0" rIns="0" bIns="0" anchor="t" anchorCtr="0">
            <a:spAutoFit/>
          </a:bodyPr>
          <a:lstStyle/>
          <a:p>
            <a:pPr algn="ctr">
              <a:buSzPct val="25000"/>
            </a:pPr>
            <a:r>
              <a:rPr lang="en-GB" sz="3300">
                <a:latin typeface="Arial"/>
                <a:ea typeface="Arial"/>
                <a:cs typeface="Arial"/>
                <a:sym typeface="Wingdings" panose="05000000000000000000" pitchFamily="2" charset="2"/>
              </a:rPr>
              <a:t></a:t>
            </a:r>
            <a:endParaRPr lang="en-GB" sz="3300">
              <a:latin typeface="Arial"/>
              <a:ea typeface="Arial"/>
              <a:cs typeface="Arial"/>
              <a:sym typeface="Arial"/>
            </a:endParaRPr>
          </a:p>
        </p:txBody>
      </p:sp>
      <p:sp>
        <p:nvSpPr>
          <p:cNvPr id="51" name="Shape 2151"/>
          <p:cNvSpPr txBox="1"/>
          <p:nvPr/>
        </p:nvSpPr>
        <p:spPr>
          <a:xfrm>
            <a:off x="4953001" y="3504010"/>
            <a:ext cx="218339" cy="507831"/>
          </a:xfrm>
          <a:prstGeom prst="rect">
            <a:avLst/>
          </a:prstGeom>
          <a:noFill/>
          <a:ln>
            <a:noFill/>
          </a:ln>
        </p:spPr>
        <p:txBody>
          <a:bodyPr lIns="0" tIns="0" rIns="0" bIns="0" anchor="t" anchorCtr="0">
            <a:spAutoFit/>
          </a:bodyPr>
          <a:lstStyle/>
          <a:p>
            <a:pPr algn="ctr">
              <a:buSzPct val="25000"/>
            </a:pPr>
            <a:r>
              <a:rPr lang="en-GB" sz="3300">
                <a:latin typeface="Arial"/>
                <a:ea typeface="Arial"/>
                <a:cs typeface="Arial"/>
                <a:sym typeface="Wingdings" panose="05000000000000000000" pitchFamily="2" charset="2"/>
              </a:rPr>
              <a:t></a:t>
            </a:r>
            <a:endParaRPr lang="en-GB" sz="3300">
              <a:latin typeface="Arial"/>
              <a:ea typeface="Arial"/>
              <a:cs typeface="Arial"/>
              <a:sym typeface="Arial"/>
            </a:endParaRPr>
          </a:p>
        </p:txBody>
      </p:sp>
      <p:sp>
        <p:nvSpPr>
          <p:cNvPr id="52" name="Shape 2151"/>
          <p:cNvSpPr txBox="1"/>
          <p:nvPr/>
        </p:nvSpPr>
        <p:spPr>
          <a:xfrm>
            <a:off x="5868592" y="2447926"/>
            <a:ext cx="218339" cy="507831"/>
          </a:xfrm>
          <a:prstGeom prst="rect">
            <a:avLst/>
          </a:prstGeom>
          <a:noFill/>
          <a:ln>
            <a:noFill/>
          </a:ln>
        </p:spPr>
        <p:txBody>
          <a:bodyPr lIns="0" tIns="0" rIns="0" bIns="0" anchor="t" anchorCtr="0">
            <a:spAutoFit/>
          </a:bodyPr>
          <a:lstStyle/>
          <a:p>
            <a:pPr algn="ctr">
              <a:buSzPct val="25000"/>
            </a:pPr>
            <a:r>
              <a:rPr lang="en-GB" sz="3300">
                <a:latin typeface="Arial"/>
                <a:ea typeface="Arial"/>
                <a:cs typeface="Arial"/>
                <a:sym typeface="Wingdings" panose="05000000000000000000" pitchFamily="2" charset="2"/>
              </a:rPr>
              <a:t></a:t>
            </a:r>
            <a:endParaRPr lang="en-GB" sz="3300">
              <a:latin typeface="Arial"/>
              <a:ea typeface="Arial"/>
              <a:cs typeface="Arial"/>
              <a:sym typeface="Arial"/>
            </a:endParaRPr>
          </a:p>
        </p:txBody>
      </p:sp>
      <p:sp>
        <p:nvSpPr>
          <p:cNvPr id="53" name="Shape 2151"/>
          <p:cNvSpPr txBox="1"/>
          <p:nvPr/>
        </p:nvSpPr>
        <p:spPr>
          <a:xfrm>
            <a:off x="5868592" y="3003948"/>
            <a:ext cx="218339" cy="507831"/>
          </a:xfrm>
          <a:prstGeom prst="rect">
            <a:avLst/>
          </a:prstGeom>
          <a:noFill/>
          <a:ln>
            <a:noFill/>
          </a:ln>
        </p:spPr>
        <p:txBody>
          <a:bodyPr lIns="0" tIns="0" rIns="0" bIns="0" anchor="t" anchorCtr="0">
            <a:spAutoFit/>
          </a:bodyPr>
          <a:lstStyle/>
          <a:p>
            <a:pPr algn="ctr">
              <a:buSzPct val="25000"/>
            </a:pPr>
            <a:r>
              <a:rPr lang="en-GB" sz="3300">
                <a:latin typeface="Arial"/>
                <a:ea typeface="Arial"/>
                <a:cs typeface="Arial"/>
                <a:sym typeface="Wingdings" panose="05000000000000000000" pitchFamily="2" charset="2"/>
              </a:rPr>
              <a:t></a:t>
            </a:r>
            <a:endParaRPr lang="en-GB" sz="3300">
              <a:latin typeface="Arial"/>
              <a:ea typeface="Arial"/>
              <a:cs typeface="Arial"/>
              <a:sym typeface="Arial"/>
            </a:endParaRPr>
          </a:p>
        </p:txBody>
      </p:sp>
      <p:sp>
        <p:nvSpPr>
          <p:cNvPr id="54" name="Shape 2151"/>
          <p:cNvSpPr txBox="1"/>
          <p:nvPr/>
        </p:nvSpPr>
        <p:spPr>
          <a:xfrm>
            <a:off x="5868592" y="3504010"/>
            <a:ext cx="218339" cy="507831"/>
          </a:xfrm>
          <a:prstGeom prst="rect">
            <a:avLst/>
          </a:prstGeom>
          <a:noFill/>
          <a:ln>
            <a:noFill/>
          </a:ln>
        </p:spPr>
        <p:txBody>
          <a:bodyPr lIns="0" tIns="0" rIns="0" bIns="0" anchor="t" anchorCtr="0">
            <a:spAutoFit/>
          </a:bodyPr>
          <a:lstStyle/>
          <a:p>
            <a:pPr algn="ctr">
              <a:buSzPct val="25000"/>
            </a:pPr>
            <a:r>
              <a:rPr lang="en-GB" sz="3300">
                <a:latin typeface="Arial"/>
                <a:ea typeface="Arial"/>
                <a:cs typeface="Arial"/>
                <a:sym typeface="Wingdings" panose="05000000000000000000" pitchFamily="2" charset="2"/>
              </a:rPr>
              <a:t></a:t>
            </a:r>
            <a:endParaRPr lang="en-GB" sz="3300">
              <a:latin typeface="Arial"/>
              <a:ea typeface="Arial"/>
              <a:cs typeface="Arial"/>
              <a:sym typeface="Arial"/>
            </a:endParaRPr>
          </a:p>
        </p:txBody>
      </p:sp>
      <p:sp>
        <p:nvSpPr>
          <p:cNvPr id="55" name="Shape 2151"/>
          <p:cNvSpPr txBox="1"/>
          <p:nvPr/>
        </p:nvSpPr>
        <p:spPr>
          <a:xfrm>
            <a:off x="6742510" y="3003948"/>
            <a:ext cx="218339" cy="507831"/>
          </a:xfrm>
          <a:prstGeom prst="rect">
            <a:avLst/>
          </a:prstGeom>
          <a:noFill/>
          <a:ln>
            <a:noFill/>
          </a:ln>
        </p:spPr>
        <p:txBody>
          <a:bodyPr lIns="0" tIns="0" rIns="0" bIns="0" anchor="t" anchorCtr="0">
            <a:spAutoFit/>
          </a:bodyPr>
          <a:lstStyle/>
          <a:p>
            <a:pPr algn="ctr">
              <a:buSzPct val="25000"/>
            </a:pPr>
            <a:r>
              <a:rPr lang="en-GB" sz="3300">
                <a:latin typeface="Arial"/>
                <a:ea typeface="Arial"/>
                <a:cs typeface="Arial"/>
                <a:sym typeface="Wingdings" panose="05000000000000000000" pitchFamily="2" charset="2"/>
              </a:rPr>
              <a:t></a:t>
            </a:r>
            <a:endParaRPr lang="en-GB" sz="3300">
              <a:latin typeface="Arial"/>
              <a:ea typeface="Arial"/>
              <a:cs typeface="Arial"/>
              <a:sym typeface="Arial"/>
            </a:endParaRPr>
          </a:p>
        </p:txBody>
      </p:sp>
      <p:sp>
        <p:nvSpPr>
          <p:cNvPr id="56" name="Shape 2151"/>
          <p:cNvSpPr txBox="1"/>
          <p:nvPr/>
        </p:nvSpPr>
        <p:spPr>
          <a:xfrm>
            <a:off x="6742510" y="3504010"/>
            <a:ext cx="218339" cy="507831"/>
          </a:xfrm>
          <a:prstGeom prst="rect">
            <a:avLst/>
          </a:prstGeom>
          <a:noFill/>
          <a:ln>
            <a:noFill/>
          </a:ln>
        </p:spPr>
        <p:txBody>
          <a:bodyPr lIns="0" tIns="0" rIns="0" bIns="0" anchor="t" anchorCtr="0">
            <a:spAutoFit/>
          </a:bodyPr>
          <a:lstStyle/>
          <a:p>
            <a:pPr algn="ctr">
              <a:buSzPct val="25000"/>
            </a:pPr>
            <a:r>
              <a:rPr lang="en-GB" sz="3300">
                <a:latin typeface="Arial"/>
                <a:ea typeface="Arial"/>
                <a:cs typeface="Arial"/>
                <a:sym typeface="Wingdings" panose="05000000000000000000" pitchFamily="2" charset="2"/>
              </a:rPr>
              <a:t></a:t>
            </a:r>
            <a:endParaRPr lang="en-GB" sz="3300">
              <a:latin typeface="Arial"/>
              <a:ea typeface="Arial"/>
              <a:cs typeface="Arial"/>
              <a:sym typeface="Arial"/>
            </a:endParaRPr>
          </a:p>
        </p:txBody>
      </p:sp>
      <p:sp>
        <p:nvSpPr>
          <p:cNvPr id="57" name="5. Source"/>
          <p:cNvSpPr>
            <a:spLocks noChangeArrowheads="1"/>
          </p:cNvSpPr>
          <p:nvPr/>
        </p:nvSpPr>
        <p:spPr bwMode="gray">
          <a:xfrm>
            <a:off x="720172" y="5002083"/>
            <a:ext cx="7464755"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370285" indent="-370285" defTabSz="895395"/>
            <a:r>
              <a:rPr lang="x-none" sz="600"/>
              <a:t>SOURCE: </a:t>
            </a:r>
            <a:r>
              <a:rPr lang="en-US" sz="600"/>
              <a:t>UNEP (2014a), </a:t>
            </a:r>
            <a:r>
              <a:rPr lang="en-US" sz="600" err="1"/>
              <a:t>Kubiszewski</a:t>
            </a:r>
            <a:r>
              <a:rPr lang="en-US" sz="600"/>
              <a:t> et al. (2013)</a:t>
            </a:r>
          </a:p>
        </p:txBody>
      </p:sp>
      <p:sp>
        <p:nvSpPr>
          <p:cNvPr id="58" name="Shape 2145"/>
          <p:cNvSpPr txBox="1"/>
          <p:nvPr/>
        </p:nvSpPr>
        <p:spPr>
          <a:xfrm>
            <a:off x="720172" y="4524063"/>
            <a:ext cx="6892227" cy="461665"/>
          </a:xfrm>
          <a:prstGeom prst="rect">
            <a:avLst/>
          </a:prstGeom>
          <a:noFill/>
          <a:ln>
            <a:noFill/>
          </a:ln>
        </p:spPr>
        <p:txBody>
          <a:bodyPr lIns="0" tIns="0" rIns="0" bIns="0" anchor="b" anchorCtr="0">
            <a:noAutofit/>
          </a:bodyPr>
          <a:lstStyle/>
          <a:p>
            <a:pPr marL="78581" indent="-78581">
              <a:buSzPct val="25000"/>
            </a:pPr>
            <a:r>
              <a:rPr lang="de-DE" sz="600">
                <a:latin typeface="Arial"/>
                <a:ea typeface="Arial"/>
                <a:cs typeface="Arial"/>
                <a:sym typeface="Arial"/>
              </a:rPr>
              <a:t>1	1990-2005, as later data not available globally,</a:t>
            </a:r>
          </a:p>
          <a:p>
            <a:pPr marL="78581" indent="-78581">
              <a:buSzPct val="25000"/>
            </a:pPr>
            <a:r>
              <a:rPr lang="de-DE" sz="600">
                <a:latin typeface="Arial"/>
                <a:ea typeface="Arial"/>
                <a:cs typeface="Arial"/>
                <a:sym typeface="Arial"/>
              </a:rPr>
              <a:t>2	IWI exists in two versions, one unadjusted, and one where adjustments are made for environmental damage, oil capital gains, and total factor productivity. The adjusted version is shown here,</a:t>
            </a:r>
          </a:p>
          <a:p>
            <a:pPr marL="78581" indent="-78581">
              <a:buSzPct val="25000"/>
            </a:pPr>
            <a:r>
              <a:rPr lang="de-DE" sz="600">
                <a:latin typeface="Arial"/>
                <a:ea typeface="Arial"/>
                <a:cs typeface="Arial"/>
                <a:sym typeface="Arial"/>
              </a:rPr>
              <a:t>3	Global population growth was 1.6 percent per year during the period</a:t>
            </a:r>
          </a:p>
        </p:txBody>
      </p:sp>
      <p:sp>
        <p:nvSpPr>
          <p:cNvPr id="59" name="Shape 2150"/>
          <p:cNvSpPr txBox="1"/>
          <p:nvPr/>
        </p:nvSpPr>
        <p:spPr>
          <a:xfrm>
            <a:off x="4943839" y="1461075"/>
            <a:ext cx="1914161" cy="196275"/>
          </a:xfrm>
          <a:prstGeom prst="rect">
            <a:avLst/>
          </a:prstGeom>
          <a:noFill/>
          <a:ln>
            <a:noFill/>
          </a:ln>
        </p:spPr>
        <p:txBody>
          <a:bodyPr lIns="0" tIns="0" rIns="0" bIns="0" anchor="t" anchorCtr="0">
            <a:noAutofit/>
          </a:bodyPr>
          <a:lstStyle/>
          <a:p>
            <a:pPr algn="ctr">
              <a:buSzPct val="25000"/>
            </a:pPr>
            <a:r>
              <a:rPr lang="en-GB" sz="1400" b="1" i="1">
                <a:latin typeface="+mj-lt"/>
                <a:ea typeface="Arial"/>
                <a:cs typeface="Arial"/>
                <a:sym typeface="Arial"/>
              </a:rPr>
              <a:t>C a p </a:t>
            </a:r>
            <a:r>
              <a:rPr lang="en-GB" sz="1400" b="1" i="1" err="1">
                <a:latin typeface="+mj-lt"/>
                <a:ea typeface="Arial"/>
                <a:cs typeface="Arial"/>
                <a:sym typeface="Arial"/>
              </a:rPr>
              <a:t>i</a:t>
            </a:r>
            <a:r>
              <a:rPr lang="en-GB" sz="1400" b="1" i="1">
                <a:latin typeface="+mj-lt"/>
                <a:ea typeface="Arial"/>
                <a:cs typeface="Arial"/>
                <a:sym typeface="Arial"/>
              </a:rPr>
              <a:t> t a l</a:t>
            </a:r>
          </a:p>
        </p:txBody>
      </p:sp>
    </p:spTree>
    <p:extLst>
      <p:ext uri="{BB962C8B-B14F-4D97-AF65-F5344CB8AC3E}">
        <p14:creationId xmlns:p14="http://schemas.microsoft.com/office/powerpoint/2010/main" val="41358473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191000" y="1047750"/>
            <a:ext cx="4724400" cy="3200400"/>
          </a:xfrm>
        </p:spPr>
        <p:txBody>
          <a:bodyPr>
            <a:noAutofit/>
          </a:bodyPr>
          <a:lstStyle/>
          <a:p>
            <a:pPr marL="45720" indent="0" algn="ctr">
              <a:buNone/>
            </a:pPr>
            <a:r>
              <a:rPr lang="en-GB" sz="3600" i="1">
                <a:solidFill>
                  <a:schemeClr val="tx1"/>
                </a:solidFill>
                <a:latin typeface="+mj-lt"/>
                <a:cs typeface="Arial"/>
              </a:rPr>
              <a:t>It is not helping if you are walking faster, </a:t>
            </a:r>
          </a:p>
          <a:p>
            <a:pPr marL="45720" indent="0" algn="ctr">
              <a:buNone/>
            </a:pPr>
            <a:r>
              <a:rPr lang="en-GB" sz="3600" i="1">
                <a:solidFill>
                  <a:srgbClr val="FF0000"/>
                </a:solidFill>
                <a:latin typeface="+mj-lt"/>
                <a:cs typeface="Arial"/>
              </a:rPr>
              <a:t>if you are walking in the wrong direction!</a:t>
            </a:r>
          </a:p>
        </p:txBody>
      </p:sp>
      <p:pic>
        <p:nvPicPr>
          <p:cNvPr id="6" name="Picture 5"/>
          <p:cNvPicPr>
            <a:picLocks noChangeAspect="1"/>
          </p:cNvPicPr>
          <p:nvPr/>
        </p:nvPicPr>
        <p:blipFill>
          <a:blip r:embed="rId2"/>
          <a:stretch>
            <a:fillRect/>
          </a:stretch>
        </p:blipFill>
        <p:spPr>
          <a:xfrm>
            <a:off x="304800" y="1295400"/>
            <a:ext cx="3706434" cy="2571750"/>
          </a:xfrm>
          <a:prstGeom prst="rect">
            <a:avLst/>
          </a:prstGeom>
        </p:spPr>
      </p:pic>
    </p:spTree>
    <p:extLst>
      <p:ext uri="{BB962C8B-B14F-4D97-AF65-F5344CB8AC3E}">
        <p14:creationId xmlns:p14="http://schemas.microsoft.com/office/powerpoint/2010/main" val="49351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1000"/>
                                        <p:tgtEl>
                                          <p:spTgt spid="2">
                                            <p:txEl>
                                              <p:pRg st="1" end="1"/>
                                            </p:txEl>
                                          </p:spTgt>
                                        </p:tgtEl>
                                      </p:cBhvr>
                                    </p:animEffect>
                                    <p:anim calcmode="lin" valueType="num">
                                      <p:cBhvr>
                                        <p:cTn id="1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533400" y="1809750"/>
            <a:ext cx="8305800" cy="12954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None/>
            </a:pPr>
            <a:r>
              <a:rPr lang="fr-BE" sz="6600" b="0" i="1">
                <a:solidFill>
                  <a:srgbClr val="FF0000"/>
                </a:solidFill>
                <a:cs typeface="Arial"/>
              </a:rPr>
              <a:t>OUR COMMITMENT… </a:t>
            </a:r>
          </a:p>
        </p:txBody>
      </p:sp>
    </p:spTree>
    <p:extLst>
      <p:ext uri="{BB962C8B-B14F-4D97-AF65-F5344CB8AC3E}">
        <p14:creationId xmlns:p14="http://schemas.microsoft.com/office/powerpoint/2010/main" val="30922592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7623680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2"/>
          <p:cNvSpPr txBox="1">
            <a:spLocks noChangeArrowheads="1"/>
          </p:cNvSpPr>
          <p:nvPr/>
        </p:nvSpPr>
        <p:spPr bwMode="auto">
          <a:xfrm>
            <a:off x="990600" y="2690158"/>
            <a:ext cx="7467600"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chemeClr val="tx1"/>
                </a:solidFill>
                <a:latin typeface="Times New Roman" charset="0"/>
                <a:ea typeface="ＭＳ Ｐゴシック" charset="0"/>
                <a:cs typeface="ＭＳ Ｐゴシック" charset="0"/>
              </a:defRPr>
            </a:lvl1pPr>
            <a:lvl2pPr marL="742950" indent="-285750">
              <a:defRPr sz="1400">
                <a:solidFill>
                  <a:schemeClr val="tx1"/>
                </a:solidFill>
                <a:latin typeface="Times New Roman" charset="0"/>
                <a:ea typeface="ＭＳ Ｐゴシック" charset="0"/>
              </a:defRPr>
            </a:lvl2pPr>
            <a:lvl3pPr marL="1143000" indent="-228600">
              <a:defRPr sz="1400">
                <a:solidFill>
                  <a:schemeClr val="tx1"/>
                </a:solidFill>
                <a:latin typeface="Times New Roman" charset="0"/>
                <a:ea typeface="ＭＳ Ｐゴシック" charset="0"/>
              </a:defRPr>
            </a:lvl3pPr>
            <a:lvl4pPr marL="1600200" indent="-228600">
              <a:defRPr sz="1400">
                <a:solidFill>
                  <a:schemeClr val="tx1"/>
                </a:solidFill>
                <a:latin typeface="Times New Roman" charset="0"/>
                <a:ea typeface="ＭＳ Ｐゴシック" charset="0"/>
              </a:defRPr>
            </a:lvl4pPr>
            <a:lvl5pPr marL="2057400" indent="-228600">
              <a:defRPr sz="1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400">
                <a:solidFill>
                  <a:schemeClr val="tx1"/>
                </a:solidFill>
                <a:latin typeface="Times New Roman" charset="0"/>
                <a:ea typeface="ＭＳ Ｐゴシック" charset="0"/>
              </a:defRPr>
            </a:lvl9pPr>
          </a:lstStyle>
          <a:p>
            <a:pPr algn="ctr">
              <a:buClr>
                <a:schemeClr val="tx1"/>
              </a:buClr>
            </a:pPr>
            <a:r>
              <a:rPr lang="en-GB" sz="2400" i="1">
                <a:latin typeface="+mj-lt"/>
                <a:cs typeface="Arial"/>
              </a:rPr>
              <a:t>Trade-offs among various SDGs are unavoidable. </a:t>
            </a:r>
            <a:r>
              <a:rPr lang="en-GB" sz="2400" i="1">
                <a:solidFill>
                  <a:srgbClr val="FF0000"/>
                </a:solidFill>
                <a:latin typeface="+mn-lt"/>
                <a:cs typeface="Trebuchet MS"/>
              </a:rPr>
              <a:t>Sustainable Consumption and Production </a:t>
            </a:r>
            <a:r>
              <a:rPr lang="en-GB" sz="2400" i="1">
                <a:latin typeface="+mn-lt"/>
                <a:cs typeface="Arial"/>
              </a:rPr>
              <a:t>is the most efficient strategy to avoid trade-offs and create synergies to resolve the development and environmental challenges articulated in the SDGs.</a:t>
            </a:r>
            <a:endParaRPr lang="en-GB" sz="2400" i="1">
              <a:latin typeface="+mn-lt"/>
              <a:cs typeface="Trebuchet MS"/>
            </a:endParaRPr>
          </a:p>
        </p:txBody>
      </p:sp>
      <p:pic>
        <p:nvPicPr>
          <p:cNvPr id="2" name="Picture 1"/>
          <p:cNvPicPr>
            <a:picLocks noChangeAspect="1"/>
          </p:cNvPicPr>
          <p:nvPr/>
        </p:nvPicPr>
        <p:blipFill>
          <a:blip r:embed="rId2"/>
          <a:stretch>
            <a:fillRect/>
          </a:stretch>
        </p:blipFill>
        <p:spPr>
          <a:xfrm>
            <a:off x="3429000" y="707146"/>
            <a:ext cx="2438400" cy="172387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57150"/>
            <a:ext cx="1555991" cy="730511"/>
          </a:xfrm>
          <a:prstGeom prst="rect">
            <a:avLst/>
          </a:prstGeom>
        </p:spPr>
      </p:pic>
      <p:pic>
        <p:nvPicPr>
          <p:cNvPr id="6" name="Picture 5"/>
          <p:cNvPicPr>
            <a:picLocks noChangeAspect="1"/>
          </p:cNvPicPr>
          <p:nvPr/>
        </p:nvPicPr>
        <p:blipFill>
          <a:blip r:embed="rId4"/>
          <a:stretch>
            <a:fillRect/>
          </a:stretch>
        </p:blipFill>
        <p:spPr>
          <a:xfrm>
            <a:off x="7770869" y="57150"/>
            <a:ext cx="1289388" cy="767643"/>
          </a:xfrm>
          <a:prstGeom prst="rect">
            <a:avLst/>
          </a:prstGeom>
          <a:solidFill>
            <a:schemeClr val="bg2">
              <a:lumMod val="90000"/>
            </a:schemeClr>
          </a:solidFill>
        </p:spPr>
      </p:pic>
    </p:spTree>
    <p:extLst>
      <p:ext uri="{BB962C8B-B14F-4D97-AF65-F5344CB8AC3E}">
        <p14:creationId xmlns:p14="http://schemas.microsoft.com/office/powerpoint/2010/main" val="3211208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720720" y="1885950"/>
            <a:ext cx="7737480" cy="2667000"/>
          </a:xfrm>
        </p:spPr>
        <p:txBody>
          <a:bodyPr>
            <a:noAutofit/>
          </a:bodyPr>
          <a:lstStyle/>
          <a:p>
            <a:pPr>
              <a:buFont typeface="Arial" panose="020B0604020202020204" pitchFamily="34" charset="0"/>
              <a:buChar char="•"/>
            </a:pPr>
            <a:r>
              <a:rPr lang="en-GB" sz="2300" i="1">
                <a:solidFill>
                  <a:schemeClr val="tx1"/>
                </a:solidFill>
                <a:cs typeface="Arial"/>
              </a:rPr>
              <a:t>Growth of population by a factor </a:t>
            </a:r>
            <a:r>
              <a:rPr lang="en-GB" sz="2300" i="1">
                <a:solidFill>
                  <a:srgbClr val="FF0000"/>
                </a:solidFill>
                <a:cs typeface="Arial"/>
              </a:rPr>
              <a:t>3.7</a:t>
            </a:r>
          </a:p>
          <a:p>
            <a:pPr>
              <a:buFont typeface="Arial" panose="020B0604020202020204" pitchFamily="34" charset="0"/>
              <a:buChar char="•"/>
            </a:pPr>
            <a:r>
              <a:rPr lang="en-GB" sz="2300" i="1">
                <a:solidFill>
                  <a:schemeClr val="tx1"/>
                </a:solidFill>
                <a:cs typeface="Arial"/>
              </a:rPr>
              <a:t>Annual extraction of construction materials grew by a factor of </a:t>
            </a:r>
            <a:r>
              <a:rPr lang="en-GB" sz="2300" i="1">
                <a:solidFill>
                  <a:srgbClr val="FF0000"/>
                </a:solidFill>
                <a:cs typeface="Arial"/>
              </a:rPr>
              <a:t>34</a:t>
            </a:r>
            <a:r>
              <a:rPr lang="en-GB" sz="2300" i="1">
                <a:solidFill>
                  <a:schemeClr val="tx1"/>
                </a:solidFill>
                <a:cs typeface="Arial"/>
              </a:rPr>
              <a:t>, ores and minerals by a factor of </a:t>
            </a:r>
            <a:r>
              <a:rPr lang="en-GB" sz="2300" i="1">
                <a:solidFill>
                  <a:srgbClr val="FF0000"/>
                </a:solidFill>
                <a:cs typeface="Arial"/>
              </a:rPr>
              <a:t>27</a:t>
            </a:r>
            <a:r>
              <a:rPr lang="en-GB" sz="2300" i="1">
                <a:solidFill>
                  <a:schemeClr val="tx1"/>
                </a:solidFill>
                <a:cs typeface="Arial"/>
              </a:rPr>
              <a:t>, fossil fuels by a factor of </a:t>
            </a:r>
            <a:r>
              <a:rPr lang="en-GB" sz="2300" i="1">
                <a:solidFill>
                  <a:srgbClr val="FF0000"/>
                </a:solidFill>
                <a:cs typeface="Arial"/>
              </a:rPr>
              <a:t>12</a:t>
            </a:r>
            <a:r>
              <a:rPr lang="en-GB" sz="2300" i="1">
                <a:solidFill>
                  <a:schemeClr val="tx1"/>
                </a:solidFill>
                <a:cs typeface="Arial"/>
              </a:rPr>
              <a:t>, biomass by a factor of </a:t>
            </a:r>
            <a:r>
              <a:rPr lang="en-GB" sz="2300" i="1">
                <a:solidFill>
                  <a:srgbClr val="FF0000"/>
                </a:solidFill>
                <a:cs typeface="Arial"/>
              </a:rPr>
              <a:t>3.6</a:t>
            </a:r>
          </a:p>
          <a:p>
            <a:pPr>
              <a:buFont typeface="Arial" panose="020B0604020202020204" pitchFamily="34" charset="0"/>
              <a:buChar char="•"/>
            </a:pPr>
            <a:r>
              <a:rPr lang="en-GB" sz="2300" i="1">
                <a:solidFill>
                  <a:schemeClr val="tx1"/>
                </a:solidFill>
                <a:cs typeface="Arial"/>
              </a:rPr>
              <a:t>Total material extraction grew by a factor of </a:t>
            </a:r>
            <a:r>
              <a:rPr lang="en-GB" sz="2300" i="1">
                <a:solidFill>
                  <a:srgbClr val="FF0000"/>
                </a:solidFill>
                <a:cs typeface="Arial"/>
              </a:rPr>
              <a:t>8</a:t>
            </a:r>
          </a:p>
          <a:p>
            <a:pPr>
              <a:buFont typeface="Arial" panose="020B0604020202020204" pitchFamily="34" charset="0"/>
              <a:buChar char="•"/>
            </a:pPr>
            <a:r>
              <a:rPr lang="en-GB" sz="2300" i="1">
                <a:solidFill>
                  <a:schemeClr val="tx1"/>
                </a:solidFill>
                <a:cs typeface="Arial"/>
              </a:rPr>
              <a:t>GHG emissions grew by a factor of </a:t>
            </a:r>
            <a:r>
              <a:rPr lang="en-GB" sz="2300" i="1">
                <a:solidFill>
                  <a:srgbClr val="FF0000"/>
                </a:solidFill>
                <a:cs typeface="Arial"/>
              </a:rPr>
              <a:t>13</a:t>
            </a:r>
          </a:p>
        </p:txBody>
      </p:sp>
      <p:sp>
        <p:nvSpPr>
          <p:cNvPr id="3" name="TextBox 2"/>
          <p:cNvSpPr txBox="1"/>
          <p:nvPr/>
        </p:nvSpPr>
        <p:spPr>
          <a:xfrm>
            <a:off x="762000" y="209550"/>
            <a:ext cx="5867400" cy="1138773"/>
          </a:xfrm>
          <a:prstGeom prst="rect">
            <a:avLst/>
          </a:prstGeom>
          <a:noFill/>
        </p:spPr>
        <p:txBody>
          <a:bodyPr wrap="square" rtlCol="0">
            <a:spAutoFit/>
          </a:bodyPr>
          <a:lstStyle/>
          <a:p>
            <a:pPr algn="ctr"/>
            <a:r>
              <a:rPr lang="en-GB" sz="4000" i="1">
                <a:cs typeface="Arial"/>
              </a:rPr>
              <a:t>20</a:t>
            </a:r>
            <a:r>
              <a:rPr lang="en-GB" sz="4000" i="1" baseline="30000">
                <a:cs typeface="Arial"/>
              </a:rPr>
              <a:t>th</a:t>
            </a:r>
            <a:r>
              <a:rPr lang="en-GB" sz="4000" i="1">
                <a:cs typeface="Arial"/>
              </a:rPr>
              <a:t> CENTURY</a:t>
            </a:r>
          </a:p>
          <a:p>
            <a:pPr algn="ctr"/>
            <a:r>
              <a:rPr lang="en-GB" sz="2800" i="1">
                <a:cs typeface="Arial"/>
              </a:rPr>
              <a:t>THE GREAT ACCELERATION </a:t>
            </a:r>
            <a:endParaRPr lang="en-GB" sz="3200" i="1">
              <a:cs typeface="Arial"/>
            </a:endParaRPr>
          </a:p>
        </p:txBody>
      </p:sp>
      <p:pic>
        <p:nvPicPr>
          <p:cNvPr id="6" name="Picture 5" descr="5743718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87758" y="0"/>
            <a:ext cx="1383111" cy="208588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33350"/>
            <a:ext cx="1555991" cy="730511"/>
          </a:xfrm>
          <a:prstGeom prst="rect">
            <a:avLst/>
          </a:prstGeom>
        </p:spPr>
      </p:pic>
      <p:pic>
        <p:nvPicPr>
          <p:cNvPr id="9" name="Picture 8"/>
          <p:cNvPicPr>
            <a:picLocks noChangeAspect="1"/>
          </p:cNvPicPr>
          <p:nvPr/>
        </p:nvPicPr>
        <p:blipFill>
          <a:blip r:embed="rId4"/>
          <a:stretch>
            <a:fillRect/>
          </a:stretch>
        </p:blipFill>
        <p:spPr>
          <a:xfrm>
            <a:off x="7770869" y="57150"/>
            <a:ext cx="1289388" cy="767643"/>
          </a:xfrm>
          <a:prstGeom prst="rect">
            <a:avLst/>
          </a:prstGeom>
          <a:solidFill>
            <a:schemeClr val="bg2">
              <a:lumMod val="90000"/>
            </a:schemeClr>
          </a:solidFill>
        </p:spPr>
      </p:pic>
    </p:spTree>
    <p:extLst>
      <p:ext uri="{BB962C8B-B14F-4D97-AF65-F5344CB8AC3E}">
        <p14:creationId xmlns:p14="http://schemas.microsoft.com/office/powerpoint/2010/main" val="168095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C:\Users\bodouroc\Documents\UNEP-IRP\Reports\G7\Summary for Policy Makers (for G7)\final drafts\12 of 17 SDG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422" y="1047750"/>
            <a:ext cx="7593578" cy="3762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8"/>
          <p:cNvSpPr txBox="1">
            <a:spLocks noChangeArrowheads="1"/>
          </p:cNvSpPr>
          <p:nvPr/>
        </p:nvSpPr>
        <p:spPr bwMode="auto">
          <a:xfrm>
            <a:off x="1447800" y="57150"/>
            <a:ext cx="6400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a:spcBef>
                <a:spcPct val="0"/>
              </a:spcBef>
              <a:buFontTx/>
              <a:buNone/>
            </a:pPr>
            <a:r>
              <a:rPr lang="en-GB" altLang="en-US" sz="2800" i="1">
                <a:latin typeface="+mn-lt"/>
              </a:rPr>
              <a:t>SDGs DIRECTLY DEPENDENT ON NATURAL RESOURCES</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57150"/>
            <a:ext cx="1555991" cy="730511"/>
          </a:xfrm>
          <a:prstGeom prst="rect">
            <a:avLst/>
          </a:prstGeom>
        </p:spPr>
      </p:pic>
      <p:sp>
        <p:nvSpPr>
          <p:cNvPr id="2" name="Right Arrow 1"/>
          <p:cNvSpPr/>
          <p:nvPr/>
        </p:nvSpPr>
        <p:spPr>
          <a:xfrm>
            <a:off x="5791200" y="2571750"/>
            <a:ext cx="1676400" cy="762000"/>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4"/>
          <a:stretch>
            <a:fillRect/>
          </a:stretch>
        </p:blipFill>
        <p:spPr>
          <a:xfrm>
            <a:off x="7770869" y="57150"/>
            <a:ext cx="1289388" cy="767643"/>
          </a:xfrm>
          <a:prstGeom prst="rect">
            <a:avLst/>
          </a:prstGeom>
          <a:solidFill>
            <a:schemeClr val="bg2">
              <a:lumMod val="90000"/>
            </a:schemeClr>
          </a:solidFill>
        </p:spPr>
      </p:pic>
    </p:spTree>
    <p:extLst>
      <p:ext uri="{BB962C8B-B14F-4D97-AF65-F5344CB8AC3E}">
        <p14:creationId xmlns:p14="http://schemas.microsoft.com/office/powerpoint/2010/main" val="317823761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10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533400" y="1581150"/>
            <a:ext cx="8153400" cy="17526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None/>
            </a:pPr>
            <a:r>
              <a:rPr lang="fr-BE" sz="5400" b="0" i="1">
                <a:solidFill>
                  <a:srgbClr val="FF0000"/>
                </a:solidFill>
                <a:cs typeface="Arial"/>
              </a:rPr>
              <a:t>RESOURCE MANAGEMENT</a:t>
            </a:r>
          </a:p>
          <a:p>
            <a:pPr marL="0" indent="0" algn="ctr">
              <a:buNone/>
            </a:pPr>
            <a:r>
              <a:rPr lang="fr-BE" sz="6000" b="0" i="1">
                <a:solidFill>
                  <a:srgbClr val="FF0000"/>
                </a:solidFill>
                <a:cs typeface="Arial"/>
              </a:rPr>
              <a:t>CIRCULAR ECONOMY …</a:t>
            </a:r>
            <a:endParaRPr lang="fr-BE" sz="6000" b="0" i="1">
              <a:solidFill>
                <a:schemeClr val="tx1"/>
              </a:solidFill>
              <a:cs typeface="Arial"/>
            </a:endParaRPr>
          </a:p>
        </p:txBody>
      </p:sp>
    </p:spTree>
    <p:extLst>
      <p:ext uri="{BB962C8B-B14F-4D97-AF65-F5344CB8AC3E}">
        <p14:creationId xmlns:p14="http://schemas.microsoft.com/office/powerpoint/2010/main" val="3638858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2000"/>
                                        <p:tgtEl>
                                          <p:spTgt spid="6">
                                            <p:txEl>
                                              <p:pRg st="1" end="1"/>
                                            </p:txEl>
                                          </p:spTgt>
                                        </p:tgtEl>
                                      </p:cBhvr>
                                    </p:animEffect>
                                    <p:anim calcmode="lin" valueType="num">
                                      <p:cBhvr>
                                        <p:cTn id="8" dur="2000" fill="hold"/>
                                        <p:tgtEl>
                                          <p:spTgt spid="6">
                                            <p:txEl>
                                              <p:pRg st="1" end="1"/>
                                            </p:txEl>
                                          </p:spTgt>
                                        </p:tgtEl>
                                        <p:attrNameLst>
                                          <p:attrName>ppt_w</p:attrName>
                                        </p:attrNameLst>
                                      </p:cBhvr>
                                      <p:tavLst>
                                        <p:tav tm="0" fmla="#ppt_w*sin(2.5*pi*$)">
                                          <p:val>
                                            <p:fltVal val="0"/>
                                          </p:val>
                                        </p:tav>
                                        <p:tav tm="100000">
                                          <p:val>
                                            <p:fltVal val="1"/>
                                          </p:val>
                                        </p:tav>
                                      </p:tavLst>
                                    </p:anim>
                                    <p:anim calcmode="lin" valueType="num">
                                      <p:cBhvr>
                                        <p:cTn id="9" dur="2000" fill="hold"/>
                                        <p:tgtEl>
                                          <p:spTgt spid="6">
                                            <p:txEl>
                                              <p:pRg st="1" end="1"/>
                                            </p:txEl>
                                          </p:spTgt>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2000"/>
                                        <p:tgtEl>
                                          <p:spTgt spid="6">
                                            <p:txEl>
                                              <p:pRg st="0" end="0"/>
                                            </p:txEl>
                                          </p:spTgt>
                                        </p:tgtEl>
                                      </p:cBhvr>
                                    </p:animEffect>
                                    <p:anim calcmode="lin" valueType="num">
                                      <p:cBhvr>
                                        <p:cTn id="13" dur="2000" fill="hold"/>
                                        <p:tgtEl>
                                          <p:spTgt spid="6">
                                            <p:txEl>
                                              <p:pRg st="0" end="0"/>
                                            </p:txEl>
                                          </p:spTgt>
                                        </p:tgtEl>
                                        <p:attrNameLst>
                                          <p:attrName>ppt_w</p:attrName>
                                        </p:attrNameLst>
                                      </p:cBhvr>
                                      <p:tavLst>
                                        <p:tav tm="0" fmla="#ppt_w*sin(2.5*pi*$)">
                                          <p:val>
                                            <p:fltVal val="0"/>
                                          </p:val>
                                        </p:tav>
                                        <p:tav tm="100000">
                                          <p:val>
                                            <p:fltVal val="1"/>
                                          </p:val>
                                        </p:tav>
                                      </p:tavLst>
                                    </p:anim>
                                    <p:anim calcmode="lin" valueType="num">
                                      <p:cBhvr>
                                        <p:cTn id="14" dur="2000" fill="hold"/>
                                        <p:tgtEl>
                                          <p:spTgt spid="6">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p:cNvPicPr>
            <a:picLocks noChangeAspect="1" noChangeArrowheads="1"/>
          </p:cNvPicPr>
          <p:nvPr/>
        </p:nvPicPr>
        <p:blipFill>
          <a:blip r:embed="rId2">
            <a:extLst>
              <a:ext uri="{28A0092B-C50C-407E-A947-70E740481C1C}">
                <a14:useLocalDpi xmlns:a14="http://schemas.microsoft.com/office/drawing/2010/main" val="0"/>
              </a:ext>
            </a:extLst>
          </a:blip>
          <a:srcRect l="371" b="18199"/>
          <a:stretch>
            <a:fillRect/>
          </a:stretch>
        </p:blipFill>
        <p:spPr bwMode="auto">
          <a:xfrm>
            <a:off x="567795" y="971550"/>
            <a:ext cx="8119005" cy="3991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57150"/>
            <a:ext cx="1555991" cy="730511"/>
          </a:xfrm>
          <a:prstGeom prst="rect">
            <a:avLst/>
          </a:prstGeom>
        </p:spPr>
      </p:pic>
      <p:sp>
        <p:nvSpPr>
          <p:cNvPr id="6" name="Title 1"/>
          <p:cNvSpPr>
            <a:spLocks noGrp="1"/>
          </p:cNvSpPr>
          <p:nvPr>
            <p:ph type="title"/>
          </p:nvPr>
        </p:nvSpPr>
        <p:spPr>
          <a:xfrm>
            <a:off x="1143000" y="133350"/>
            <a:ext cx="6781800" cy="961616"/>
          </a:xfrm>
        </p:spPr>
        <p:txBody>
          <a:bodyPr>
            <a:noAutofit/>
          </a:bodyPr>
          <a:lstStyle/>
          <a:p>
            <a:pPr marL="0" indent="0" algn="ctr">
              <a:buNone/>
            </a:pPr>
            <a:r>
              <a:rPr lang="en-AU" sz="2100" b="0" i="1">
                <a:solidFill>
                  <a:schemeClr val="tx1"/>
                </a:solidFill>
              </a:rPr>
              <a:t>DECOUPLING IS THE IMPERATIVE </a:t>
            </a:r>
            <a:br>
              <a:rPr lang="en-AU" sz="2100" b="0" i="1">
                <a:solidFill>
                  <a:schemeClr val="tx1"/>
                </a:solidFill>
              </a:rPr>
            </a:br>
            <a:r>
              <a:rPr lang="en-AU" sz="2100" b="0" i="1">
                <a:solidFill>
                  <a:schemeClr val="tx1"/>
                </a:solidFill>
              </a:rPr>
              <a:t>OF MODERN ENVIRONMENTAL AND ECONOMIC POLICY</a:t>
            </a:r>
          </a:p>
        </p:txBody>
      </p:sp>
      <p:pic>
        <p:nvPicPr>
          <p:cNvPr id="8" name="Picture 7"/>
          <p:cNvPicPr>
            <a:picLocks noChangeAspect="1"/>
          </p:cNvPicPr>
          <p:nvPr/>
        </p:nvPicPr>
        <p:blipFill>
          <a:blip r:embed="rId4"/>
          <a:stretch>
            <a:fillRect/>
          </a:stretch>
        </p:blipFill>
        <p:spPr>
          <a:xfrm>
            <a:off x="7770869" y="57150"/>
            <a:ext cx="1289388" cy="767643"/>
          </a:xfrm>
          <a:prstGeom prst="rect">
            <a:avLst/>
          </a:prstGeom>
          <a:solidFill>
            <a:schemeClr val="bg2">
              <a:lumMod val="90000"/>
            </a:schemeClr>
          </a:solidFill>
        </p:spPr>
      </p:pic>
    </p:spTree>
    <p:extLst>
      <p:ext uri="{BB962C8B-B14F-4D97-AF65-F5344CB8AC3E}">
        <p14:creationId xmlns:p14="http://schemas.microsoft.com/office/powerpoint/2010/main" val="3816167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llout: Left-Right Arrow 21">
            <a:extLst>
              <a:ext uri="{FF2B5EF4-FFF2-40B4-BE49-F238E27FC236}">
                <a16:creationId xmlns:a16="http://schemas.microsoft.com/office/drawing/2014/main" id="{9E22F18D-27F6-5842-B7BB-41789029085B}"/>
              </a:ext>
            </a:extLst>
          </p:cNvPr>
          <p:cNvSpPr/>
          <p:nvPr/>
        </p:nvSpPr>
        <p:spPr>
          <a:xfrm rot="5400000">
            <a:off x="4962782" y="959613"/>
            <a:ext cx="2591991" cy="3625454"/>
          </a:xfrm>
          <a:prstGeom prst="leftRightArrowCallout">
            <a:avLst>
              <a:gd name="adj1" fmla="val 23961"/>
              <a:gd name="adj2" fmla="val 25000"/>
              <a:gd name="adj3" fmla="val 10388"/>
              <a:gd name="adj4" fmla="val 67362"/>
            </a:avLst>
          </a:prstGeom>
          <a:solidFill>
            <a:schemeClr val="accent5">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350" i="1"/>
          </a:p>
        </p:txBody>
      </p:sp>
      <p:grpSp>
        <p:nvGrpSpPr>
          <p:cNvPr id="6" name="Group 4">
            <a:extLst>
              <a:ext uri="{FF2B5EF4-FFF2-40B4-BE49-F238E27FC236}">
                <a16:creationId xmlns:a16="http://schemas.microsoft.com/office/drawing/2014/main" id="{F1A4DC19-6431-C941-BBDA-6859233F79B1}"/>
              </a:ext>
            </a:extLst>
          </p:cNvPr>
          <p:cNvGrpSpPr>
            <a:grpSpLocks/>
          </p:cNvGrpSpPr>
          <p:nvPr/>
        </p:nvGrpSpPr>
        <p:grpSpPr bwMode="auto">
          <a:xfrm>
            <a:off x="827584" y="973916"/>
            <a:ext cx="3501629" cy="814388"/>
            <a:chOff x="1965411" y="1569645"/>
            <a:chExt cx="4668724" cy="1085890"/>
          </a:xfrm>
        </p:grpSpPr>
        <p:pic>
          <p:nvPicPr>
            <p:cNvPr id="18" name="Picture 11" descr="https://sustainabledevelopment.un.org/content/images/E_SDG_Icons-02.jpg">
              <a:hlinkClick r:id="rId2"/>
              <a:extLst>
                <a:ext uri="{FF2B5EF4-FFF2-40B4-BE49-F238E27FC236}">
                  <a16:creationId xmlns:a16="http://schemas.microsoft.com/office/drawing/2014/main" id="{3B4F3996-D256-6C41-AC7B-8ACAAC32887A}"/>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5411" y="1575535"/>
              <a:ext cx="1055602"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2" descr="https://sustainabledevelopment.un.org/content/images/E_SDG_Icons-06.jpg">
              <a:hlinkClick r:id="rId2"/>
              <a:extLst>
                <a:ext uri="{FF2B5EF4-FFF2-40B4-BE49-F238E27FC236}">
                  <a16:creationId xmlns:a16="http://schemas.microsoft.com/office/drawing/2014/main" id="{254D217C-BC97-4045-A9D4-4D07B8AEDD77}"/>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8212" y="1575535"/>
              <a:ext cx="1049324"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descr="https://sustainabledevelopment.un.org/content/images/E_SDG_Icons-07.jpg">
              <a:hlinkClick r:id="rId2"/>
              <a:extLst>
                <a:ext uri="{FF2B5EF4-FFF2-40B4-BE49-F238E27FC236}">
                  <a16:creationId xmlns:a16="http://schemas.microsoft.com/office/drawing/2014/main" id="{3205B017-C2A9-1342-BC4E-3AF04CF75DDA}"/>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77927" y="1575535"/>
              <a:ext cx="1055603"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4" descr="https://sustainabledevelopment.un.org/content/images/E_SDG_Icons-09.jpg">
              <a:hlinkClick r:id="rId2"/>
              <a:extLst>
                <a:ext uri="{FF2B5EF4-FFF2-40B4-BE49-F238E27FC236}">
                  <a16:creationId xmlns:a16="http://schemas.microsoft.com/office/drawing/2014/main" id="{BCE7DBE3-A53A-9349-9F22-8DE7A5748093}"/>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83921" y="1569645"/>
              <a:ext cx="1050214"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6">
            <a:extLst>
              <a:ext uri="{FF2B5EF4-FFF2-40B4-BE49-F238E27FC236}">
                <a16:creationId xmlns:a16="http://schemas.microsoft.com/office/drawing/2014/main" id="{3DB65359-D163-664D-BF11-AA8295E535CD}"/>
              </a:ext>
            </a:extLst>
          </p:cNvPr>
          <p:cNvGrpSpPr>
            <a:grpSpLocks/>
          </p:cNvGrpSpPr>
          <p:nvPr/>
        </p:nvGrpSpPr>
        <p:grpSpPr bwMode="auto">
          <a:xfrm>
            <a:off x="829966" y="1888317"/>
            <a:ext cx="3495675" cy="1744265"/>
            <a:chOff x="1825690" y="2789581"/>
            <a:chExt cx="4660301" cy="2325719"/>
          </a:xfrm>
        </p:grpSpPr>
        <p:pic>
          <p:nvPicPr>
            <p:cNvPr id="16" name="Picture 3" descr="https://sustainabledevelopment.un.org/content/images/E_SDG_Icons-12.jpg">
              <a:hlinkClick r:id="rId2"/>
              <a:extLst>
                <a:ext uri="{FF2B5EF4-FFF2-40B4-BE49-F238E27FC236}">
                  <a16:creationId xmlns:a16="http://schemas.microsoft.com/office/drawing/2014/main" id="{37A54959-7530-C942-8111-1269E072C8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41495" y="2789581"/>
              <a:ext cx="2244496" cy="232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https://sustainabledevelopment.un.org/content/images/E_SDG_Icons-08.jpg">
              <a:hlinkClick r:id="rId2"/>
              <a:extLst>
                <a:ext uri="{FF2B5EF4-FFF2-40B4-BE49-F238E27FC236}">
                  <a16:creationId xmlns:a16="http://schemas.microsoft.com/office/drawing/2014/main" id="{32A5C7EA-12FD-6E42-BC6D-D46FE91FF7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5690" y="2789582"/>
              <a:ext cx="2258836" cy="2325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6">
            <a:extLst>
              <a:ext uri="{FF2B5EF4-FFF2-40B4-BE49-F238E27FC236}">
                <a16:creationId xmlns:a16="http://schemas.microsoft.com/office/drawing/2014/main" id="{C769FA62-79BC-2941-8CA9-91104E991A74}"/>
              </a:ext>
            </a:extLst>
          </p:cNvPr>
          <p:cNvGrpSpPr>
            <a:grpSpLocks/>
          </p:cNvGrpSpPr>
          <p:nvPr/>
        </p:nvGrpSpPr>
        <p:grpSpPr bwMode="auto">
          <a:xfrm>
            <a:off x="832347" y="3730213"/>
            <a:ext cx="3496866" cy="809625"/>
            <a:chOff x="1971158" y="4000734"/>
            <a:chExt cx="4662977" cy="1080000"/>
          </a:xfrm>
        </p:grpSpPr>
        <p:pic>
          <p:nvPicPr>
            <p:cNvPr id="12" name="Picture 7" descr="https://sustainabledevelopment.un.org/content/images/E_SDG_Icons-13.jpg">
              <a:hlinkClick r:id="rId2"/>
              <a:extLst>
                <a:ext uri="{FF2B5EF4-FFF2-40B4-BE49-F238E27FC236}">
                  <a16:creationId xmlns:a16="http://schemas.microsoft.com/office/drawing/2014/main" id="{B405DC85-12F0-A046-863C-E62D42381012}"/>
                </a:ext>
              </a:extLst>
            </p:cNvPr>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71158" y="4000734"/>
              <a:ext cx="1043966"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https://sustainabledevelopment.un.org/content/images/E_SDG_Icons-15.jpg">
              <a:hlinkClick r:id="rId2"/>
              <a:extLst>
                <a:ext uri="{FF2B5EF4-FFF2-40B4-BE49-F238E27FC236}">
                  <a16:creationId xmlns:a16="http://schemas.microsoft.com/office/drawing/2014/main" id="{1B479DCE-4E4C-6C4D-904C-8EA0EA97C3BD}"/>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98579" y="4000734"/>
              <a:ext cx="1028311"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https://sustainabledevelopment.un.org/content/images/E_SDG_Icons-17.jpg">
              <a:hlinkClick r:id="rId2"/>
              <a:extLst>
                <a:ext uri="{FF2B5EF4-FFF2-40B4-BE49-F238E27FC236}">
                  <a16:creationId xmlns:a16="http://schemas.microsoft.com/office/drawing/2014/main" id="{156ADC2D-8A3A-3743-990A-ADAF393A6DF7}"/>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97072" y="4000734"/>
              <a:ext cx="1037063"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https://sustainabledevelopment.un.org/content/images/E_SDG_Icons-14.jpg">
              <a:hlinkClick r:id="rId2"/>
              <a:extLst>
                <a:ext uri="{FF2B5EF4-FFF2-40B4-BE49-F238E27FC236}">
                  <a16:creationId xmlns:a16="http://schemas.microsoft.com/office/drawing/2014/main" id="{14ABC1AE-3C0B-8C41-B430-FB1026D8305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184851" y="4000734"/>
              <a:ext cx="1044000"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E9BD32E4-349D-7448-8398-0D20E853FFD8}"/>
              </a:ext>
            </a:extLst>
          </p:cNvPr>
          <p:cNvSpPr txBox="1"/>
          <p:nvPr/>
        </p:nvSpPr>
        <p:spPr>
          <a:xfrm>
            <a:off x="4586388" y="950104"/>
            <a:ext cx="3450432" cy="528606"/>
          </a:xfrm>
          <a:prstGeom prst="rect">
            <a:avLst/>
          </a:prstGeom>
          <a:noFill/>
        </p:spPr>
        <p:txBody>
          <a:bodyPr wrap="square">
            <a:spAutoFit/>
          </a:bodyPr>
          <a:lstStyle/>
          <a:p>
            <a:pPr>
              <a:lnSpc>
                <a:spcPct val="90000"/>
              </a:lnSpc>
              <a:spcBef>
                <a:spcPts val="150"/>
              </a:spcBef>
              <a:spcAft>
                <a:spcPts val="150"/>
              </a:spcAft>
              <a:defRPr/>
            </a:pPr>
            <a:r>
              <a:rPr lang="en-AU" b="1" i="1">
                <a:solidFill>
                  <a:srgbClr val="C00000"/>
                </a:solidFill>
              </a:rPr>
              <a:t>Essential development needs </a:t>
            </a:r>
            <a:r>
              <a:rPr lang="en-AU" sz="1350" i="1">
                <a:solidFill>
                  <a:srgbClr val="C00000"/>
                </a:solidFill>
              </a:rPr>
              <a:t>and provisioning systems </a:t>
            </a:r>
            <a:endParaRPr lang="en-AU" sz="1500" i="1">
              <a:solidFill>
                <a:srgbClr val="C00000"/>
              </a:solidFill>
            </a:endParaRPr>
          </a:p>
        </p:txBody>
      </p:sp>
      <p:sp>
        <p:nvSpPr>
          <p:cNvPr id="10" name="TextBox 9">
            <a:extLst>
              <a:ext uri="{FF2B5EF4-FFF2-40B4-BE49-F238E27FC236}">
                <a16:creationId xmlns:a16="http://schemas.microsoft.com/office/drawing/2014/main" id="{33ED2C4E-7DF7-A045-B88A-2DA61B5A904B}"/>
              </a:ext>
            </a:extLst>
          </p:cNvPr>
          <p:cNvSpPr txBox="1"/>
          <p:nvPr/>
        </p:nvSpPr>
        <p:spPr>
          <a:xfrm>
            <a:off x="4506616" y="4065969"/>
            <a:ext cx="3799184" cy="528606"/>
          </a:xfrm>
          <a:prstGeom prst="rect">
            <a:avLst/>
          </a:prstGeom>
          <a:noFill/>
        </p:spPr>
        <p:txBody>
          <a:bodyPr wrap="square">
            <a:spAutoFit/>
          </a:bodyPr>
          <a:lstStyle/>
          <a:p>
            <a:pPr>
              <a:lnSpc>
                <a:spcPct val="90000"/>
              </a:lnSpc>
              <a:spcBef>
                <a:spcPts val="150"/>
              </a:spcBef>
              <a:spcAft>
                <a:spcPts val="150"/>
              </a:spcAft>
              <a:defRPr/>
            </a:pPr>
            <a:r>
              <a:rPr lang="en-AU" b="1" i="1">
                <a:solidFill>
                  <a:schemeClr val="accent1">
                    <a:lumMod val="50000"/>
                  </a:schemeClr>
                </a:solidFill>
              </a:rPr>
              <a:t>Natural and social capital </a:t>
            </a:r>
            <a:br>
              <a:rPr lang="en-AU" sz="1500" b="1" i="1">
                <a:solidFill>
                  <a:schemeClr val="accent1">
                    <a:lumMod val="50000"/>
                  </a:schemeClr>
                </a:solidFill>
              </a:rPr>
            </a:br>
            <a:r>
              <a:rPr lang="en-AU" sz="1350" i="1">
                <a:solidFill>
                  <a:schemeClr val="accent1">
                    <a:lumMod val="50000"/>
                  </a:schemeClr>
                </a:solidFill>
              </a:rPr>
              <a:t>required to underpin sustainable development </a:t>
            </a:r>
            <a:endParaRPr lang="en-AU" sz="1500" i="1">
              <a:solidFill>
                <a:schemeClr val="accent1">
                  <a:lumMod val="50000"/>
                </a:schemeClr>
              </a:solidFill>
            </a:endParaRPr>
          </a:p>
        </p:txBody>
      </p:sp>
      <p:sp>
        <p:nvSpPr>
          <p:cNvPr id="11" name="TextBox 10">
            <a:extLst>
              <a:ext uri="{FF2B5EF4-FFF2-40B4-BE49-F238E27FC236}">
                <a16:creationId xmlns:a16="http://schemas.microsoft.com/office/drawing/2014/main" id="{4DD59DB2-FD59-2E43-9BCA-42C29B63C5E6}"/>
              </a:ext>
            </a:extLst>
          </p:cNvPr>
          <p:cNvSpPr txBox="1"/>
          <p:nvPr/>
        </p:nvSpPr>
        <p:spPr>
          <a:xfrm>
            <a:off x="4474369" y="2023467"/>
            <a:ext cx="3450431" cy="609398"/>
          </a:xfrm>
          <a:prstGeom prst="rect">
            <a:avLst/>
          </a:prstGeom>
          <a:noFill/>
        </p:spPr>
        <p:txBody>
          <a:bodyPr>
            <a:spAutoFit/>
          </a:bodyPr>
          <a:lstStyle/>
          <a:p>
            <a:pPr algn="ctr">
              <a:lnSpc>
                <a:spcPct val="80000"/>
              </a:lnSpc>
              <a:spcBef>
                <a:spcPts val="300"/>
              </a:spcBef>
              <a:spcAft>
                <a:spcPts val="300"/>
              </a:spcAft>
              <a:defRPr/>
            </a:pPr>
            <a:r>
              <a:rPr lang="en-AU" b="1" i="1"/>
              <a:t>DUAL DECOUPLING </a:t>
            </a:r>
            <a:br>
              <a:rPr lang="en-AU" sz="1500" b="1" i="1"/>
            </a:br>
            <a:r>
              <a:rPr lang="en-AU" sz="1200" i="1"/>
              <a:t>FOR INCLUSIVE AND SUSTAINABLE GROWTH LINKING DEVELOPMENT AND SUSTAINABILITY:</a:t>
            </a:r>
            <a:endParaRPr lang="en-AU" sz="1350" i="1"/>
          </a:p>
        </p:txBody>
      </p:sp>
      <p:sp>
        <p:nvSpPr>
          <p:cNvPr id="22" name="Title 1">
            <a:extLst>
              <a:ext uri="{FF2B5EF4-FFF2-40B4-BE49-F238E27FC236}">
                <a16:creationId xmlns:a16="http://schemas.microsoft.com/office/drawing/2014/main" id="{4ED4ADA5-2E95-3F4F-A240-2ABF38D8FB15}"/>
              </a:ext>
            </a:extLst>
          </p:cNvPr>
          <p:cNvSpPr txBox="1">
            <a:spLocks/>
          </p:cNvSpPr>
          <p:nvPr/>
        </p:nvSpPr>
        <p:spPr>
          <a:xfrm>
            <a:off x="0" y="349558"/>
            <a:ext cx="9067800" cy="393392"/>
          </a:xfrm>
          <a:prstGeom prst="rect">
            <a:avLst/>
          </a:prstGeom>
        </p:spPr>
        <p:txBody>
          <a:bodyPr/>
          <a:lstStyle>
            <a:lvl1pPr algn="l" defTabSz="914400" rtl="0" eaLnBrk="1" latinLnBrk="0" hangingPunct="1">
              <a:spcBef>
                <a:spcPct val="0"/>
              </a:spcBef>
              <a:buNone/>
              <a:defRPr sz="3600" b="1" kern="1200">
                <a:solidFill>
                  <a:schemeClr val="accent2"/>
                </a:solidFill>
                <a:latin typeface="+mj-lt"/>
                <a:ea typeface="+mj-ea"/>
                <a:cs typeface="+mj-cs"/>
              </a:defRPr>
            </a:lvl1pPr>
          </a:lstStyle>
          <a:p>
            <a:pPr algn="ctr"/>
            <a:r>
              <a:rPr lang="en-AU" sz="2400" b="0" i="1">
                <a:solidFill>
                  <a:schemeClr val="tx1"/>
                </a:solidFill>
              </a:rPr>
              <a:t>AN IMPLEMENTABLE PARADIGM FOR SUSTAINABILITY TRANSITIONS</a:t>
            </a:r>
          </a:p>
        </p:txBody>
      </p:sp>
      <p:sp>
        <p:nvSpPr>
          <p:cNvPr id="23" name="TextBox 22">
            <a:extLst>
              <a:ext uri="{FF2B5EF4-FFF2-40B4-BE49-F238E27FC236}">
                <a16:creationId xmlns:a16="http://schemas.microsoft.com/office/drawing/2014/main" id="{57F418E5-D3CE-7747-BAA8-134976FDF416}"/>
              </a:ext>
            </a:extLst>
          </p:cNvPr>
          <p:cNvSpPr txBox="1"/>
          <p:nvPr/>
        </p:nvSpPr>
        <p:spPr>
          <a:xfrm>
            <a:off x="4572000" y="2643485"/>
            <a:ext cx="3450431" cy="461665"/>
          </a:xfrm>
          <a:prstGeom prst="rect">
            <a:avLst/>
          </a:prstGeom>
          <a:noFill/>
        </p:spPr>
        <p:txBody>
          <a:bodyPr>
            <a:spAutoFit/>
          </a:bodyPr>
          <a:lstStyle/>
          <a:p>
            <a:pPr marL="184050" indent="-184050">
              <a:lnSpc>
                <a:spcPct val="80000"/>
              </a:lnSpc>
              <a:spcBef>
                <a:spcPts val="300"/>
              </a:spcBef>
              <a:spcAft>
                <a:spcPts val="300"/>
              </a:spcAft>
              <a:buFont typeface="+mj-lt"/>
              <a:buAutoNum type="romanUcPeriod"/>
              <a:defRPr/>
            </a:pPr>
            <a:r>
              <a:rPr lang="en-AU" sz="1500" i="1">
                <a:solidFill>
                  <a:srgbClr val="C00000"/>
                </a:solidFill>
              </a:rPr>
              <a:t>increasing wellbeing per unit of resource us;</a:t>
            </a:r>
          </a:p>
        </p:txBody>
      </p:sp>
      <p:sp>
        <p:nvSpPr>
          <p:cNvPr id="24" name="TextBox 23">
            <a:extLst>
              <a:ext uri="{FF2B5EF4-FFF2-40B4-BE49-F238E27FC236}">
                <a16:creationId xmlns:a16="http://schemas.microsoft.com/office/drawing/2014/main" id="{7A570C49-EDDC-2A44-8414-D125FC19A9C6}"/>
              </a:ext>
            </a:extLst>
          </p:cNvPr>
          <p:cNvSpPr txBox="1"/>
          <p:nvPr/>
        </p:nvSpPr>
        <p:spPr>
          <a:xfrm>
            <a:off x="4572000" y="3105150"/>
            <a:ext cx="3657600" cy="461665"/>
          </a:xfrm>
          <a:prstGeom prst="rect">
            <a:avLst/>
          </a:prstGeom>
          <a:noFill/>
        </p:spPr>
        <p:txBody>
          <a:bodyPr wrap="square">
            <a:spAutoFit/>
          </a:bodyPr>
          <a:lstStyle/>
          <a:p>
            <a:pPr marL="184050" indent="-184050">
              <a:lnSpc>
                <a:spcPct val="80000"/>
              </a:lnSpc>
              <a:spcBef>
                <a:spcPts val="300"/>
              </a:spcBef>
              <a:spcAft>
                <a:spcPts val="300"/>
              </a:spcAft>
              <a:buFont typeface="+mj-lt"/>
              <a:buAutoNum type="romanUcPeriod" startAt="2"/>
              <a:defRPr/>
            </a:pPr>
            <a:r>
              <a:rPr lang="en-AU" sz="1500" i="1">
                <a:solidFill>
                  <a:schemeClr val="accent1">
                    <a:lumMod val="50000"/>
                  </a:schemeClr>
                </a:solidFill>
              </a:rPr>
              <a:t>decreasing environmental pressures per unit of resource use</a:t>
            </a:r>
          </a:p>
        </p:txBody>
      </p:sp>
    </p:spTree>
    <p:extLst>
      <p:ext uri="{BB962C8B-B14F-4D97-AF65-F5344CB8AC3E}">
        <p14:creationId xmlns:p14="http://schemas.microsoft.com/office/powerpoint/2010/main" val="33741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209550"/>
            <a:ext cx="6510947" cy="425405"/>
          </a:xfrm>
        </p:spPr>
        <p:txBody>
          <a:bodyPr anchor="t"/>
          <a:lstStyle/>
          <a:p>
            <a:pPr marL="0" indent="0" algn="ctr">
              <a:buNone/>
            </a:pPr>
            <a:r>
              <a:rPr lang="en-GB" sz="2000" i="1">
                <a:latin typeface="+mj-lt"/>
              </a:rPr>
              <a:t>OUTLINE OF A </a:t>
            </a:r>
            <a:r>
              <a:rPr lang="en-GB" sz="2000" i="1">
                <a:solidFill>
                  <a:srgbClr val="FF0000"/>
                </a:solidFill>
                <a:latin typeface="+mj-lt"/>
              </a:rPr>
              <a:t>CIRCULAR ECONOMY </a:t>
            </a:r>
            <a:r>
              <a:rPr lang="en-GB" sz="2000" i="1">
                <a:latin typeface="+mj-lt"/>
              </a:rPr>
              <a:t>SYSTEM </a:t>
            </a:r>
          </a:p>
        </p:txBody>
      </p:sp>
      <p:sp>
        <p:nvSpPr>
          <p:cNvPr id="91" name="TextBox 90"/>
          <p:cNvSpPr txBox="1">
            <a:spLocks/>
          </p:cNvSpPr>
          <p:nvPr/>
        </p:nvSpPr>
        <p:spPr>
          <a:xfrm>
            <a:off x="203084" y="4095750"/>
            <a:ext cx="1735410" cy="522920"/>
          </a:xfrm>
          <a:prstGeom prst="rect">
            <a:avLst/>
          </a:prstGeom>
          <a:solidFill>
            <a:schemeClr val="tx2"/>
          </a:solidFill>
          <a:ln w="9525">
            <a:noFill/>
            <a:miter lim="800000"/>
            <a:headEnd/>
            <a:tailEnd/>
          </a:ln>
          <a:effectLst/>
          <a:extLst/>
        </p:spPr>
        <p:txBody>
          <a:bodyPr vert="horz" wrap="square" lIns="135000" tIns="54007" rIns="54007" bIns="54007" numCol="1" anchor="ctr" anchorCtr="0" compatLnSpc="1">
            <a:prstTxWarp prst="textNoShape">
              <a:avLst/>
            </a:prstTxWarp>
            <a:noAutofit/>
          </a:bodyPr>
          <a:lstStyle>
            <a:lvl1pPr marL="0" lvl="0" indent="0" defTabSz="913429" eaLnBrk="1" hangingPunct="1">
              <a:buClr>
                <a:schemeClr val="tx2"/>
              </a:buClr>
              <a:defRPr baseline="0">
                <a:latin typeface="+mn-lt"/>
              </a:defRPr>
            </a:lvl1pPr>
            <a:lvl2pPr marL="197586" lvl="1" indent="-195966" defTabSz="913429" eaLnBrk="1" hangingPunct="1">
              <a:buClr>
                <a:schemeClr val="tx2"/>
              </a:buClr>
              <a:buSzPct val="125000"/>
              <a:buFont typeface="Arial" charset="0"/>
              <a:buChar char="▪"/>
              <a:defRPr baseline="0">
                <a:latin typeface="+mn-lt"/>
              </a:defRPr>
            </a:lvl2pPr>
            <a:lvl3pPr marL="466431" lvl="2" indent="-267227" defTabSz="913429" eaLnBrk="1" hangingPunct="1">
              <a:buClr>
                <a:schemeClr val="tx2"/>
              </a:buClr>
              <a:buSzPct val="120000"/>
              <a:buFont typeface="Arial" charset="0"/>
              <a:buChar char="–"/>
              <a:defRPr baseline="0">
                <a:latin typeface="+mn-lt"/>
              </a:defRPr>
            </a:lvl3pPr>
            <a:lvl4pPr marL="626768" lvl="3" indent="-158716" defTabSz="913429" eaLnBrk="1" hangingPunct="1">
              <a:buClr>
                <a:schemeClr val="tx2"/>
              </a:buClr>
              <a:buSzPct val="120000"/>
              <a:buFont typeface="Arial" charset="0"/>
              <a:buChar char="▫"/>
              <a:defRPr baseline="0">
                <a:latin typeface="+mn-lt"/>
              </a:defRPr>
            </a:lvl4pPr>
            <a:lvl5pPr marL="764947" lvl="4" indent="-132804" defTabSz="913429" eaLnBrk="1" hangingPunct="1">
              <a:buClr>
                <a:schemeClr val="tx2"/>
              </a:buClr>
              <a:buSzPct val="89000"/>
              <a:buFont typeface="Arial" charset="0"/>
              <a:buChar char="-"/>
              <a:defRPr baseline="0">
                <a:latin typeface="+mn-lt"/>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r>
              <a:rPr lang="en-GB" sz="800" b="1" i="1">
                <a:solidFill>
                  <a:schemeClr val="bg1"/>
                </a:solidFill>
              </a:rPr>
              <a:t>Foster system effectiveness by revealing and designing out negative externalities </a:t>
            </a:r>
          </a:p>
        </p:txBody>
      </p:sp>
      <p:cxnSp>
        <p:nvCxnSpPr>
          <p:cNvPr id="92" name="Straight Connector 91"/>
          <p:cNvCxnSpPr>
            <a:cxnSpLocks/>
          </p:cNvCxnSpPr>
          <p:nvPr/>
        </p:nvCxnSpPr>
        <p:spPr bwMode="auto">
          <a:xfrm flipH="1">
            <a:off x="189852" y="1581150"/>
            <a:ext cx="8330652" cy="0"/>
          </a:xfrm>
          <a:prstGeom prst="line">
            <a:avLst/>
          </a:prstGeom>
          <a:ln w="3175" cmpd="sng">
            <a:solidFill>
              <a:schemeClr val="bg1">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93" name="TextBox 92"/>
          <p:cNvSpPr txBox="1">
            <a:spLocks/>
          </p:cNvSpPr>
          <p:nvPr/>
        </p:nvSpPr>
        <p:spPr>
          <a:xfrm>
            <a:off x="203084" y="1635241"/>
            <a:ext cx="1735410" cy="2384309"/>
          </a:xfrm>
          <a:prstGeom prst="rect">
            <a:avLst/>
          </a:prstGeom>
          <a:solidFill>
            <a:schemeClr val="tx2"/>
          </a:solidFill>
          <a:ln w="9525">
            <a:noFill/>
            <a:miter lim="800000"/>
            <a:headEnd/>
            <a:tailEnd/>
          </a:ln>
          <a:effectLst/>
        </p:spPr>
        <p:txBody>
          <a:bodyPr vert="horz" wrap="square" lIns="135000" tIns="54007" rIns="54007" bIns="54007" numCol="1" anchor="ctr" anchorCtr="0" compatLnSpc="1">
            <a:prstTxWarp prst="textNoShape">
              <a:avLst/>
            </a:prstTxWarp>
            <a:noAutofit/>
          </a:bodyPr>
          <a:lstStyle>
            <a:lvl1pPr marL="0" lvl="0" indent="0" defTabSz="913429" eaLnBrk="1" hangingPunct="1">
              <a:buClr>
                <a:schemeClr val="tx2"/>
              </a:buClr>
              <a:defRPr baseline="0">
                <a:latin typeface="+mn-lt"/>
              </a:defRPr>
            </a:lvl1pPr>
            <a:lvl2pPr marL="197586" lvl="1" indent="-195966" defTabSz="913429" eaLnBrk="1" hangingPunct="1">
              <a:buClr>
                <a:schemeClr val="tx2"/>
              </a:buClr>
              <a:buSzPct val="125000"/>
              <a:buFont typeface="Arial" charset="0"/>
              <a:buChar char="▪"/>
              <a:defRPr baseline="0">
                <a:latin typeface="+mn-lt"/>
              </a:defRPr>
            </a:lvl2pPr>
            <a:lvl3pPr marL="466431" lvl="2" indent="-267227" defTabSz="913429" eaLnBrk="1" hangingPunct="1">
              <a:buClr>
                <a:schemeClr val="tx2"/>
              </a:buClr>
              <a:buSzPct val="120000"/>
              <a:buFont typeface="Arial" charset="0"/>
              <a:buChar char="–"/>
              <a:defRPr baseline="0">
                <a:latin typeface="+mn-lt"/>
              </a:defRPr>
            </a:lvl3pPr>
            <a:lvl4pPr marL="626768" lvl="3" indent="-158716" defTabSz="913429" eaLnBrk="1" hangingPunct="1">
              <a:buClr>
                <a:schemeClr val="tx2"/>
              </a:buClr>
              <a:buSzPct val="120000"/>
              <a:buFont typeface="Arial" charset="0"/>
              <a:buChar char="▫"/>
              <a:defRPr baseline="0">
                <a:latin typeface="+mn-lt"/>
              </a:defRPr>
            </a:lvl4pPr>
            <a:lvl5pPr marL="764947" lvl="4" indent="-132804" defTabSz="913429" eaLnBrk="1" hangingPunct="1">
              <a:buClr>
                <a:schemeClr val="tx2"/>
              </a:buClr>
              <a:buSzPct val="89000"/>
              <a:buFont typeface="Arial" charset="0"/>
              <a:buChar char="-"/>
              <a:defRPr baseline="0">
                <a:latin typeface="+mn-lt"/>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r>
              <a:rPr lang="en-GB" sz="800" b="1" i="1">
                <a:solidFill>
                  <a:schemeClr val="bg1"/>
                </a:solidFill>
              </a:rPr>
              <a:t>Optimise resource yields by circulating products, components and materials in use at the highest utility at all times in both technical and biological cycles</a:t>
            </a:r>
          </a:p>
        </p:txBody>
      </p:sp>
      <p:sp>
        <p:nvSpPr>
          <p:cNvPr id="94" name="TextBox 93"/>
          <p:cNvSpPr txBox="1">
            <a:spLocks/>
          </p:cNvSpPr>
          <p:nvPr/>
        </p:nvSpPr>
        <p:spPr>
          <a:xfrm>
            <a:off x="228600" y="590550"/>
            <a:ext cx="1016115" cy="18466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0" lvl="0" indent="0" defTabSz="913429" eaLnBrk="1" hangingPunct="1">
              <a:buClr>
                <a:schemeClr val="tx2"/>
              </a:buClr>
              <a:defRPr baseline="0">
                <a:latin typeface="+mn-lt"/>
              </a:defRPr>
            </a:lvl1pPr>
            <a:lvl2pPr marL="197586" lvl="1" indent="-195966" defTabSz="913429" eaLnBrk="1" hangingPunct="1">
              <a:buClr>
                <a:schemeClr val="tx2"/>
              </a:buClr>
              <a:buSzPct val="125000"/>
              <a:buFont typeface="Arial" charset="0"/>
              <a:buChar char="▪"/>
              <a:defRPr baseline="0">
                <a:latin typeface="+mn-lt"/>
              </a:defRPr>
            </a:lvl2pPr>
            <a:lvl3pPr marL="466431" lvl="2" indent="-267227" defTabSz="913429" eaLnBrk="1" hangingPunct="1">
              <a:buClr>
                <a:schemeClr val="tx2"/>
              </a:buClr>
              <a:buSzPct val="120000"/>
              <a:buFont typeface="Arial" charset="0"/>
              <a:buChar char="–"/>
              <a:defRPr baseline="0">
                <a:latin typeface="+mn-lt"/>
              </a:defRPr>
            </a:lvl3pPr>
            <a:lvl4pPr marL="626768" lvl="3" indent="-158716" defTabSz="913429" eaLnBrk="1" hangingPunct="1">
              <a:buClr>
                <a:schemeClr val="tx2"/>
              </a:buClr>
              <a:buSzPct val="120000"/>
              <a:buFont typeface="Arial" charset="0"/>
              <a:buChar char="▫"/>
              <a:defRPr baseline="0">
                <a:latin typeface="+mn-lt"/>
              </a:defRPr>
            </a:lvl4pPr>
            <a:lvl5pPr marL="764947" lvl="4" indent="-132804" defTabSz="913429" eaLnBrk="1" hangingPunct="1">
              <a:buClr>
                <a:schemeClr val="tx2"/>
              </a:buClr>
              <a:buSzPct val="89000"/>
              <a:buFont typeface="Arial" charset="0"/>
              <a:buChar char="-"/>
              <a:defRPr baseline="0">
                <a:latin typeface="+mn-lt"/>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pPr defTabSz="603443">
              <a:buSzPct val="25000"/>
            </a:pPr>
            <a:r>
              <a:rPr lang="en-GB" sz="1200" b="1" i="1"/>
              <a:t>Principles</a:t>
            </a:r>
            <a:endParaRPr lang="en-GB" sz="800" b="1" i="1">
              <a:solidFill>
                <a:schemeClr val="accent5"/>
              </a:solidFill>
            </a:endParaRPr>
          </a:p>
        </p:txBody>
      </p:sp>
      <p:sp>
        <p:nvSpPr>
          <p:cNvPr id="95" name="TextBox 94"/>
          <p:cNvSpPr txBox="1"/>
          <p:nvPr/>
        </p:nvSpPr>
        <p:spPr>
          <a:xfrm>
            <a:off x="110066" y="2882406"/>
            <a:ext cx="189000" cy="189000"/>
          </a:xfrm>
          <a:prstGeom prst="ellipse">
            <a:avLst/>
          </a:prstGeom>
          <a:solidFill>
            <a:schemeClr val="tx2"/>
          </a:solidFill>
          <a:ln w="19050">
            <a:solidFill>
              <a:schemeClr val="bg1"/>
            </a:solidFill>
            <a:miter lim="800000"/>
            <a:headEnd/>
            <a:tailEnd/>
          </a:ln>
          <a:effectLst/>
        </p:spPr>
        <p:txBody>
          <a:bodyPr vert="horz" wrap="square" lIns="54007" tIns="54007" rIns="54007" bIns="54007" numCol="1" anchor="ctr" anchorCtr="0" compatLnSpc="1">
            <a:prstTxWarp prst="textNoShape">
              <a:avLst/>
            </a:prstTxWarp>
            <a:noAutofit/>
          </a:bodyPr>
          <a:lstStyle>
            <a:lvl1pPr marL="0" lvl="0" indent="0" defTabSz="913429" eaLnBrk="1" hangingPunct="1">
              <a:buClr>
                <a:schemeClr val="tx2"/>
              </a:buClr>
              <a:defRPr baseline="0">
                <a:latin typeface="+mn-lt"/>
              </a:defRPr>
            </a:lvl1pPr>
            <a:lvl2pPr marL="197586" lvl="1" indent="-195966" defTabSz="913429" eaLnBrk="1" hangingPunct="1">
              <a:buClr>
                <a:schemeClr val="tx2"/>
              </a:buClr>
              <a:buSzPct val="125000"/>
              <a:buFont typeface="Arial" charset="0"/>
              <a:buChar char="▪"/>
              <a:defRPr baseline="0">
                <a:latin typeface="+mn-lt"/>
              </a:defRPr>
            </a:lvl2pPr>
            <a:lvl3pPr marL="466431" lvl="2" indent="-267227" defTabSz="913429" eaLnBrk="1" hangingPunct="1">
              <a:buClr>
                <a:schemeClr val="tx2"/>
              </a:buClr>
              <a:buSzPct val="120000"/>
              <a:buFont typeface="Arial" charset="0"/>
              <a:buChar char="–"/>
              <a:defRPr baseline="0">
                <a:latin typeface="+mn-lt"/>
              </a:defRPr>
            </a:lvl3pPr>
            <a:lvl4pPr marL="626768" lvl="3" indent="-158716" defTabSz="913429" eaLnBrk="1" hangingPunct="1">
              <a:buClr>
                <a:schemeClr val="tx2"/>
              </a:buClr>
              <a:buSzPct val="120000"/>
              <a:buFont typeface="Arial" charset="0"/>
              <a:buChar char="▫"/>
              <a:defRPr baseline="0">
                <a:latin typeface="+mn-lt"/>
              </a:defRPr>
            </a:lvl4pPr>
            <a:lvl5pPr marL="764947" lvl="4" indent="-132804" defTabSz="913429" eaLnBrk="1" hangingPunct="1">
              <a:buClr>
                <a:schemeClr val="tx2"/>
              </a:buClr>
              <a:buSzPct val="89000"/>
              <a:buFont typeface="Arial" charset="0"/>
              <a:buChar char="-"/>
              <a:defRPr baseline="0">
                <a:latin typeface="+mn-lt"/>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pPr algn="ctr"/>
            <a:r>
              <a:rPr lang="en-GB" sz="800" b="1" i="1">
                <a:solidFill>
                  <a:schemeClr val="bg1"/>
                </a:solidFill>
              </a:rPr>
              <a:t>2</a:t>
            </a:r>
          </a:p>
        </p:txBody>
      </p:sp>
      <p:sp>
        <p:nvSpPr>
          <p:cNvPr id="96" name="TextBox 95"/>
          <p:cNvSpPr txBox="1"/>
          <p:nvPr/>
        </p:nvSpPr>
        <p:spPr>
          <a:xfrm>
            <a:off x="110066" y="4338864"/>
            <a:ext cx="189000" cy="189000"/>
          </a:xfrm>
          <a:prstGeom prst="ellipse">
            <a:avLst/>
          </a:prstGeom>
          <a:solidFill>
            <a:schemeClr val="tx2"/>
          </a:solidFill>
          <a:ln w="19050">
            <a:solidFill>
              <a:schemeClr val="bg1"/>
            </a:solidFill>
            <a:miter lim="800000"/>
            <a:headEnd/>
            <a:tailEnd/>
          </a:ln>
          <a:effectLst/>
        </p:spPr>
        <p:txBody>
          <a:bodyPr vert="horz" wrap="square" lIns="54007" tIns="54007" rIns="54007" bIns="54007" numCol="1" anchor="ctr" anchorCtr="0" compatLnSpc="1">
            <a:prstTxWarp prst="textNoShape">
              <a:avLst/>
            </a:prstTxWarp>
            <a:noAutofit/>
          </a:bodyPr>
          <a:lstStyle>
            <a:lvl1pPr marL="0" lvl="0" indent="0" defTabSz="913429" eaLnBrk="1" hangingPunct="1">
              <a:buClr>
                <a:schemeClr val="tx2"/>
              </a:buClr>
              <a:defRPr baseline="0">
                <a:latin typeface="+mn-lt"/>
              </a:defRPr>
            </a:lvl1pPr>
            <a:lvl2pPr marL="197586" lvl="1" indent="-195966" defTabSz="913429" eaLnBrk="1" hangingPunct="1">
              <a:buClr>
                <a:schemeClr val="tx2"/>
              </a:buClr>
              <a:buSzPct val="125000"/>
              <a:buFont typeface="Arial" charset="0"/>
              <a:buChar char="▪"/>
              <a:defRPr baseline="0">
                <a:latin typeface="+mn-lt"/>
              </a:defRPr>
            </a:lvl2pPr>
            <a:lvl3pPr marL="466431" lvl="2" indent="-267227" defTabSz="913429" eaLnBrk="1" hangingPunct="1">
              <a:buClr>
                <a:schemeClr val="tx2"/>
              </a:buClr>
              <a:buSzPct val="120000"/>
              <a:buFont typeface="Arial" charset="0"/>
              <a:buChar char="–"/>
              <a:defRPr baseline="0">
                <a:latin typeface="+mn-lt"/>
              </a:defRPr>
            </a:lvl3pPr>
            <a:lvl4pPr marL="626768" lvl="3" indent="-158716" defTabSz="913429" eaLnBrk="1" hangingPunct="1">
              <a:buClr>
                <a:schemeClr val="tx2"/>
              </a:buClr>
              <a:buSzPct val="120000"/>
              <a:buFont typeface="Arial" charset="0"/>
              <a:buChar char="▫"/>
              <a:defRPr baseline="0">
                <a:latin typeface="+mn-lt"/>
              </a:defRPr>
            </a:lvl4pPr>
            <a:lvl5pPr marL="764947" lvl="4" indent="-132804" defTabSz="913429" eaLnBrk="1" hangingPunct="1">
              <a:buClr>
                <a:schemeClr val="tx2"/>
              </a:buClr>
              <a:buSzPct val="89000"/>
              <a:buFont typeface="Arial" charset="0"/>
              <a:buChar char="-"/>
              <a:defRPr baseline="0">
                <a:latin typeface="+mn-lt"/>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pPr algn="ctr"/>
            <a:r>
              <a:rPr lang="en-GB" sz="800" b="1" i="1">
                <a:solidFill>
                  <a:schemeClr val="bg1"/>
                </a:solidFill>
              </a:rPr>
              <a:t>3</a:t>
            </a:r>
          </a:p>
        </p:txBody>
      </p:sp>
      <p:cxnSp>
        <p:nvCxnSpPr>
          <p:cNvPr id="163" name="Straight Connector 162"/>
          <p:cNvCxnSpPr>
            <a:cxnSpLocks/>
          </p:cNvCxnSpPr>
          <p:nvPr/>
        </p:nvCxnSpPr>
        <p:spPr bwMode="auto">
          <a:xfrm flipH="1">
            <a:off x="203084" y="4035812"/>
            <a:ext cx="7180555" cy="0"/>
          </a:xfrm>
          <a:prstGeom prst="line">
            <a:avLst/>
          </a:prstGeom>
          <a:ln w="3175" cmpd="sng">
            <a:solidFill>
              <a:schemeClr val="bg1">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164" name="TextBox 163"/>
          <p:cNvSpPr txBox="1">
            <a:spLocks/>
          </p:cNvSpPr>
          <p:nvPr/>
        </p:nvSpPr>
        <p:spPr>
          <a:xfrm>
            <a:off x="203084" y="819150"/>
            <a:ext cx="1735410" cy="744044"/>
          </a:xfrm>
          <a:prstGeom prst="rect">
            <a:avLst/>
          </a:prstGeom>
          <a:solidFill>
            <a:schemeClr val="tx2"/>
          </a:solidFill>
          <a:ln w="9525">
            <a:noFill/>
            <a:miter lim="800000"/>
            <a:headEnd/>
            <a:tailEnd/>
          </a:ln>
          <a:effectLst/>
        </p:spPr>
        <p:txBody>
          <a:bodyPr vert="horz" wrap="square" lIns="135000" tIns="54007" rIns="54007" bIns="54007" numCol="1" anchor="ctr" anchorCtr="0" compatLnSpc="1">
            <a:prstTxWarp prst="textNoShape">
              <a:avLst/>
            </a:prstTxWarp>
            <a:noAutofit/>
          </a:bodyPr>
          <a:lstStyle>
            <a:lvl1pPr marL="0" lvl="0" indent="0" defTabSz="913429" eaLnBrk="1" hangingPunct="1">
              <a:buClr>
                <a:schemeClr val="tx2"/>
              </a:buClr>
              <a:defRPr baseline="0">
                <a:latin typeface="+mn-lt"/>
              </a:defRPr>
            </a:lvl1pPr>
            <a:lvl2pPr marL="197586" lvl="1" indent="-195966" defTabSz="913429" eaLnBrk="1" hangingPunct="1">
              <a:buClr>
                <a:schemeClr val="tx2"/>
              </a:buClr>
              <a:buSzPct val="125000"/>
              <a:buFont typeface="Arial" charset="0"/>
              <a:buChar char="▪"/>
              <a:defRPr baseline="0">
                <a:latin typeface="+mn-lt"/>
              </a:defRPr>
            </a:lvl2pPr>
            <a:lvl3pPr marL="466431" lvl="2" indent="-267227" defTabSz="913429" eaLnBrk="1" hangingPunct="1">
              <a:buClr>
                <a:schemeClr val="tx2"/>
              </a:buClr>
              <a:buSzPct val="120000"/>
              <a:buFont typeface="Arial" charset="0"/>
              <a:buChar char="–"/>
              <a:defRPr baseline="0">
                <a:latin typeface="+mn-lt"/>
              </a:defRPr>
            </a:lvl3pPr>
            <a:lvl4pPr marL="626768" lvl="3" indent="-158716" defTabSz="913429" eaLnBrk="1" hangingPunct="1">
              <a:buClr>
                <a:schemeClr val="tx2"/>
              </a:buClr>
              <a:buSzPct val="120000"/>
              <a:buFont typeface="Arial" charset="0"/>
              <a:buChar char="▫"/>
              <a:defRPr baseline="0">
                <a:latin typeface="+mn-lt"/>
              </a:defRPr>
            </a:lvl4pPr>
            <a:lvl5pPr marL="764947" lvl="4" indent="-132804" defTabSz="913429" eaLnBrk="1" hangingPunct="1">
              <a:buClr>
                <a:schemeClr val="tx2"/>
              </a:buClr>
              <a:buSzPct val="89000"/>
              <a:buFont typeface="Arial" charset="0"/>
              <a:buChar char="-"/>
              <a:defRPr baseline="0">
                <a:latin typeface="+mn-lt"/>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r>
              <a:rPr lang="en-GB" sz="800" b="1" i="1">
                <a:solidFill>
                  <a:schemeClr val="bg1"/>
                </a:solidFill>
              </a:rPr>
              <a:t>Preserve and enhance natural capital by controlling finite stocks and balancing renewable resource flows </a:t>
            </a:r>
          </a:p>
        </p:txBody>
      </p:sp>
      <p:sp>
        <p:nvSpPr>
          <p:cNvPr id="166" name="TextBox 165"/>
          <p:cNvSpPr txBox="1"/>
          <p:nvPr/>
        </p:nvSpPr>
        <p:spPr>
          <a:xfrm>
            <a:off x="110066" y="1164068"/>
            <a:ext cx="189000" cy="189000"/>
          </a:xfrm>
          <a:prstGeom prst="ellipse">
            <a:avLst/>
          </a:prstGeom>
          <a:solidFill>
            <a:schemeClr val="tx2"/>
          </a:solidFill>
          <a:ln w="19050">
            <a:solidFill>
              <a:schemeClr val="bg1"/>
            </a:solidFill>
            <a:miter lim="800000"/>
            <a:headEnd/>
            <a:tailEnd/>
          </a:ln>
          <a:effectLst/>
        </p:spPr>
        <p:txBody>
          <a:bodyPr vert="horz" wrap="square" lIns="54007" tIns="54007" rIns="54007" bIns="54007" numCol="1" anchor="ctr" anchorCtr="0" compatLnSpc="1">
            <a:prstTxWarp prst="textNoShape">
              <a:avLst/>
            </a:prstTxWarp>
            <a:noAutofit/>
          </a:bodyPr>
          <a:lstStyle>
            <a:lvl1pPr marL="0" lvl="0" indent="0" defTabSz="913429" eaLnBrk="1" hangingPunct="1">
              <a:buClr>
                <a:schemeClr val="tx2"/>
              </a:buClr>
              <a:defRPr baseline="0">
                <a:latin typeface="+mn-lt"/>
              </a:defRPr>
            </a:lvl1pPr>
            <a:lvl2pPr marL="197586" lvl="1" indent="-195966" defTabSz="913429" eaLnBrk="1" hangingPunct="1">
              <a:buClr>
                <a:schemeClr val="tx2"/>
              </a:buClr>
              <a:buSzPct val="125000"/>
              <a:buFont typeface="Arial" charset="0"/>
              <a:buChar char="▪"/>
              <a:defRPr baseline="0">
                <a:latin typeface="+mn-lt"/>
              </a:defRPr>
            </a:lvl2pPr>
            <a:lvl3pPr marL="466431" lvl="2" indent="-267227" defTabSz="913429" eaLnBrk="1" hangingPunct="1">
              <a:buClr>
                <a:schemeClr val="tx2"/>
              </a:buClr>
              <a:buSzPct val="120000"/>
              <a:buFont typeface="Arial" charset="0"/>
              <a:buChar char="–"/>
              <a:defRPr baseline="0">
                <a:latin typeface="+mn-lt"/>
              </a:defRPr>
            </a:lvl3pPr>
            <a:lvl4pPr marL="626768" lvl="3" indent="-158716" defTabSz="913429" eaLnBrk="1" hangingPunct="1">
              <a:buClr>
                <a:schemeClr val="tx2"/>
              </a:buClr>
              <a:buSzPct val="120000"/>
              <a:buFont typeface="Arial" charset="0"/>
              <a:buChar char="▫"/>
              <a:defRPr baseline="0">
                <a:latin typeface="+mn-lt"/>
              </a:defRPr>
            </a:lvl4pPr>
            <a:lvl5pPr marL="764947" lvl="4" indent="-132804" defTabSz="913429" eaLnBrk="1" hangingPunct="1">
              <a:buClr>
                <a:schemeClr val="tx2"/>
              </a:buClr>
              <a:buSzPct val="89000"/>
              <a:buFont typeface="Arial" charset="0"/>
              <a:buChar char="-"/>
              <a:defRPr baseline="0">
                <a:latin typeface="+mn-lt"/>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pPr algn="ctr"/>
            <a:r>
              <a:rPr lang="en-GB" sz="800" b="1" i="1">
                <a:solidFill>
                  <a:schemeClr val="bg1"/>
                </a:solidFill>
              </a:rPr>
              <a:t>1</a:t>
            </a:r>
          </a:p>
        </p:txBody>
      </p:sp>
      <p:grpSp>
        <p:nvGrpSpPr>
          <p:cNvPr id="3" name="Group 2">
            <a:extLst>
              <a:ext uri="{FF2B5EF4-FFF2-40B4-BE49-F238E27FC236}">
                <a16:creationId xmlns:a16="http://schemas.microsoft.com/office/drawing/2014/main" id="{827BEF3D-EDD8-044C-BBFC-5A2799732F9E}"/>
              </a:ext>
            </a:extLst>
          </p:cNvPr>
          <p:cNvGrpSpPr/>
          <p:nvPr/>
        </p:nvGrpSpPr>
        <p:grpSpPr>
          <a:xfrm>
            <a:off x="2051802" y="765708"/>
            <a:ext cx="6483606" cy="3711042"/>
            <a:chOff x="2051802" y="966281"/>
            <a:chExt cx="6483606" cy="3711042"/>
          </a:xfrm>
        </p:grpSpPr>
        <p:sp>
          <p:nvSpPr>
            <p:cNvPr id="97" name="Rectangle 80"/>
            <p:cNvSpPr>
              <a:spLocks noChangeArrowheads="1"/>
            </p:cNvSpPr>
            <p:nvPr/>
          </p:nvSpPr>
          <p:spPr bwMode="gray">
            <a:xfrm>
              <a:off x="4092805" y="4423407"/>
              <a:ext cx="2729974" cy="253916"/>
            </a:xfrm>
            <a:prstGeom prst="rect">
              <a:avLst/>
            </a:prstGeom>
            <a:noFill/>
            <a:ln>
              <a:noFill/>
            </a:ln>
            <a:effectLst/>
          </p:spPr>
          <p:txBody>
            <a:bodyPr wrap="square" lIns="0" tIns="0" rIns="0" bIns="0" anchor="ctr">
              <a:spAutoFit/>
            </a:bodyPr>
            <a:lstStyle/>
            <a:p>
              <a:pPr algn="ctr" defTabSz="671513">
                <a:buClr>
                  <a:srgbClr val="22649D"/>
                </a:buClr>
                <a:defRPr>
                  <a:uFillTx/>
                </a:defRPr>
              </a:pPr>
              <a:r>
                <a:rPr lang="en-GB" altLang="zh-CN" sz="825" b="1" i="1">
                  <a:solidFill>
                    <a:schemeClr val="tx2"/>
                  </a:solidFill>
                  <a:ea typeface="SimSun" charset="0"/>
                  <a:cs typeface="SimSun" charset="0"/>
                </a:rPr>
                <a:t>Minimise systematic leakage </a:t>
              </a:r>
              <a:br>
                <a:rPr lang="en-GB" altLang="zh-CN" sz="825" b="1" i="1">
                  <a:solidFill>
                    <a:schemeClr val="tx2"/>
                  </a:solidFill>
                  <a:ea typeface="SimSun" charset="0"/>
                  <a:cs typeface="SimSun" charset="0"/>
                </a:rPr>
              </a:br>
              <a:r>
                <a:rPr lang="en-GB" altLang="zh-CN" sz="825" b="1" i="1">
                  <a:solidFill>
                    <a:schemeClr val="tx2"/>
                  </a:solidFill>
                  <a:ea typeface="SimSun" charset="0"/>
                  <a:cs typeface="SimSun" charset="0"/>
                </a:rPr>
                <a:t>and negative externalities</a:t>
              </a:r>
            </a:p>
          </p:txBody>
        </p:sp>
        <p:sp>
          <p:nvSpPr>
            <p:cNvPr id="98" name="Arc 10"/>
            <p:cNvSpPr>
              <a:spLocks/>
            </p:cNvSpPr>
            <p:nvPr/>
          </p:nvSpPr>
          <p:spPr bwMode="gray">
            <a:xfrm>
              <a:off x="5732383" y="2691667"/>
              <a:ext cx="1095567" cy="1296719"/>
            </a:xfrm>
            <a:custGeom>
              <a:avLst/>
              <a:gdLst>
                <a:gd name="G0" fmla="+- 14123 0 0"/>
                <a:gd name="G1" fmla="+- 21600 0 0"/>
                <a:gd name="G2" fmla="+- 21600 0 0"/>
                <a:gd name="T0" fmla="*/ 0 w 35723"/>
                <a:gd name="T1" fmla="*/ 5257 h 43193"/>
                <a:gd name="T2" fmla="*/ 14676 w 35723"/>
                <a:gd name="T3" fmla="*/ 43193 h 43193"/>
                <a:gd name="T4" fmla="*/ 14123 w 35723"/>
                <a:gd name="T5" fmla="*/ 21600 h 43193"/>
              </a:gdLst>
              <a:ahLst/>
              <a:cxnLst>
                <a:cxn ang="0">
                  <a:pos x="T0" y="T1"/>
                </a:cxn>
                <a:cxn ang="0">
                  <a:pos x="T2" y="T3"/>
                </a:cxn>
                <a:cxn ang="0">
                  <a:pos x="T4" y="T5"/>
                </a:cxn>
              </a:cxnLst>
              <a:rect l="0" t="0" r="r" b="b"/>
              <a:pathLst>
                <a:path w="35723" h="43193" fill="none" extrusionOk="0">
                  <a:moveTo>
                    <a:pt x="-1" y="5256"/>
                  </a:moveTo>
                  <a:cubicBezTo>
                    <a:pt x="3923" y="1865"/>
                    <a:pt x="8936" y="-1"/>
                    <a:pt x="14123" y="-1"/>
                  </a:cubicBezTo>
                  <a:cubicBezTo>
                    <a:pt x="26052" y="0"/>
                    <a:pt x="35723" y="9670"/>
                    <a:pt x="35723" y="21600"/>
                  </a:cubicBezTo>
                  <a:cubicBezTo>
                    <a:pt x="35723" y="33313"/>
                    <a:pt x="26386" y="42893"/>
                    <a:pt x="14675" y="43192"/>
                  </a:cubicBezTo>
                </a:path>
                <a:path w="35723" h="43193" stroke="0" extrusionOk="0">
                  <a:moveTo>
                    <a:pt x="-1" y="5256"/>
                  </a:moveTo>
                  <a:cubicBezTo>
                    <a:pt x="3923" y="1865"/>
                    <a:pt x="8936" y="-1"/>
                    <a:pt x="14123" y="-1"/>
                  </a:cubicBezTo>
                  <a:cubicBezTo>
                    <a:pt x="26052" y="0"/>
                    <a:pt x="35723" y="9670"/>
                    <a:pt x="35723" y="21600"/>
                  </a:cubicBezTo>
                  <a:cubicBezTo>
                    <a:pt x="35723" y="33313"/>
                    <a:pt x="26386" y="42893"/>
                    <a:pt x="14675" y="43192"/>
                  </a:cubicBezTo>
                  <a:lnTo>
                    <a:pt x="14123" y="21600"/>
                  </a:lnTo>
                  <a:close/>
                </a:path>
              </a:pathLst>
            </a:custGeom>
            <a:noFill/>
            <a:ln w="19050">
              <a:solidFill>
                <a:srgbClr val="3374AD"/>
              </a:solidFill>
              <a:round/>
              <a:headEnd type="triangle" w="med" len="med"/>
            </a:ln>
            <a:effectLst/>
          </p:spPr>
          <p:txBody>
            <a:bodyPr wrap="none" anchor="ctr"/>
            <a:lstStyle/>
            <a:p>
              <a:pPr>
                <a:defRPr>
                  <a:uFillTx/>
                </a:defRPr>
              </a:pPr>
              <a:endParaRPr lang="en-GB" sz="750" i="1">
                <a:solidFill>
                  <a:srgbClr val="000000"/>
                </a:solidFill>
              </a:endParaRPr>
            </a:p>
          </p:txBody>
        </p:sp>
        <p:pic>
          <p:nvPicPr>
            <p:cNvPr id="99" name="Picture 26" descr="Blau_Zahnrad"/>
            <p:cNvPicPr>
              <a:picLocks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177006" y="1818688"/>
              <a:ext cx="358402" cy="358404"/>
            </a:xfrm>
            <a:prstGeom prst="rect">
              <a:avLst/>
            </a:prstGeom>
            <a:noFill/>
            <a:ln>
              <a:noFill/>
            </a:ln>
          </p:spPr>
        </p:pic>
        <p:sp>
          <p:nvSpPr>
            <p:cNvPr id="100" name="Arc 11"/>
            <p:cNvSpPr>
              <a:spLocks/>
            </p:cNvSpPr>
            <p:nvPr/>
          </p:nvSpPr>
          <p:spPr bwMode="gray">
            <a:xfrm>
              <a:off x="5733581" y="2282176"/>
              <a:ext cx="1412861" cy="1719382"/>
            </a:xfrm>
            <a:custGeom>
              <a:avLst/>
              <a:gdLst>
                <a:gd name="G0" fmla="+- 14123 0 0"/>
                <a:gd name="G1" fmla="+- 21600 0 0"/>
                <a:gd name="G2" fmla="+- 21600 0 0"/>
                <a:gd name="T0" fmla="*/ 0 w 35723"/>
                <a:gd name="T1" fmla="*/ 5257 h 43200"/>
                <a:gd name="T2" fmla="*/ 11356 w 35723"/>
                <a:gd name="T3" fmla="*/ 43022 h 43200"/>
                <a:gd name="T4" fmla="*/ 14123 w 35723"/>
                <a:gd name="T5" fmla="*/ 21600 h 43200"/>
              </a:gdLst>
              <a:ahLst/>
              <a:cxnLst>
                <a:cxn ang="0">
                  <a:pos x="T0" y="T1"/>
                </a:cxn>
                <a:cxn ang="0">
                  <a:pos x="T2" y="T3"/>
                </a:cxn>
                <a:cxn ang="0">
                  <a:pos x="T4" y="T5"/>
                </a:cxn>
              </a:cxnLst>
              <a:rect l="0" t="0" r="r" b="b"/>
              <a:pathLst>
                <a:path w="35723" h="43200" fill="none" extrusionOk="0">
                  <a:moveTo>
                    <a:pt x="-1" y="5256"/>
                  </a:moveTo>
                  <a:cubicBezTo>
                    <a:pt x="3923" y="1865"/>
                    <a:pt x="8936" y="-1"/>
                    <a:pt x="14123" y="-1"/>
                  </a:cubicBezTo>
                  <a:cubicBezTo>
                    <a:pt x="26052" y="0"/>
                    <a:pt x="35723" y="9670"/>
                    <a:pt x="35723" y="21600"/>
                  </a:cubicBezTo>
                  <a:cubicBezTo>
                    <a:pt x="35723" y="33529"/>
                    <a:pt x="26052" y="43200"/>
                    <a:pt x="14123" y="43200"/>
                  </a:cubicBezTo>
                  <a:cubicBezTo>
                    <a:pt x="13197" y="43199"/>
                    <a:pt x="12273" y="43140"/>
                    <a:pt x="11355" y="43022"/>
                  </a:cubicBezTo>
                </a:path>
                <a:path w="35723" h="43200" stroke="0" extrusionOk="0">
                  <a:moveTo>
                    <a:pt x="-1" y="5256"/>
                  </a:moveTo>
                  <a:cubicBezTo>
                    <a:pt x="3923" y="1865"/>
                    <a:pt x="8936" y="-1"/>
                    <a:pt x="14123" y="-1"/>
                  </a:cubicBezTo>
                  <a:cubicBezTo>
                    <a:pt x="26052" y="0"/>
                    <a:pt x="35723" y="9670"/>
                    <a:pt x="35723" y="21600"/>
                  </a:cubicBezTo>
                  <a:cubicBezTo>
                    <a:pt x="35723" y="33529"/>
                    <a:pt x="26052" y="43200"/>
                    <a:pt x="14123" y="43200"/>
                  </a:cubicBezTo>
                  <a:cubicBezTo>
                    <a:pt x="13197" y="43199"/>
                    <a:pt x="12273" y="43140"/>
                    <a:pt x="11355" y="43022"/>
                  </a:cubicBezTo>
                  <a:lnTo>
                    <a:pt x="14123" y="21600"/>
                  </a:lnTo>
                  <a:close/>
                </a:path>
              </a:pathLst>
            </a:custGeom>
            <a:noFill/>
            <a:ln w="19050">
              <a:solidFill>
                <a:srgbClr val="3374AD"/>
              </a:solidFill>
              <a:round/>
              <a:headEnd type="triangle" w="med" len="med"/>
            </a:ln>
            <a:effectLst/>
          </p:spPr>
          <p:txBody>
            <a:bodyPr wrap="none" anchor="ctr"/>
            <a:lstStyle/>
            <a:p>
              <a:pPr>
                <a:defRPr>
                  <a:uFillTx/>
                </a:defRPr>
              </a:pPr>
              <a:endParaRPr lang="en-GB" sz="750" i="1">
                <a:solidFill>
                  <a:srgbClr val="000000"/>
                </a:solidFill>
              </a:endParaRPr>
            </a:p>
          </p:txBody>
        </p:sp>
        <p:sp>
          <p:nvSpPr>
            <p:cNvPr id="101" name="Arc 12"/>
            <p:cNvSpPr>
              <a:spLocks/>
            </p:cNvSpPr>
            <p:nvPr/>
          </p:nvSpPr>
          <p:spPr bwMode="gray">
            <a:xfrm>
              <a:off x="5746750" y="1763727"/>
              <a:ext cx="1748117" cy="2261777"/>
            </a:xfrm>
            <a:custGeom>
              <a:avLst/>
              <a:gdLst>
                <a:gd name="G0" fmla="+- 13826 0 0"/>
                <a:gd name="G1" fmla="+- 21600 0 0"/>
                <a:gd name="G2" fmla="+- 21600 0 0"/>
                <a:gd name="T0" fmla="*/ 0 w 35426"/>
                <a:gd name="T1" fmla="*/ 5005 h 43200"/>
                <a:gd name="T2" fmla="*/ 9085 w 35426"/>
                <a:gd name="T3" fmla="*/ 42673 h 43200"/>
                <a:gd name="T4" fmla="*/ 13826 w 35426"/>
                <a:gd name="T5" fmla="*/ 21600 h 43200"/>
                <a:gd name="connsiteX0" fmla="*/ 0 w 35427"/>
                <a:gd name="connsiteY0" fmla="*/ 6873 h 45069"/>
                <a:gd name="connsiteX1" fmla="*/ 13827 w 35427"/>
                <a:gd name="connsiteY1" fmla="*/ 1868 h 45069"/>
                <a:gd name="connsiteX2" fmla="*/ 35427 w 35427"/>
                <a:gd name="connsiteY2" fmla="*/ 23469 h 45069"/>
                <a:gd name="connsiteX3" fmla="*/ 13827 w 35427"/>
                <a:gd name="connsiteY3" fmla="*/ 45069 h 45069"/>
                <a:gd name="connsiteX4" fmla="*/ 9085 w 35427"/>
                <a:gd name="connsiteY4" fmla="*/ 44542 h 45069"/>
                <a:gd name="connsiteX0" fmla="*/ 6794 w 35427"/>
                <a:gd name="connsiteY0" fmla="*/ 3328 h 45069"/>
                <a:gd name="connsiteX1" fmla="*/ 13827 w 35427"/>
                <a:gd name="connsiteY1" fmla="*/ 1868 h 45069"/>
                <a:gd name="connsiteX2" fmla="*/ 35427 w 35427"/>
                <a:gd name="connsiteY2" fmla="*/ 23469 h 45069"/>
                <a:gd name="connsiteX3" fmla="*/ 13827 w 35427"/>
                <a:gd name="connsiteY3" fmla="*/ 45069 h 45069"/>
                <a:gd name="connsiteX4" fmla="*/ 9085 w 35427"/>
                <a:gd name="connsiteY4" fmla="*/ 44542 h 45069"/>
                <a:gd name="connsiteX5" fmla="*/ 13827 w 35427"/>
                <a:gd name="connsiteY5" fmla="*/ 23469 h 45069"/>
                <a:gd name="connsiteX6" fmla="*/ 6794 w 35427"/>
                <a:gd name="connsiteY6" fmla="*/ 3328 h 4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27" h="45069" fill="none" extrusionOk="0">
                  <a:moveTo>
                    <a:pt x="0" y="6873"/>
                  </a:moveTo>
                  <a:cubicBezTo>
                    <a:pt x="3882" y="3639"/>
                    <a:pt x="8774" y="1868"/>
                    <a:pt x="13827" y="1868"/>
                  </a:cubicBezTo>
                  <a:cubicBezTo>
                    <a:pt x="25756" y="1869"/>
                    <a:pt x="35427" y="11539"/>
                    <a:pt x="35427" y="23469"/>
                  </a:cubicBezTo>
                  <a:cubicBezTo>
                    <a:pt x="35427" y="35398"/>
                    <a:pt x="25756" y="45069"/>
                    <a:pt x="13827" y="45069"/>
                  </a:cubicBezTo>
                  <a:cubicBezTo>
                    <a:pt x="12232" y="45068"/>
                    <a:pt x="10641" y="44892"/>
                    <a:pt x="9085" y="44542"/>
                  </a:cubicBezTo>
                </a:path>
                <a:path w="35427" h="45069" stroke="0" extrusionOk="0">
                  <a:moveTo>
                    <a:pt x="6794" y="3328"/>
                  </a:moveTo>
                  <a:cubicBezTo>
                    <a:pt x="10676" y="94"/>
                    <a:pt x="9055" y="-1489"/>
                    <a:pt x="13827" y="1868"/>
                  </a:cubicBezTo>
                  <a:cubicBezTo>
                    <a:pt x="18599" y="5225"/>
                    <a:pt x="35427" y="11539"/>
                    <a:pt x="35427" y="23469"/>
                  </a:cubicBezTo>
                  <a:cubicBezTo>
                    <a:pt x="35427" y="35398"/>
                    <a:pt x="25756" y="45069"/>
                    <a:pt x="13827" y="45069"/>
                  </a:cubicBezTo>
                  <a:cubicBezTo>
                    <a:pt x="12232" y="45068"/>
                    <a:pt x="10641" y="44892"/>
                    <a:pt x="9085" y="44542"/>
                  </a:cubicBezTo>
                  <a:cubicBezTo>
                    <a:pt x="10666" y="37518"/>
                    <a:pt x="14209" y="30338"/>
                    <a:pt x="13827" y="23469"/>
                  </a:cubicBezTo>
                  <a:cubicBezTo>
                    <a:pt x="13445" y="16600"/>
                    <a:pt x="11403" y="8860"/>
                    <a:pt x="6794" y="3328"/>
                  </a:cubicBezTo>
                  <a:close/>
                </a:path>
              </a:pathLst>
            </a:custGeom>
            <a:noFill/>
            <a:ln w="19050">
              <a:solidFill>
                <a:srgbClr val="3374AD"/>
              </a:solidFill>
              <a:round/>
              <a:headEnd type="triangle" w="med" len="med"/>
            </a:ln>
            <a:effectLst/>
          </p:spPr>
          <p:txBody>
            <a:bodyPr wrap="none" anchor="ctr"/>
            <a:lstStyle/>
            <a:p>
              <a:pPr>
                <a:defRPr>
                  <a:uFillTx/>
                </a:defRPr>
              </a:pPr>
              <a:endParaRPr lang="en-GB" sz="750" i="1">
                <a:solidFill>
                  <a:srgbClr val="000000"/>
                </a:solidFill>
              </a:endParaRPr>
            </a:p>
          </p:txBody>
        </p:sp>
        <p:sp>
          <p:nvSpPr>
            <p:cNvPr id="102" name="Arc 13"/>
            <p:cNvSpPr>
              <a:spLocks/>
            </p:cNvSpPr>
            <p:nvPr/>
          </p:nvSpPr>
          <p:spPr bwMode="gray">
            <a:xfrm>
              <a:off x="5874866" y="3212509"/>
              <a:ext cx="592684" cy="669314"/>
            </a:xfrm>
            <a:custGeom>
              <a:avLst/>
              <a:gdLst>
                <a:gd name="G0" fmla="+- 17461 0 0"/>
                <a:gd name="G1" fmla="+- 21600 0 0"/>
                <a:gd name="G2" fmla="+- 21600 0 0"/>
                <a:gd name="T0" fmla="*/ 2097 w 39061"/>
                <a:gd name="T1" fmla="*/ 6417 h 43200"/>
                <a:gd name="T2" fmla="*/ 0 w 39061"/>
                <a:gd name="T3" fmla="*/ 34316 h 43200"/>
                <a:gd name="T4" fmla="*/ 17461 w 39061"/>
                <a:gd name="T5" fmla="*/ 21600 h 43200"/>
                <a:gd name="connsiteX0" fmla="*/ 2097 w 39061"/>
                <a:gd name="connsiteY0" fmla="*/ 6418 h 44324"/>
                <a:gd name="connsiteX1" fmla="*/ 17461 w 39061"/>
                <a:gd name="connsiteY1" fmla="*/ 0 h 44324"/>
                <a:gd name="connsiteX2" fmla="*/ 39061 w 39061"/>
                <a:gd name="connsiteY2" fmla="*/ 21601 h 44324"/>
                <a:gd name="connsiteX3" fmla="*/ 17461 w 39061"/>
                <a:gd name="connsiteY3" fmla="*/ 43201 h 44324"/>
                <a:gd name="connsiteX4" fmla="*/ 0 w 39061"/>
                <a:gd name="connsiteY4" fmla="*/ 34316 h 44324"/>
                <a:gd name="connsiteX0" fmla="*/ 2097 w 39061"/>
                <a:gd name="connsiteY0" fmla="*/ 6418 h 44324"/>
                <a:gd name="connsiteX1" fmla="*/ 17461 w 39061"/>
                <a:gd name="connsiteY1" fmla="*/ 0 h 44324"/>
                <a:gd name="connsiteX2" fmla="*/ 39061 w 39061"/>
                <a:gd name="connsiteY2" fmla="*/ 21601 h 44324"/>
                <a:gd name="connsiteX3" fmla="*/ 17461 w 39061"/>
                <a:gd name="connsiteY3" fmla="*/ 43201 h 44324"/>
                <a:gd name="connsiteX4" fmla="*/ 12185 w 39061"/>
                <a:gd name="connsiteY4" fmla="*/ 37935 h 44324"/>
                <a:gd name="connsiteX5" fmla="*/ 17461 w 39061"/>
                <a:gd name="connsiteY5" fmla="*/ 21601 h 44324"/>
                <a:gd name="connsiteX6" fmla="*/ 2097 w 39061"/>
                <a:gd name="connsiteY6" fmla="*/ 6418 h 4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61" h="44324" fill="none" extrusionOk="0">
                  <a:moveTo>
                    <a:pt x="2097" y="6418"/>
                  </a:moveTo>
                  <a:cubicBezTo>
                    <a:pt x="6155" y="2311"/>
                    <a:pt x="11687" y="0"/>
                    <a:pt x="17461" y="0"/>
                  </a:cubicBezTo>
                  <a:cubicBezTo>
                    <a:pt x="29390" y="1"/>
                    <a:pt x="39061" y="9671"/>
                    <a:pt x="39061" y="21601"/>
                  </a:cubicBezTo>
                  <a:cubicBezTo>
                    <a:pt x="39061" y="33530"/>
                    <a:pt x="29390" y="43201"/>
                    <a:pt x="17461" y="43201"/>
                  </a:cubicBezTo>
                  <a:cubicBezTo>
                    <a:pt x="10555" y="43200"/>
                    <a:pt x="4065" y="39899"/>
                    <a:pt x="0" y="34316"/>
                  </a:cubicBezTo>
                </a:path>
                <a:path w="39061" h="44324" stroke="0" extrusionOk="0">
                  <a:moveTo>
                    <a:pt x="2097" y="6418"/>
                  </a:moveTo>
                  <a:cubicBezTo>
                    <a:pt x="6155" y="2311"/>
                    <a:pt x="11687" y="0"/>
                    <a:pt x="17461" y="0"/>
                  </a:cubicBezTo>
                  <a:cubicBezTo>
                    <a:pt x="29390" y="1"/>
                    <a:pt x="39061" y="9671"/>
                    <a:pt x="39061" y="21601"/>
                  </a:cubicBezTo>
                  <a:cubicBezTo>
                    <a:pt x="39061" y="33530"/>
                    <a:pt x="21940" y="40479"/>
                    <a:pt x="17461" y="43201"/>
                  </a:cubicBezTo>
                  <a:cubicBezTo>
                    <a:pt x="12982" y="45923"/>
                    <a:pt x="16250" y="43518"/>
                    <a:pt x="12185" y="37935"/>
                  </a:cubicBezTo>
                  <a:cubicBezTo>
                    <a:pt x="18005" y="33697"/>
                    <a:pt x="19142" y="26854"/>
                    <a:pt x="17461" y="21601"/>
                  </a:cubicBezTo>
                  <a:cubicBezTo>
                    <a:pt x="15780" y="16348"/>
                    <a:pt x="7218" y="11479"/>
                    <a:pt x="2097" y="6418"/>
                  </a:cubicBezTo>
                  <a:close/>
                </a:path>
              </a:pathLst>
            </a:custGeom>
            <a:noFill/>
            <a:ln w="19050">
              <a:solidFill>
                <a:srgbClr val="3374AD"/>
              </a:solidFill>
              <a:round/>
              <a:headEnd type="triangle" w="med" len="med"/>
            </a:ln>
            <a:effectLst/>
          </p:spPr>
          <p:txBody>
            <a:bodyPr wrap="none" anchor="ctr"/>
            <a:lstStyle/>
            <a:p>
              <a:pPr>
                <a:defRPr>
                  <a:uFillTx/>
                </a:defRPr>
              </a:pPr>
              <a:endParaRPr lang="en-GB" sz="750" i="1">
                <a:solidFill>
                  <a:srgbClr val="000000"/>
                </a:solidFill>
              </a:endParaRPr>
            </a:p>
          </p:txBody>
        </p:sp>
        <p:sp>
          <p:nvSpPr>
            <p:cNvPr id="103" name="Rectangle 102"/>
            <p:cNvSpPr>
              <a:spLocks noChangeArrowheads="1"/>
            </p:cNvSpPr>
            <p:nvPr/>
          </p:nvSpPr>
          <p:spPr bwMode="gray">
            <a:xfrm>
              <a:off x="7036507" y="3099145"/>
              <a:ext cx="1393362" cy="126958"/>
            </a:xfrm>
            <a:prstGeom prst="rect">
              <a:avLst/>
            </a:prstGeom>
            <a:solidFill>
              <a:schemeClr val="bg1"/>
            </a:solidFill>
            <a:ln>
              <a:noFill/>
            </a:ln>
            <a:effectLst/>
          </p:spPr>
          <p:txBody>
            <a:bodyPr wrap="square" lIns="0" tIns="0" rIns="0" bIns="0">
              <a:spAutoFit/>
            </a:bodyPr>
            <a:lstStyle/>
            <a:p>
              <a:pPr defTabSz="671513">
                <a:buClr>
                  <a:srgbClr val="22649D"/>
                </a:buClr>
                <a:defRPr>
                  <a:uFillTx/>
                </a:defRPr>
              </a:pPr>
              <a:r>
                <a:rPr lang="en-GB" altLang="zh-CN" sz="825" i="1">
                  <a:solidFill>
                    <a:srgbClr val="3374AD"/>
                  </a:solidFill>
                  <a:ea typeface="SimSun" charset="0"/>
                  <a:cs typeface="SimSun" charset="0"/>
                </a:rPr>
                <a:t>Refurbish/remanufacture</a:t>
              </a:r>
            </a:p>
          </p:txBody>
        </p:sp>
        <p:pic>
          <p:nvPicPr>
            <p:cNvPr id="104" name="Picture 103" descr="Blau_Fabrik"/>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18988" y="2729112"/>
              <a:ext cx="358470" cy="358474"/>
            </a:xfrm>
            <a:prstGeom prst="rect">
              <a:avLst/>
            </a:prstGeom>
            <a:noFill/>
            <a:ln>
              <a:noFill/>
            </a:ln>
          </p:spPr>
        </p:pic>
        <p:pic>
          <p:nvPicPr>
            <p:cNvPr id="105" name="Picture 19" descr="Blau_Kreislauf"/>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288798" y="2519246"/>
              <a:ext cx="358402" cy="358404"/>
            </a:xfrm>
            <a:prstGeom prst="rect">
              <a:avLst/>
            </a:prstGeom>
            <a:noFill/>
            <a:ln>
              <a:noFill/>
            </a:ln>
          </p:spPr>
        </p:pic>
        <p:sp>
          <p:nvSpPr>
            <p:cNvPr id="106" name="Rectangle 21"/>
            <p:cNvSpPr>
              <a:spLocks noChangeArrowheads="1"/>
            </p:cNvSpPr>
            <p:nvPr/>
          </p:nvSpPr>
          <p:spPr bwMode="gray">
            <a:xfrm>
              <a:off x="6755227" y="3333395"/>
              <a:ext cx="1143973" cy="126958"/>
            </a:xfrm>
            <a:prstGeom prst="rect">
              <a:avLst/>
            </a:prstGeom>
            <a:solidFill>
              <a:schemeClr val="bg1"/>
            </a:solidFill>
            <a:ln>
              <a:noFill/>
            </a:ln>
          </p:spPr>
          <p:txBody>
            <a:bodyPr wrap="square" lIns="0" tIns="0" rIns="0" bIns="0">
              <a:spAutoFit/>
            </a:bodyPr>
            <a:lstStyle/>
            <a:p>
              <a:pPr defTabSz="671513">
                <a:buClr>
                  <a:srgbClr val="22649D"/>
                </a:buClr>
              </a:pPr>
              <a:r>
                <a:rPr lang="en-GB" altLang="zh-CN" sz="825" i="1">
                  <a:solidFill>
                    <a:srgbClr val="3374AD"/>
                  </a:solidFill>
                  <a:ea typeface="SimSun" charset="0"/>
                  <a:cs typeface="SimSun" charset="0"/>
                </a:rPr>
                <a:t>Reuse/redistribute</a:t>
              </a:r>
            </a:p>
          </p:txBody>
        </p:sp>
        <p:pic>
          <p:nvPicPr>
            <p:cNvPr id="107" name="Picture 22" descr="Blau_Logistik"/>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571866" y="2960533"/>
              <a:ext cx="358469" cy="358473"/>
            </a:xfrm>
            <a:prstGeom prst="rect">
              <a:avLst/>
            </a:prstGeom>
            <a:noFill/>
            <a:ln>
              <a:noFill/>
            </a:ln>
          </p:spPr>
        </p:pic>
        <p:pic>
          <p:nvPicPr>
            <p:cNvPr id="108" name="Picture 25" descr="Blau_Werkzeu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213571" y="3193330"/>
              <a:ext cx="358469" cy="358472"/>
            </a:xfrm>
            <a:prstGeom prst="rect">
              <a:avLst/>
            </a:prstGeom>
            <a:noFill/>
            <a:ln>
              <a:noFill/>
            </a:ln>
          </p:spPr>
        </p:pic>
        <p:sp>
          <p:nvSpPr>
            <p:cNvPr id="109" name="Rectangle 24"/>
            <p:cNvSpPr>
              <a:spLocks noChangeArrowheads="1"/>
            </p:cNvSpPr>
            <p:nvPr/>
          </p:nvSpPr>
          <p:spPr bwMode="gray">
            <a:xfrm>
              <a:off x="6215827" y="3054872"/>
              <a:ext cx="442757" cy="126958"/>
            </a:xfrm>
            <a:prstGeom prst="rect">
              <a:avLst/>
            </a:prstGeom>
            <a:noFill/>
            <a:ln>
              <a:noFill/>
            </a:ln>
          </p:spPr>
          <p:txBody>
            <a:bodyPr wrap="square" lIns="0" tIns="0" rIns="0" bIns="0">
              <a:spAutoFit/>
            </a:bodyPr>
            <a:lstStyle/>
            <a:p>
              <a:pPr defTabSz="671513">
                <a:buClr>
                  <a:srgbClr val="22649D"/>
                </a:buClr>
              </a:pPr>
              <a:r>
                <a:rPr lang="en-GB" altLang="zh-CN" sz="825" i="1">
                  <a:solidFill>
                    <a:srgbClr val="3374AD"/>
                  </a:solidFill>
                  <a:ea typeface="SimSun" charset="0"/>
                  <a:cs typeface="SimSun" charset="0"/>
                </a:rPr>
                <a:t>Share</a:t>
              </a:r>
            </a:p>
          </p:txBody>
        </p:sp>
        <p:sp>
          <p:nvSpPr>
            <p:cNvPr id="110" name="Rectangle 24"/>
            <p:cNvSpPr>
              <a:spLocks noChangeArrowheads="1"/>
            </p:cNvSpPr>
            <p:nvPr/>
          </p:nvSpPr>
          <p:spPr bwMode="gray">
            <a:xfrm>
              <a:off x="7306547" y="1631474"/>
              <a:ext cx="1184424" cy="126958"/>
            </a:xfrm>
            <a:prstGeom prst="rect">
              <a:avLst/>
            </a:prstGeom>
            <a:noFill/>
            <a:ln>
              <a:noFill/>
            </a:ln>
          </p:spPr>
          <p:txBody>
            <a:bodyPr wrap="square" lIns="0" tIns="0" rIns="0" bIns="0">
              <a:spAutoFit/>
            </a:bodyPr>
            <a:lstStyle/>
            <a:p>
              <a:pPr algn="r" defTabSz="671513">
                <a:buClr>
                  <a:srgbClr val="22649D"/>
                </a:buClr>
              </a:pPr>
              <a:r>
                <a:rPr lang="en-GB" altLang="zh-CN" sz="825" i="1">
                  <a:solidFill>
                    <a:srgbClr val="3374AD"/>
                  </a:solidFill>
                  <a:ea typeface="SimSun" charset="0"/>
                  <a:cs typeface="SimSun" charset="0"/>
                </a:rPr>
                <a:t>Stock management</a:t>
              </a:r>
            </a:p>
          </p:txBody>
        </p:sp>
        <p:sp>
          <p:nvSpPr>
            <p:cNvPr id="111" name="Rectangle 24"/>
            <p:cNvSpPr>
              <a:spLocks noChangeArrowheads="1"/>
            </p:cNvSpPr>
            <p:nvPr/>
          </p:nvSpPr>
          <p:spPr bwMode="gray">
            <a:xfrm>
              <a:off x="6549992" y="1337968"/>
              <a:ext cx="851073" cy="126958"/>
            </a:xfrm>
            <a:prstGeom prst="rect">
              <a:avLst/>
            </a:prstGeom>
            <a:noFill/>
            <a:ln>
              <a:noFill/>
            </a:ln>
          </p:spPr>
          <p:txBody>
            <a:bodyPr wrap="square" lIns="0" tIns="0" rIns="0" bIns="0">
              <a:spAutoFit/>
            </a:bodyPr>
            <a:lstStyle/>
            <a:p>
              <a:pPr algn="ctr" defTabSz="671513">
                <a:buClr>
                  <a:srgbClr val="22649D"/>
                </a:buClr>
              </a:pPr>
              <a:r>
                <a:rPr lang="en-GB" altLang="zh-CN" sz="825" b="1" i="1">
                  <a:solidFill>
                    <a:srgbClr val="3374AD"/>
                  </a:solidFill>
                  <a:ea typeface="Helvetica Neue" charset="0"/>
                  <a:cs typeface="Helvetica Neue" charset="0"/>
                </a:rPr>
                <a:t>Restore</a:t>
              </a:r>
            </a:p>
          </p:txBody>
        </p:sp>
        <p:sp>
          <p:nvSpPr>
            <p:cNvPr id="112" name="Rectangle 111"/>
            <p:cNvSpPr>
              <a:spLocks noChangeArrowheads="1"/>
            </p:cNvSpPr>
            <p:nvPr/>
          </p:nvSpPr>
          <p:spPr bwMode="gray">
            <a:xfrm>
              <a:off x="5961129" y="1337968"/>
              <a:ext cx="588863" cy="126958"/>
            </a:xfrm>
            <a:prstGeom prst="rect">
              <a:avLst/>
            </a:prstGeom>
            <a:noFill/>
            <a:ln>
              <a:noFill/>
            </a:ln>
          </p:spPr>
          <p:txBody>
            <a:bodyPr wrap="square" lIns="0" tIns="0" rIns="0" bIns="0">
              <a:spAutoFit/>
            </a:bodyPr>
            <a:lstStyle/>
            <a:p>
              <a:pPr algn="ctr" defTabSz="671513">
                <a:buClr>
                  <a:srgbClr val="22649D"/>
                </a:buClr>
              </a:pPr>
              <a:r>
                <a:rPr lang="en-GB" altLang="zh-CN" sz="825" b="1" i="1">
                  <a:solidFill>
                    <a:srgbClr val="3374AD"/>
                  </a:solidFill>
                  <a:ea typeface="Helvetica Neue" charset="0"/>
                  <a:cs typeface="Helvetica Neue" charset="0"/>
                </a:rPr>
                <a:t>Virtualise</a:t>
              </a:r>
            </a:p>
          </p:txBody>
        </p:sp>
        <p:sp>
          <p:nvSpPr>
            <p:cNvPr id="113" name="Rectangle 28"/>
            <p:cNvSpPr>
              <a:spLocks noChangeArrowheads="1"/>
            </p:cNvSpPr>
            <p:nvPr/>
          </p:nvSpPr>
          <p:spPr bwMode="gray">
            <a:xfrm>
              <a:off x="7351075" y="1847884"/>
              <a:ext cx="764226" cy="276999"/>
            </a:xfrm>
            <a:prstGeom prst="rect">
              <a:avLst/>
            </a:prstGeom>
            <a:noFill/>
            <a:ln>
              <a:noFill/>
            </a:ln>
          </p:spPr>
          <p:txBody>
            <a:bodyPr wrap="square" lIns="0" tIns="0" rIns="0" bIns="0">
              <a:spAutoFit/>
            </a:bodyPr>
            <a:lstStyle/>
            <a:p>
              <a:pPr algn="r" defTabSz="671513">
                <a:buClr>
                  <a:srgbClr val="22649D"/>
                </a:buClr>
              </a:pPr>
              <a:r>
                <a:rPr lang="en-GB" sz="900" b="1" i="1">
                  <a:solidFill>
                    <a:srgbClr val="3374AD"/>
                  </a:solidFill>
                  <a:ea typeface="SimSun" charset="0"/>
                </a:rPr>
                <a:t>Technical materials</a:t>
              </a:r>
            </a:p>
          </p:txBody>
        </p:sp>
        <p:sp>
          <p:nvSpPr>
            <p:cNvPr id="114" name="Rectangle 24"/>
            <p:cNvSpPr>
              <a:spLocks noChangeArrowheads="1"/>
            </p:cNvSpPr>
            <p:nvPr/>
          </p:nvSpPr>
          <p:spPr bwMode="gray">
            <a:xfrm>
              <a:off x="6241201" y="3575677"/>
              <a:ext cx="452697" cy="126958"/>
            </a:xfrm>
            <a:prstGeom prst="rect">
              <a:avLst/>
            </a:prstGeom>
            <a:solidFill>
              <a:schemeClr val="bg1"/>
            </a:solidFill>
            <a:ln>
              <a:noFill/>
            </a:ln>
          </p:spPr>
          <p:txBody>
            <a:bodyPr wrap="square" lIns="0" tIns="0" rIns="0" bIns="0">
              <a:spAutoFit/>
            </a:bodyPr>
            <a:lstStyle/>
            <a:p>
              <a:pPr defTabSz="671513">
                <a:buClr>
                  <a:srgbClr val="22649D"/>
                </a:buClr>
              </a:pPr>
              <a:r>
                <a:rPr lang="en-GB" altLang="zh-CN" sz="825" i="1">
                  <a:solidFill>
                    <a:srgbClr val="3374AD"/>
                  </a:solidFill>
                  <a:ea typeface="SimSun" charset="0"/>
                  <a:cs typeface="SimSun" charset="0"/>
                </a:rPr>
                <a:t>Maintain</a:t>
              </a:r>
            </a:p>
          </p:txBody>
        </p:sp>
        <p:sp>
          <p:nvSpPr>
            <p:cNvPr id="115" name="Arc 60"/>
            <p:cNvSpPr>
              <a:spLocks/>
            </p:cNvSpPr>
            <p:nvPr/>
          </p:nvSpPr>
          <p:spPr bwMode="gray">
            <a:xfrm flipH="1">
              <a:off x="3514907" y="1806832"/>
              <a:ext cx="1793616" cy="2167187"/>
            </a:xfrm>
            <a:custGeom>
              <a:avLst/>
              <a:gdLst>
                <a:gd name="G0" fmla="+- 13954 0 0"/>
                <a:gd name="G1" fmla="+- 21600 0 0"/>
                <a:gd name="G2" fmla="+- 21600 0 0"/>
                <a:gd name="T0" fmla="*/ 0 w 35554"/>
                <a:gd name="T1" fmla="*/ 5112 h 43200"/>
                <a:gd name="T2" fmla="*/ 8481 w 35554"/>
                <a:gd name="T3" fmla="*/ 42495 h 43200"/>
                <a:gd name="T4" fmla="*/ 13954 w 35554"/>
                <a:gd name="T5" fmla="*/ 21600 h 43200"/>
              </a:gdLst>
              <a:ahLst/>
              <a:cxnLst>
                <a:cxn ang="0">
                  <a:pos x="T0" y="T1"/>
                </a:cxn>
                <a:cxn ang="0">
                  <a:pos x="T2" y="T3"/>
                </a:cxn>
                <a:cxn ang="0">
                  <a:pos x="T4" y="T5"/>
                </a:cxn>
              </a:cxnLst>
              <a:rect l="0" t="0" r="r" b="b"/>
              <a:pathLst>
                <a:path w="35554" h="43200" fill="none" extrusionOk="0">
                  <a:moveTo>
                    <a:pt x="0" y="5112"/>
                  </a:moveTo>
                  <a:cubicBezTo>
                    <a:pt x="3900" y="1811"/>
                    <a:pt x="8844" y="-1"/>
                    <a:pt x="13954" y="-1"/>
                  </a:cubicBezTo>
                  <a:cubicBezTo>
                    <a:pt x="25883" y="0"/>
                    <a:pt x="35554" y="9670"/>
                    <a:pt x="35554" y="21600"/>
                  </a:cubicBezTo>
                  <a:cubicBezTo>
                    <a:pt x="35554" y="33529"/>
                    <a:pt x="25883" y="43200"/>
                    <a:pt x="13954" y="43200"/>
                  </a:cubicBezTo>
                  <a:cubicBezTo>
                    <a:pt x="12107" y="43199"/>
                    <a:pt x="10267" y="42963"/>
                    <a:pt x="8480" y="42495"/>
                  </a:cubicBezTo>
                </a:path>
                <a:path w="35554" h="43200" stroke="0" extrusionOk="0">
                  <a:moveTo>
                    <a:pt x="0" y="5112"/>
                  </a:moveTo>
                  <a:cubicBezTo>
                    <a:pt x="3900" y="1811"/>
                    <a:pt x="8844" y="-1"/>
                    <a:pt x="13954" y="-1"/>
                  </a:cubicBezTo>
                  <a:cubicBezTo>
                    <a:pt x="25883" y="0"/>
                    <a:pt x="35554" y="9670"/>
                    <a:pt x="35554" y="21600"/>
                  </a:cubicBezTo>
                  <a:cubicBezTo>
                    <a:pt x="35554" y="33529"/>
                    <a:pt x="25883" y="43200"/>
                    <a:pt x="13954" y="43200"/>
                  </a:cubicBezTo>
                  <a:cubicBezTo>
                    <a:pt x="12107" y="43199"/>
                    <a:pt x="10267" y="42963"/>
                    <a:pt x="8480" y="42495"/>
                  </a:cubicBezTo>
                  <a:lnTo>
                    <a:pt x="13954" y="21600"/>
                  </a:lnTo>
                  <a:close/>
                </a:path>
              </a:pathLst>
            </a:custGeom>
            <a:noFill/>
            <a:ln w="19050">
              <a:solidFill>
                <a:srgbClr val="8E9E65"/>
              </a:solidFill>
              <a:round/>
              <a:tailEnd type="triangle" w="med" len="med"/>
            </a:ln>
            <a:effectLst/>
          </p:spPr>
          <p:txBody>
            <a:bodyPr wrap="none" anchor="ctr"/>
            <a:lstStyle/>
            <a:p>
              <a:endParaRPr lang="en-GB" sz="750" i="1">
                <a:solidFill>
                  <a:srgbClr val="000000"/>
                </a:solidFill>
              </a:endParaRPr>
            </a:p>
          </p:txBody>
        </p:sp>
        <p:sp>
          <p:nvSpPr>
            <p:cNvPr id="116" name="Arc 5"/>
            <p:cNvSpPr>
              <a:spLocks/>
            </p:cNvSpPr>
            <p:nvPr/>
          </p:nvSpPr>
          <p:spPr bwMode="gray">
            <a:xfrm flipH="1">
              <a:off x="3882205" y="1938429"/>
              <a:ext cx="1315904" cy="1827529"/>
            </a:xfrm>
            <a:custGeom>
              <a:avLst/>
              <a:gdLst>
                <a:gd name="G0" fmla="+- 10203 0 0"/>
                <a:gd name="G1" fmla="+- 21600 0 0"/>
                <a:gd name="G2" fmla="+- 21600 0 0"/>
                <a:gd name="T0" fmla="*/ 0 w 31803"/>
                <a:gd name="T1" fmla="*/ 2562 h 37678"/>
                <a:gd name="T2" fmla="*/ 24627 w 31803"/>
                <a:gd name="T3" fmla="*/ 37678 h 37678"/>
                <a:gd name="T4" fmla="*/ 10203 w 31803"/>
                <a:gd name="T5" fmla="*/ 21600 h 37678"/>
              </a:gdLst>
              <a:ahLst/>
              <a:cxnLst>
                <a:cxn ang="0">
                  <a:pos x="T0" y="T1"/>
                </a:cxn>
                <a:cxn ang="0">
                  <a:pos x="T2" y="T3"/>
                </a:cxn>
                <a:cxn ang="0">
                  <a:pos x="T4" y="T5"/>
                </a:cxn>
              </a:cxnLst>
              <a:rect l="0" t="0" r="r" b="b"/>
              <a:pathLst>
                <a:path w="31803" h="37678" fill="none" extrusionOk="0">
                  <a:moveTo>
                    <a:pt x="-1" y="2561"/>
                  </a:moveTo>
                  <a:cubicBezTo>
                    <a:pt x="3137" y="880"/>
                    <a:pt x="6642" y="-1"/>
                    <a:pt x="10203" y="-1"/>
                  </a:cubicBezTo>
                  <a:cubicBezTo>
                    <a:pt x="22132" y="0"/>
                    <a:pt x="31803" y="9670"/>
                    <a:pt x="31803" y="21600"/>
                  </a:cubicBezTo>
                  <a:cubicBezTo>
                    <a:pt x="31803" y="27735"/>
                    <a:pt x="29193" y="33581"/>
                    <a:pt x="24627" y="37678"/>
                  </a:cubicBezTo>
                </a:path>
                <a:path w="31803" h="37678" stroke="0" extrusionOk="0">
                  <a:moveTo>
                    <a:pt x="-1" y="2561"/>
                  </a:moveTo>
                  <a:cubicBezTo>
                    <a:pt x="3137" y="880"/>
                    <a:pt x="6642" y="-1"/>
                    <a:pt x="10203" y="-1"/>
                  </a:cubicBezTo>
                  <a:cubicBezTo>
                    <a:pt x="22132" y="0"/>
                    <a:pt x="31803" y="9670"/>
                    <a:pt x="31803" y="21600"/>
                  </a:cubicBezTo>
                  <a:cubicBezTo>
                    <a:pt x="31803" y="27735"/>
                    <a:pt x="29193" y="33581"/>
                    <a:pt x="24627" y="37678"/>
                  </a:cubicBezTo>
                  <a:lnTo>
                    <a:pt x="10203" y="21600"/>
                  </a:lnTo>
                  <a:close/>
                </a:path>
              </a:pathLst>
            </a:custGeom>
            <a:noFill/>
            <a:ln w="19050">
              <a:solidFill>
                <a:srgbClr val="8E9E65"/>
              </a:solidFill>
              <a:round/>
              <a:headEnd type="triangle" w="med" len="med"/>
            </a:ln>
            <a:effectLst/>
          </p:spPr>
          <p:txBody>
            <a:bodyPr wrap="none" anchor="ctr"/>
            <a:lstStyle/>
            <a:p>
              <a:pPr>
                <a:defRPr>
                  <a:uFillTx/>
                </a:defRPr>
              </a:pPr>
              <a:endParaRPr lang="en-GB" sz="750" i="1">
                <a:solidFill>
                  <a:srgbClr val="000000"/>
                </a:solidFill>
              </a:endParaRPr>
            </a:p>
          </p:txBody>
        </p:sp>
        <p:sp>
          <p:nvSpPr>
            <p:cNvPr id="117" name="Rectangle 6"/>
            <p:cNvSpPr>
              <a:spLocks noChangeArrowheads="1"/>
            </p:cNvSpPr>
            <p:nvPr/>
          </p:nvSpPr>
          <p:spPr bwMode="gray">
            <a:xfrm>
              <a:off x="4026273" y="2480675"/>
              <a:ext cx="812230" cy="240494"/>
            </a:xfrm>
            <a:prstGeom prst="rect">
              <a:avLst/>
            </a:prstGeom>
            <a:noFill/>
            <a:ln>
              <a:noFill/>
            </a:ln>
            <a:effectLst/>
          </p:spPr>
          <p:txBody>
            <a:bodyPr lIns="0" tIns="0" rIns="0" bIns="0" anchor="ctr"/>
            <a:lstStyle/>
            <a:p>
              <a:pPr defTabSz="671513">
                <a:buClr>
                  <a:srgbClr val="22649D"/>
                </a:buClr>
                <a:defRPr>
                  <a:uFillTx/>
                </a:defRPr>
              </a:pPr>
              <a:r>
                <a:rPr lang="en-GB" altLang="zh-CN" sz="825" i="1">
                  <a:solidFill>
                    <a:srgbClr val="8E9E65"/>
                  </a:solidFill>
                  <a:ea typeface="SimSun" charset="0"/>
                  <a:cs typeface="SimSun" charset="0"/>
                </a:rPr>
                <a:t>Biochemical feedstock</a:t>
              </a:r>
            </a:p>
          </p:txBody>
        </p:sp>
        <p:sp>
          <p:nvSpPr>
            <p:cNvPr id="118" name="Rectangle 117"/>
            <p:cNvSpPr>
              <a:spLocks noChangeArrowheads="1"/>
            </p:cNvSpPr>
            <p:nvPr/>
          </p:nvSpPr>
          <p:spPr bwMode="gray">
            <a:xfrm>
              <a:off x="4301933" y="3344577"/>
              <a:ext cx="431208" cy="126958"/>
            </a:xfrm>
            <a:prstGeom prst="rect">
              <a:avLst/>
            </a:prstGeom>
            <a:noFill/>
            <a:ln>
              <a:noFill/>
            </a:ln>
            <a:effectLst/>
          </p:spPr>
          <p:txBody>
            <a:bodyPr wrap="none" lIns="0" tIns="0" rIns="0" bIns="0" anchor="ctr">
              <a:spAutoFit/>
            </a:bodyPr>
            <a:lstStyle/>
            <a:p>
              <a:pPr defTabSz="671513">
                <a:buClr>
                  <a:srgbClr val="22649D"/>
                </a:buClr>
                <a:defRPr>
                  <a:uFillTx/>
                </a:defRPr>
              </a:pPr>
              <a:r>
                <a:rPr lang="en-GB" altLang="zh-CN" sz="825" i="1">
                  <a:solidFill>
                    <a:srgbClr val="8E9E65"/>
                  </a:solidFill>
                  <a:ea typeface="SimSun" charset="0"/>
                  <a:cs typeface="SimSun" charset="0"/>
                </a:rPr>
                <a:t>Cascades</a:t>
              </a:r>
            </a:p>
          </p:txBody>
        </p:sp>
        <p:grpSp>
          <p:nvGrpSpPr>
            <p:cNvPr id="119" name="Group 118"/>
            <p:cNvGrpSpPr/>
            <p:nvPr/>
          </p:nvGrpSpPr>
          <p:grpSpPr>
            <a:xfrm>
              <a:off x="4434658" y="3484628"/>
              <a:ext cx="451491" cy="476451"/>
              <a:chOff x="1904" y="2586"/>
              <a:chExt cx="398" cy="420"/>
            </a:xfrm>
          </p:grpSpPr>
          <p:sp>
            <p:nvSpPr>
              <p:cNvPr id="120" name="Arc 32"/>
              <p:cNvSpPr>
                <a:spLocks/>
              </p:cNvSpPr>
              <p:nvPr/>
            </p:nvSpPr>
            <p:spPr bwMode="gray">
              <a:xfrm flipH="1">
                <a:off x="2078" y="2769"/>
                <a:ext cx="224" cy="236"/>
              </a:xfrm>
              <a:custGeom>
                <a:avLst/>
                <a:gdLst>
                  <a:gd name="G0" fmla="+- 20732 0 0"/>
                  <a:gd name="G1" fmla="+- 21600 0 0"/>
                  <a:gd name="G2" fmla="+- 21600 0 0"/>
                  <a:gd name="T0" fmla="*/ 0 w 42332"/>
                  <a:gd name="T1" fmla="*/ 15538 h 43200"/>
                  <a:gd name="T2" fmla="*/ 17115 w 42332"/>
                  <a:gd name="T3" fmla="*/ 42895 h 43200"/>
                  <a:gd name="T4" fmla="*/ 20732 w 42332"/>
                  <a:gd name="T5" fmla="*/ 21600 h 43200"/>
                </a:gdLst>
                <a:ahLst/>
                <a:cxnLst>
                  <a:cxn ang="0">
                    <a:pos x="T0" y="T1"/>
                  </a:cxn>
                  <a:cxn ang="0">
                    <a:pos x="T2" y="T3"/>
                  </a:cxn>
                  <a:cxn ang="0">
                    <a:pos x="T4" y="T5"/>
                  </a:cxn>
                </a:cxnLst>
                <a:rect l="0" t="0" r="r" b="b"/>
                <a:pathLst>
                  <a:path w="42332" h="43200" fill="none" extrusionOk="0">
                    <a:moveTo>
                      <a:pt x="0" y="15538"/>
                    </a:moveTo>
                    <a:cubicBezTo>
                      <a:pt x="2692" y="6329"/>
                      <a:pt x="11137" y="-1"/>
                      <a:pt x="20732" y="-1"/>
                    </a:cubicBezTo>
                    <a:cubicBezTo>
                      <a:pt x="32661" y="0"/>
                      <a:pt x="42332" y="9670"/>
                      <a:pt x="42332" y="21600"/>
                    </a:cubicBezTo>
                    <a:cubicBezTo>
                      <a:pt x="42332" y="33529"/>
                      <a:pt x="32661" y="43200"/>
                      <a:pt x="20732" y="43200"/>
                    </a:cubicBezTo>
                    <a:cubicBezTo>
                      <a:pt x="19519" y="43199"/>
                      <a:pt x="18309" y="43097"/>
                      <a:pt x="17114" y="42895"/>
                    </a:cubicBezTo>
                  </a:path>
                  <a:path w="42332" h="43200" stroke="0" extrusionOk="0">
                    <a:moveTo>
                      <a:pt x="0" y="15538"/>
                    </a:moveTo>
                    <a:cubicBezTo>
                      <a:pt x="2692" y="6329"/>
                      <a:pt x="11137" y="-1"/>
                      <a:pt x="20732" y="-1"/>
                    </a:cubicBezTo>
                    <a:cubicBezTo>
                      <a:pt x="32661" y="0"/>
                      <a:pt x="42332" y="9670"/>
                      <a:pt x="42332" y="21600"/>
                    </a:cubicBezTo>
                    <a:cubicBezTo>
                      <a:pt x="42332" y="33529"/>
                      <a:pt x="32661" y="43200"/>
                      <a:pt x="20732" y="43200"/>
                    </a:cubicBezTo>
                    <a:cubicBezTo>
                      <a:pt x="19519" y="43199"/>
                      <a:pt x="18309" y="43097"/>
                      <a:pt x="17114" y="42895"/>
                    </a:cubicBezTo>
                    <a:lnTo>
                      <a:pt x="20732" y="21600"/>
                    </a:lnTo>
                    <a:close/>
                  </a:path>
                </a:pathLst>
              </a:custGeom>
              <a:noFill/>
              <a:ln w="19050">
                <a:solidFill>
                  <a:srgbClr val="8E9E65"/>
                </a:solidFill>
                <a:round/>
                <a:headEnd type="triangle" w="med" len="med"/>
              </a:ln>
              <a:effectLst/>
            </p:spPr>
            <p:txBody>
              <a:bodyPr wrap="none" anchor="ctr"/>
              <a:lstStyle/>
              <a:p>
                <a:pPr>
                  <a:defRPr>
                    <a:uFillTx/>
                  </a:defRPr>
                </a:pPr>
                <a:endParaRPr lang="en-GB" sz="750" i="1">
                  <a:solidFill>
                    <a:srgbClr val="000000"/>
                  </a:solidFill>
                </a:endParaRPr>
              </a:p>
            </p:txBody>
          </p:sp>
          <p:sp>
            <p:nvSpPr>
              <p:cNvPr id="121" name="Arc 33"/>
              <p:cNvSpPr>
                <a:spLocks/>
              </p:cNvSpPr>
              <p:nvPr/>
            </p:nvSpPr>
            <p:spPr bwMode="gray">
              <a:xfrm flipH="1">
                <a:off x="1981" y="2678"/>
                <a:ext cx="300" cy="328"/>
              </a:xfrm>
              <a:custGeom>
                <a:avLst/>
                <a:gdLst>
                  <a:gd name="G0" fmla="+- 19062 0 0"/>
                  <a:gd name="G1" fmla="+- 21600 0 0"/>
                  <a:gd name="G2" fmla="+- 21600 0 0"/>
                  <a:gd name="T0" fmla="*/ 0 w 40662"/>
                  <a:gd name="T1" fmla="*/ 11441 h 43200"/>
                  <a:gd name="T2" fmla="*/ 15445 w 40662"/>
                  <a:gd name="T3" fmla="*/ 42895 h 43200"/>
                  <a:gd name="T4" fmla="*/ 19062 w 40662"/>
                  <a:gd name="T5" fmla="*/ 21600 h 43200"/>
                </a:gdLst>
                <a:ahLst/>
                <a:cxnLst>
                  <a:cxn ang="0">
                    <a:pos x="T0" y="T1"/>
                  </a:cxn>
                  <a:cxn ang="0">
                    <a:pos x="T2" y="T3"/>
                  </a:cxn>
                  <a:cxn ang="0">
                    <a:pos x="T4" y="T5"/>
                  </a:cxn>
                </a:cxnLst>
                <a:rect l="0" t="0" r="r" b="b"/>
                <a:pathLst>
                  <a:path w="40662" h="43200" fill="none" extrusionOk="0">
                    <a:moveTo>
                      <a:pt x="0" y="11441"/>
                    </a:moveTo>
                    <a:cubicBezTo>
                      <a:pt x="3753" y="4399"/>
                      <a:pt x="11082" y="-1"/>
                      <a:pt x="19062" y="-1"/>
                    </a:cubicBezTo>
                    <a:cubicBezTo>
                      <a:pt x="30991" y="0"/>
                      <a:pt x="40662" y="9670"/>
                      <a:pt x="40662" y="21600"/>
                    </a:cubicBezTo>
                    <a:cubicBezTo>
                      <a:pt x="40662" y="33529"/>
                      <a:pt x="30991" y="43200"/>
                      <a:pt x="19062" y="43200"/>
                    </a:cubicBezTo>
                    <a:cubicBezTo>
                      <a:pt x="17849" y="43199"/>
                      <a:pt x="16639" y="43097"/>
                      <a:pt x="15444" y="42895"/>
                    </a:cubicBezTo>
                  </a:path>
                  <a:path w="40662" h="43200" stroke="0" extrusionOk="0">
                    <a:moveTo>
                      <a:pt x="0" y="11441"/>
                    </a:moveTo>
                    <a:cubicBezTo>
                      <a:pt x="3753" y="4399"/>
                      <a:pt x="11082" y="-1"/>
                      <a:pt x="19062" y="-1"/>
                    </a:cubicBezTo>
                    <a:cubicBezTo>
                      <a:pt x="30991" y="0"/>
                      <a:pt x="40662" y="9670"/>
                      <a:pt x="40662" y="21600"/>
                    </a:cubicBezTo>
                    <a:cubicBezTo>
                      <a:pt x="40662" y="33529"/>
                      <a:pt x="30991" y="43200"/>
                      <a:pt x="19062" y="43200"/>
                    </a:cubicBezTo>
                    <a:cubicBezTo>
                      <a:pt x="17849" y="43199"/>
                      <a:pt x="16639" y="43097"/>
                      <a:pt x="15444" y="42895"/>
                    </a:cubicBezTo>
                    <a:lnTo>
                      <a:pt x="19062" y="21600"/>
                    </a:lnTo>
                    <a:close/>
                  </a:path>
                </a:pathLst>
              </a:custGeom>
              <a:noFill/>
              <a:ln w="19050">
                <a:solidFill>
                  <a:srgbClr val="8E9E65"/>
                </a:solidFill>
                <a:round/>
                <a:headEnd type="triangle" w="med" len="med"/>
              </a:ln>
              <a:effectLst/>
            </p:spPr>
            <p:txBody>
              <a:bodyPr wrap="none" anchor="ctr"/>
              <a:lstStyle/>
              <a:p>
                <a:pPr>
                  <a:defRPr>
                    <a:uFillTx/>
                  </a:defRPr>
                </a:pPr>
                <a:endParaRPr lang="en-GB" sz="750" i="1">
                  <a:solidFill>
                    <a:srgbClr val="000000"/>
                  </a:solidFill>
                </a:endParaRPr>
              </a:p>
            </p:txBody>
          </p:sp>
          <p:sp>
            <p:nvSpPr>
              <p:cNvPr id="122" name="Arc 34"/>
              <p:cNvSpPr>
                <a:spLocks/>
              </p:cNvSpPr>
              <p:nvPr/>
            </p:nvSpPr>
            <p:spPr bwMode="gray">
              <a:xfrm flipH="1">
                <a:off x="1904" y="2586"/>
                <a:ext cx="366" cy="420"/>
              </a:xfrm>
              <a:custGeom>
                <a:avLst/>
                <a:gdLst>
                  <a:gd name="G0" fmla="+- 17246 0 0"/>
                  <a:gd name="G1" fmla="+- 21600 0 0"/>
                  <a:gd name="G2" fmla="+- 21600 0 0"/>
                  <a:gd name="T0" fmla="*/ 0 w 38846"/>
                  <a:gd name="T1" fmla="*/ 8594 h 43200"/>
                  <a:gd name="T2" fmla="*/ 13629 w 38846"/>
                  <a:gd name="T3" fmla="*/ 42895 h 43200"/>
                  <a:gd name="T4" fmla="*/ 17246 w 38846"/>
                  <a:gd name="T5" fmla="*/ 21600 h 43200"/>
                </a:gdLst>
                <a:ahLst/>
                <a:cxnLst>
                  <a:cxn ang="0">
                    <a:pos x="T0" y="T1"/>
                  </a:cxn>
                  <a:cxn ang="0">
                    <a:pos x="T2" y="T3"/>
                  </a:cxn>
                  <a:cxn ang="0">
                    <a:pos x="T4" y="T5"/>
                  </a:cxn>
                </a:cxnLst>
                <a:rect l="0" t="0" r="r" b="b"/>
                <a:pathLst>
                  <a:path w="38846" h="43200" fill="none" extrusionOk="0">
                    <a:moveTo>
                      <a:pt x="0" y="8594"/>
                    </a:moveTo>
                    <a:cubicBezTo>
                      <a:pt x="4081" y="3182"/>
                      <a:pt x="10467" y="-1"/>
                      <a:pt x="17246" y="-1"/>
                    </a:cubicBezTo>
                    <a:cubicBezTo>
                      <a:pt x="29175" y="0"/>
                      <a:pt x="38846" y="9670"/>
                      <a:pt x="38846" y="21600"/>
                    </a:cubicBezTo>
                    <a:cubicBezTo>
                      <a:pt x="38846" y="33529"/>
                      <a:pt x="29175" y="43200"/>
                      <a:pt x="17246" y="43200"/>
                    </a:cubicBezTo>
                    <a:cubicBezTo>
                      <a:pt x="16033" y="43199"/>
                      <a:pt x="14823" y="43097"/>
                      <a:pt x="13628" y="42895"/>
                    </a:cubicBezTo>
                  </a:path>
                  <a:path w="38846" h="43200" stroke="0" extrusionOk="0">
                    <a:moveTo>
                      <a:pt x="0" y="8594"/>
                    </a:moveTo>
                    <a:cubicBezTo>
                      <a:pt x="4081" y="3182"/>
                      <a:pt x="10467" y="-1"/>
                      <a:pt x="17246" y="-1"/>
                    </a:cubicBezTo>
                    <a:cubicBezTo>
                      <a:pt x="29175" y="0"/>
                      <a:pt x="38846" y="9670"/>
                      <a:pt x="38846" y="21600"/>
                    </a:cubicBezTo>
                    <a:cubicBezTo>
                      <a:pt x="38846" y="33529"/>
                      <a:pt x="29175" y="43200"/>
                      <a:pt x="17246" y="43200"/>
                    </a:cubicBezTo>
                    <a:cubicBezTo>
                      <a:pt x="16033" y="43199"/>
                      <a:pt x="14823" y="43097"/>
                      <a:pt x="13628" y="42895"/>
                    </a:cubicBezTo>
                    <a:lnTo>
                      <a:pt x="17246" y="21600"/>
                    </a:lnTo>
                    <a:close/>
                  </a:path>
                </a:pathLst>
              </a:custGeom>
              <a:noFill/>
              <a:ln w="19050">
                <a:solidFill>
                  <a:srgbClr val="8E9E65"/>
                </a:solidFill>
                <a:round/>
                <a:headEnd type="triangle" w="med" len="med"/>
              </a:ln>
              <a:effectLst/>
            </p:spPr>
            <p:txBody>
              <a:bodyPr wrap="none" anchor="ctr"/>
              <a:lstStyle/>
              <a:p>
                <a:pPr>
                  <a:defRPr>
                    <a:uFillTx/>
                  </a:defRPr>
                </a:pPr>
                <a:endParaRPr lang="en-GB" sz="750" i="1">
                  <a:solidFill>
                    <a:srgbClr val="000000"/>
                  </a:solidFill>
                </a:endParaRPr>
              </a:p>
            </p:txBody>
          </p:sp>
        </p:grpSp>
        <p:sp>
          <p:nvSpPr>
            <p:cNvPr id="123" name="Rectangle 62"/>
            <p:cNvSpPr>
              <a:spLocks noChangeArrowheads="1"/>
            </p:cNvSpPr>
            <p:nvPr/>
          </p:nvSpPr>
          <p:spPr bwMode="gray">
            <a:xfrm>
              <a:off x="2899816" y="3804624"/>
              <a:ext cx="1061797" cy="253916"/>
            </a:xfrm>
            <a:prstGeom prst="rect">
              <a:avLst/>
            </a:prstGeom>
            <a:noFill/>
            <a:ln>
              <a:noFill/>
            </a:ln>
            <a:effectLst/>
          </p:spPr>
          <p:txBody>
            <a:bodyPr wrap="square" lIns="0" tIns="0" rIns="0" bIns="0" anchor="ctr">
              <a:spAutoFit/>
            </a:bodyPr>
            <a:lstStyle/>
            <a:p>
              <a:pPr algn="r" defTabSz="671513">
                <a:buClr>
                  <a:srgbClr val="22649D"/>
                </a:buClr>
                <a:defRPr>
                  <a:uFillTx/>
                </a:defRPr>
              </a:pPr>
              <a:r>
                <a:rPr lang="en-GB" altLang="zh-CN" sz="825" i="1">
                  <a:solidFill>
                    <a:srgbClr val="8E9E65"/>
                  </a:solidFill>
                  <a:ea typeface="SimSun" charset="0"/>
                  <a:cs typeface="SimSun" charset="0"/>
                </a:rPr>
                <a:t>Extraction of</a:t>
              </a:r>
              <a:br>
                <a:rPr lang="en-GB" altLang="zh-CN" sz="825" i="1">
                  <a:solidFill>
                    <a:srgbClr val="8E9E65"/>
                  </a:solidFill>
                  <a:ea typeface="SimSun" charset="0"/>
                  <a:cs typeface="SimSun" charset="0"/>
                </a:rPr>
              </a:br>
              <a:r>
                <a:rPr lang="en-GB" altLang="zh-CN" sz="825" i="1">
                  <a:solidFill>
                    <a:srgbClr val="8E9E65"/>
                  </a:solidFill>
                  <a:ea typeface="SimSun" charset="0"/>
                  <a:cs typeface="SimSun" charset="0"/>
                </a:rPr>
                <a:t>biochemical feedstock</a:t>
              </a:r>
              <a:endParaRPr lang="en-GB" altLang="zh-CN" sz="825" i="1" baseline="30000">
                <a:solidFill>
                  <a:srgbClr val="8E9E65"/>
                </a:solidFill>
                <a:ea typeface="SimSun" charset="0"/>
                <a:cs typeface="SimSun" charset="0"/>
              </a:endParaRPr>
            </a:p>
          </p:txBody>
        </p:sp>
        <p:pic>
          <p:nvPicPr>
            <p:cNvPr id="124" name="Picture 63" descr="Grün_Reagenzglas"/>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026274" y="3738733"/>
              <a:ext cx="358469" cy="358472"/>
            </a:xfrm>
            <a:prstGeom prst="rect">
              <a:avLst/>
            </a:prstGeom>
            <a:noFill/>
            <a:ln>
              <a:noFill/>
            </a:ln>
          </p:spPr>
        </p:pic>
        <p:sp>
          <p:nvSpPr>
            <p:cNvPr id="125" name="Rectangle 65"/>
            <p:cNvSpPr>
              <a:spLocks noChangeArrowheads="1"/>
            </p:cNvSpPr>
            <p:nvPr/>
          </p:nvSpPr>
          <p:spPr bwMode="gray">
            <a:xfrm>
              <a:off x="2520995" y="2472161"/>
              <a:ext cx="680682" cy="253916"/>
            </a:xfrm>
            <a:prstGeom prst="rect">
              <a:avLst/>
            </a:prstGeom>
            <a:noFill/>
            <a:ln>
              <a:noFill/>
            </a:ln>
            <a:effectLst/>
          </p:spPr>
          <p:txBody>
            <a:bodyPr wrap="square" lIns="0" tIns="0" rIns="0" bIns="0" anchor="ctr">
              <a:spAutoFit/>
            </a:bodyPr>
            <a:lstStyle/>
            <a:p>
              <a:pPr defTabSz="671513">
                <a:buClr>
                  <a:srgbClr val="22649D"/>
                </a:buClr>
                <a:defRPr>
                  <a:uFillTx/>
                </a:defRPr>
              </a:pPr>
              <a:r>
                <a:rPr lang="en-GB" altLang="zh-CN" sz="825" i="1">
                  <a:solidFill>
                    <a:srgbClr val="8E9E65"/>
                  </a:solidFill>
                  <a:ea typeface="SimSun" charset="0"/>
                  <a:cs typeface="SimSun" charset="0"/>
                </a:rPr>
                <a:t>Soil restauration</a:t>
              </a:r>
            </a:p>
          </p:txBody>
        </p:sp>
        <p:pic>
          <p:nvPicPr>
            <p:cNvPr id="126" name="Picture 66" descr="Grün_Biosphere"/>
            <p:cNvPicPr>
              <a:picLocks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223114" y="2367232"/>
              <a:ext cx="632999" cy="632999"/>
            </a:xfrm>
            <a:prstGeom prst="rect">
              <a:avLst/>
            </a:prstGeom>
            <a:noFill/>
            <a:ln>
              <a:noFill/>
            </a:ln>
          </p:spPr>
        </p:pic>
        <p:sp>
          <p:nvSpPr>
            <p:cNvPr id="127" name="Rectangle 71"/>
            <p:cNvSpPr>
              <a:spLocks noChangeArrowheads="1"/>
            </p:cNvSpPr>
            <p:nvPr/>
          </p:nvSpPr>
          <p:spPr bwMode="gray">
            <a:xfrm>
              <a:off x="2931578" y="3362463"/>
              <a:ext cx="384561" cy="126958"/>
            </a:xfrm>
            <a:prstGeom prst="rect">
              <a:avLst/>
            </a:prstGeom>
            <a:noFill/>
            <a:ln>
              <a:noFill/>
            </a:ln>
            <a:effectLst/>
          </p:spPr>
          <p:txBody>
            <a:bodyPr lIns="0" tIns="0" rIns="0" bIns="0" anchor="ctr">
              <a:spAutoFit/>
            </a:bodyPr>
            <a:lstStyle/>
            <a:p>
              <a:pPr algn="ctr" defTabSz="671513">
                <a:buClr>
                  <a:srgbClr val="22649D"/>
                </a:buClr>
                <a:defRPr>
                  <a:uFillTx/>
                </a:defRPr>
              </a:pPr>
              <a:r>
                <a:rPr lang="en-GB" altLang="zh-CN" sz="825" i="1">
                  <a:solidFill>
                    <a:srgbClr val="8E9E65"/>
                  </a:solidFill>
                  <a:ea typeface="SimSun" charset="0"/>
                  <a:cs typeface="SimSun" charset="0"/>
                </a:rPr>
                <a:t>Biogas</a:t>
              </a:r>
            </a:p>
          </p:txBody>
        </p:sp>
        <p:pic>
          <p:nvPicPr>
            <p:cNvPr id="128" name="Picture 72" descr="Grün_Flammen"/>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948595" y="2992293"/>
              <a:ext cx="358469" cy="358472"/>
            </a:xfrm>
            <a:prstGeom prst="rect">
              <a:avLst/>
            </a:prstGeom>
            <a:noFill/>
            <a:ln>
              <a:noFill/>
            </a:ln>
          </p:spPr>
        </p:pic>
        <p:sp>
          <p:nvSpPr>
            <p:cNvPr id="129" name="Rectangle 74"/>
            <p:cNvSpPr>
              <a:spLocks noChangeArrowheads="1"/>
            </p:cNvSpPr>
            <p:nvPr/>
          </p:nvSpPr>
          <p:spPr bwMode="gray">
            <a:xfrm>
              <a:off x="4135011" y="2001319"/>
              <a:ext cx="703492" cy="253916"/>
            </a:xfrm>
            <a:prstGeom prst="rect">
              <a:avLst/>
            </a:prstGeom>
            <a:solidFill>
              <a:schemeClr val="bg1"/>
            </a:solidFill>
            <a:ln>
              <a:noFill/>
            </a:ln>
          </p:spPr>
          <p:txBody>
            <a:bodyPr lIns="0" tIns="0" rIns="0" bIns="0" anchor="ctr">
              <a:spAutoFit/>
            </a:bodyPr>
            <a:lstStyle/>
            <a:p>
              <a:pPr defTabSz="671513">
                <a:buClr>
                  <a:srgbClr val="22649D"/>
                </a:buClr>
              </a:pPr>
              <a:r>
                <a:rPr lang="en-GB" altLang="zh-CN" sz="825" i="1">
                  <a:solidFill>
                    <a:srgbClr val="8E9E65"/>
                  </a:solidFill>
                  <a:ea typeface="SimSun" charset="0"/>
                  <a:cs typeface="SimSun" charset="0"/>
                </a:rPr>
                <a:t>Farming/ collection</a:t>
              </a:r>
              <a:endParaRPr lang="en-GB" altLang="zh-CN" sz="825" i="1" baseline="30000">
                <a:solidFill>
                  <a:srgbClr val="8E9E65"/>
                </a:solidFill>
                <a:ea typeface="SimSun" charset="0"/>
                <a:cs typeface="SimSun" charset="0"/>
              </a:endParaRPr>
            </a:p>
          </p:txBody>
        </p:sp>
        <p:pic>
          <p:nvPicPr>
            <p:cNvPr id="130" name="Picture 75" descr="Grün_Nahru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715447" y="1945236"/>
              <a:ext cx="358469" cy="358472"/>
            </a:xfrm>
            <a:prstGeom prst="rect">
              <a:avLst/>
            </a:prstGeom>
            <a:noFill/>
            <a:ln>
              <a:noFill/>
            </a:ln>
          </p:spPr>
        </p:pic>
        <p:sp>
          <p:nvSpPr>
            <p:cNvPr id="131" name="Rectangle 24"/>
            <p:cNvSpPr>
              <a:spLocks noChangeArrowheads="1"/>
            </p:cNvSpPr>
            <p:nvPr/>
          </p:nvSpPr>
          <p:spPr bwMode="gray">
            <a:xfrm>
              <a:off x="4230025" y="1337424"/>
              <a:ext cx="733104" cy="124811"/>
            </a:xfrm>
            <a:prstGeom prst="rect">
              <a:avLst/>
            </a:prstGeom>
            <a:noFill/>
            <a:ln>
              <a:noFill/>
            </a:ln>
            <a:effectLst/>
          </p:spPr>
          <p:txBody>
            <a:bodyPr lIns="0" tIns="0" rIns="0" bIns="0" anchor="ctr"/>
            <a:lstStyle/>
            <a:p>
              <a:pPr algn="ctr" defTabSz="671513">
                <a:buClr>
                  <a:srgbClr val="22649D"/>
                </a:buClr>
                <a:defRPr>
                  <a:uFillTx/>
                </a:defRPr>
              </a:pPr>
              <a:r>
                <a:rPr lang="en-GB" altLang="zh-CN" sz="825" b="1" i="1">
                  <a:solidFill>
                    <a:srgbClr val="8E9E65"/>
                  </a:solidFill>
                  <a:ea typeface="SimSun" charset="0"/>
                  <a:cs typeface="Helvetica Neue"/>
                </a:rPr>
                <a:t>Renewables</a:t>
              </a:r>
            </a:p>
          </p:txBody>
        </p:sp>
        <p:sp>
          <p:nvSpPr>
            <p:cNvPr id="132" name="Rectangle 27"/>
            <p:cNvSpPr>
              <a:spLocks noChangeArrowheads="1"/>
            </p:cNvSpPr>
            <p:nvPr/>
          </p:nvSpPr>
          <p:spPr bwMode="gray">
            <a:xfrm>
              <a:off x="2470597" y="1847884"/>
              <a:ext cx="707373" cy="253916"/>
            </a:xfrm>
            <a:prstGeom prst="rect">
              <a:avLst/>
            </a:prstGeom>
            <a:noFill/>
            <a:ln>
              <a:noFill/>
            </a:ln>
            <a:effectLst/>
          </p:spPr>
          <p:txBody>
            <a:bodyPr wrap="square" lIns="0" tIns="0" rIns="0" bIns="0" anchor="ctr">
              <a:spAutoFit/>
            </a:bodyPr>
            <a:lstStyle/>
            <a:p>
              <a:pPr defTabSz="671513">
                <a:buClr>
                  <a:srgbClr val="22649D"/>
                </a:buClr>
                <a:defRPr>
                  <a:uFillTx/>
                </a:defRPr>
              </a:pPr>
              <a:r>
                <a:rPr lang="en-GB" sz="825" b="1" i="1">
                  <a:solidFill>
                    <a:srgbClr val="8E9E65"/>
                  </a:solidFill>
                  <a:ea typeface="SimSun" charset="0"/>
                  <a:cs typeface="Helvetica Neue"/>
                </a:rPr>
                <a:t>Biological materials</a:t>
              </a:r>
            </a:p>
          </p:txBody>
        </p:sp>
        <p:pic>
          <p:nvPicPr>
            <p:cNvPr id="133" name="Picture 56" descr="Grün_Blatt"/>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058052" y="1804023"/>
              <a:ext cx="358402" cy="358404"/>
            </a:xfrm>
            <a:prstGeom prst="rect">
              <a:avLst/>
            </a:prstGeom>
            <a:noFill/>
            <a:ln>
              <a:noFill/>
            </a:ln>
          </p:spPr>
        </p:pic>
        <p:sp>
          <p:nvSpPr>
            <p:cNvPr id="134" name="Rectangle 24"/>
            <p:cNvSpPr>
              <a:spLocks noChangeArrowheads="1"/>
            </p:cNvSpPr>
            <p:nvPr/>
          </p:nvSpPr>
          <p:spPr bwMode="gray">
            <a:xfrm>
              <a:off x="2051802" y="1619587"/>
              <a:ext cx="1668952" cy="126958"/>
            </a:xfrm>
            <a:prstGeom prst="rect">
              <a:avLst/>
            </a:prstGeom>
            <a:noFill/>
            <a:ln>
              <a:noFill/>
            </a:ln>
            <a:effectLst/>
          </p:spPr>
          <p:txBody>
            <a:bodyPr wrap="square" lIns="0" tIns="0" rIns="0" bIns="0" anchor="ctr">
              <a:spAutoFit/>
            </a:bodyPr>
            <a:lstStyle/>
            <a:p>
              <a:pPr defTabSz="671513">
                <a:buClr>
                  <a:srgbClr val="22649D"/>
                </a:buClr>
                <a:defRPr>
                  <a:uFillTx/>
                </a:defRPr>
              </a:pPr>
              <a:r>
                <a:rPr lang="en-GB" altLang="zh-CN" sz="825" i="1">
                  <a:solidFill>
                    <a:srgbClr val="8E9E65"/>
                  </a:solidFill>
                  <a:ea typeface="SimSun" charset="0"/>
                  <a:cs typeface="SimSun" charset="0"/>
                </a:rPr>
                <a:t>Renewables flow management</a:t>
              </a:r>
            </a:p>
          </p:txBody>
        </p:sp>
        <p:sp>
          <p:nvSpPr>
            <p:cNvPr id="135" name="Arc 134"/>
            <p:cNvSpPr>
              <a:spLocks/>
            </p:cNvSpPr>
            <p:nvPr/>
          </p:nvSpPr>
          <p:spPr>
            <a:xfrm>
              <a:off x="3105841" y="3243102"/>
              <a:ext cx="524155" cy="321847"/>
            </a:xfrm>
            <a:prstGeom prst="arc">
              <a:avLst>
                <a:gd name="adj1" fmla="val 15159568"/>
                <a:gd name="adj2" fmla="val 20963868"/>
              </a:avLst>
            </a:prstGeom>
            <a:noFill/>
            <a:ln w="19050">
              <a:solidFill>
                <a:srgbClr val="8E9E65"/>
              </a:solidFill>
              <a:round/>
              <a:headEnd type="triangle"/>
              <a:tailEnd type="none" w="med" len="med"/>
            </a:ln>
            <a:effectLst/>
          </p:spPr>
          <p:txBody>
            <a:bodyPr wrap="none" anchor="ctr"/>
            <a:lstStyle/>
            <a:p>
              <a:endParaRPr lang="en-GB" sz="750" i="1">
                <a:solidFill>
                  <a:srgbClr val="000000"/>
                </a:solidFill>
              </a:endParaRPr>
            </a:p>
          </p:txBody>
        </p:sp>
        <p:sp>
          <p:nvSpPr>
            <p:cNvPr id="136" name="Textfeld 108"/>
            <p:cNvSpPr txBox="1"/>
            <p:nvPr/>
          </p:nvSpPr>
          <p:spPr>
            <a:xfrm>
              <a:off x="3273308" y="2637656"/>
              <a:ext cx="447238" cy="115416"/>
            </a:xfrm>
            <a:prstGeom prst="rect">
              <a:avLst/>
            </a:prstGeom>
            <a:solidFill>
              <a:srgbClr val="61B6CB"/>
            </a:solidFill>
          </p:spPr>
          <p:txBody>
            <a:bodyPr wrap="none" lIns="0" tIns="0" rIns="0" bIns="0" rtlCol="0">
              <a:spAutoFit/>
            </a:bodyPr>
            <a:lstStyle/>
            <a:p>
              <a:r>
                <a:rPr lang="en-GB" sz="750" b="1" i="1">
                  <a:solidFill>
                    <a:schemeClr val="bg1"/>
                  </a:solidFill>
                </a:rPr>
                <a:t>Biosphere</a:t>
              </a:r>
            </a:p>
          </p:txBody>
        </p:sp>
        <p:sp>
          <p:nvSpPr>
            <p:cNvPr id="137" name="Rectangle 50"/>
            <p:cNvSpPr>
              <a:spLocks noChangeArrowheads="1"/>
            </p:cNvSpPr>
            <p:nvPr/>
          </p:nvSpPr>
          <p:spPr bwMode="gray">
            <a:xfrm>
              <a:off x="4929541" y="2510365"/>
              <a:ext cx="1081826" cy="212943"/>
            </a:xfrm>
            <a:prstGeom prst="rect">
              <a:avLst/>
            </a:prstGeom>
            <a:solidFill>
              <a:schemeClr val="bg1">
                <a:lumMod val="85000"/>
              </a:schemeClr>
            </a:solidFill>
            <a:ln>
              <a:solidFill>
                <a:schemeClr val="bg1"/>
              </a:solidFill>
            </a:ln>
            <a:effectLst/>
          </p:spPr>
          <p:txBody>
            <a:bodyPr wrap="square" lIns="54007" tIns="54007" rIns="54007" bIns="54007" anchor="ctr" anchorCtr="0">
              <a:noAutofit/>
            </a:bodyPr>
            <a:lstStyle/>
            <a:p>
              <a:pPr algn="ctr" defTabSz="671513">
                <a:lnSpc>
                  <a:spcPct val="85000"/>
                </a:lnSpc>
                <a:buClr>
                  <a:srgbClr val="22649D"/>
                </a:buClr>
                <a:defRPr>
                  <a:uFillTx/>
                </a:defRPr>
              </a:pPr>
              <a:r>
                <a:rPr lang="en-GB" sz="675" i="1">
                  <a:solidFill>
                    <a:srgbClr val="000000"/>
                  </a:solidFill>
                </a:rPr>
                <a:t>Product manufacturer</a:t>
              </a:r>
            </a:p>
          </p:txBody>
        </p:sp>
        <p:sp>
          <p:nvSpPr>
            <p:cNvPr id="138" name="Rectangle 51"/>
            <p:cNvSpPr>
              <a:spLocks noChangeArrowheads="1"/>
            </p:cNvSpPr>
            <p:nvPr/>
          </p:nvSpPr>
          <p:spPr bwMode="gray">
            <a:xfrm>
              <a:off x="4929347" y="2891974"/>
              <a:ext cx="1081826" cy="212943"/>
            </a:xfrm>
            <a:prstGeom prst="rect">
              <a:avLst/>
            </a:prstGeom>
            <a:solidFill>
              <a:schemeClr val="bg1">
                <a:lumMod val="85000"/>
              </a:schemeClr>
            </a:solidFill>
            <a:ln>
              <a:solidFill>
                <a:schemeClr val="bg1"/>
              </a:solidFill>
            </a:ln>
            <a:effectLst/>
          </p:spPr>
          <p:txBody>
            <a:bodyPr wrap="square" lIns="54007" tIns="54007" rIns="54007" bIns="54007" anchor="ctr" anchorCtr="0">
              <a:spAutoFit/>
            </a:bodyPr>
            <a:lstStyle/>
            <a:p>
              <a:pPr algn="ctr" defTabSz="671513">
                <a:buClr>
                  <a:srgbClr val="22649D"/>
                </a:buClr>
                <a:defRPr>
                  <a:uFillTx/>
                </a:defRPr>
              </a:pPr>
              <a:r>
                <a:rPr lang="en-GB" sz="675" i="1">
                  <a:solidFill>
                    <a:srgbClr val="000000"/>
                  </a:solidFill>
                </a:rPr>
                <a:t>Service provider</a:t>
              </a:r>
            </a:p>
          </p:txBody>
        </p:sp>
        <p:sp>
          <p:nvSpPr>
            <p:cNvPr id="139" name="Rectangle 49"/>
            <p:cNvSpPr>
              <a:spLocks noChangeArrowheads="1"/>
            </p:cNvSpPr>
            <p:nvPr/>
          </p:nvSpPr>
          <p:spPr bwMode="gray">
            <a:xfrm>
              <a:off x="4929541" y="2119500"/>
              <a:ext cx="1081826" cy="212943"/>
            </a:xfrm>
            <a:prstGeom prst="rect">
              <a:avLst/>
            </a:prstGeom>
            <a:solidFill>
              <a:schemeClr val="bg1">
                <a:lumMod val="85000"/>
              </a:schemeClr>
            </a:solidFill>
            <a:ln>
              <a:solidFill>
                <a:schemeClr val="bg1"/>
              </a:solidFill>
            </a:ln>
            <a:effectLst/>
          </p:spPr>
          <p:txBody>
            <a:bodyPr wrap="square" lIns="54007" tIns="27000" rIns="54007" bIns="27000" anchor="ctr" anchorCtr="0">
              <a:noAutofit/>
            </a:bodyPr>
            <a:lstStyle/>
            <a:p>
              <a:pPr algn="ctr" defTabSz="671513">
                <a:lnSpc>
                  <a:spcPct val="85000"/>
                </a:lnSpc>
                <a:buClr>
                  <a:srgbClr val="22649D"/>
                </a:buClr>
                <a:defRPr>
                  <a:uFillTx/>
                </a:defRPr>
              </a:pPr>
              <a:r>
                <a:rPr lang="en-GB" sz="675" i="1">
                  <a:solidFill>
                    <a:srgbClr val="000000"/>
                  </a:solidFill>
                </a:rPr>
                <a:t>Parts manufacturer</a:t>
              </a:r>
            </a:p>
          </p:txBody>
        </p:sp>
        <p:pic>
          <p:nvPicPr>
            <p:cNvPr id="140" name="Picture 36" descr="Blau_Use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550380" y="3305389"/>
              <a:ext cx="542243" cy="542246"/>
            </a:xfrm>
            <a:prstGeom prst="rect">
              <a:avLst/>
            </a:prstGeom>
            <a:noFill/>
            <a:ln>
              <a:noFill/>
            </a:ln>
          </p:spPr>
        </p:pic>
        <p:pic>
          <p:nvPicPr>
            <p:cNvPr id="141" name="Picture 37" descr="Grün_Consume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4876838" y="3305389"/>
              <a:ext cx="542243" cy="542246"/>
            </a:xfrm>
            <a:prstGeom prst="rect">
              <a:avLst/>
            </a:prstGeom>
            <a:noFill/>
            <a:ln>
              <a:noFill/>
            </a:ln>
          </p:spPr>
        </p:pic>
        <p:sp>
          <p:nvSpPr>
            <p:cNvPr id="142" name="Freeform 38"/>
            <p:cNvSpPr>
              <a:spLocks/>
            </p:cNvSpPr>
            <p:nvPr/>
          </p:nvSpPr>
          <p:spPr bwMode="gray">
            <a:xfrm>
              <a:off x="5119344" y="3114328"/>
              <a:ext cx="162839" cy="177206"/>
            </a:xfrm>
            <a:custGeom>
              <a:avLst/>
              <a:gdLst>
                <a:gd name="T0" fmla="*/ 156 w 156"/>
                <a:gd name="T1" fmla="*/ 0 h 223"/>
                <a:gd name="T2" fmla="*/ 156 w 156"/>
                <a:gd name="T3" fmla="*/ 129 h 223"/>
                <a:gd name="T4" fmla="*/ 0 w 156"/>
                <a:gd name="T5" fmla="*/ 129 h 223"/>
                <a:gd name="T6" fmla="*/ 0 w 156"/>
                <a:gd name="T7" fmla="*/ 223 h 223"/>
              </a:gdLst>
              <a:ahLst/>
              <a:cxnLst>
                <a:cxn ang="0">
                  <a:pos x="T0" y="T1"/>
                </a:cxn>
                <a:cxn ang="0">
                  <a:pos x="T2" y="T3"/>
                </a:cxn>
                <a:cxn ang="0">
                  <a:pos x="T4" y="T5"/>
                </a:cxn>
                <a:cxn ang="0">
                  <a:pos x="T6" y="T7"/>
                </a:cxn>
              </a:cxnLst>
              <a:rect l="0" t="0" r="r" b="b"/>
              <a:pathLst>
                <a:path w="156" h="223">
                  <a:moveTo>
                    <a:pt x="156" y="0"/>
                  </a:moveTo>
                  <a:lnTo>
                    <a:pt x="156" y="129"/>
                  </a:lnTo>
                  <a:lnTo>
                    <a:pt x="0" y="129"/>
                  </a:lnTo>
                  <a:lnTo>
                    <a:pt x="0" y="223"/>
                  </a:lnTo>
                </a:path>
              </a:pathLst>
            </a:custGeom>
            <a:noFill/>
            <a:ln w="19050" cmpd="sng">
              <a:solidFill>
                <a:srgbClr val="8E9E65"/>
              </a:solidFill>
              <a:round/>
              <a:headEnd type="none" w="med" len="med"/>
              <a:tailEnd type="triangle" w="med" len="med"/>
            </a:ln>
            <a:effectLst/>
          </p:spPr>
          <p:txBody>
            <a:bodyPr/>
            <a:lstStyle/>
            <a:p>
              <a:pPr>
                <a:defRPr>
                  <a:uFillTx/>
                </a:defRPr>
              </a:pPr>
              <a:endParaRPr lang="en-GB" sz="750" i="1">
                <a:solidFill>
                  <a:srgbClr val="000000"/>
                </a:solidFill>
              </a:endParaRPr>
            </a:p>
          </p:txBody>
        </p:sp>
        <p:sp>
          <p:nvSpPr>
            <p:cNvPr id="143" name="Freeform 39"/>
            <p:cNvSpPr>
              <a:spLocks/>
            </p:cNvSpPr>
            <p:nvPr/>
          </p:nvSpPr>
          <p:spPr bwMode="gray">
            <a:xfrm flipH="1">
              <a:off x="5672515" y="3114328"/>
              <a:ext cx="162839" cy="177206"/>
            </a:xfrm>
            <a:custGeom>
              <a:avLst/>
              <a:gdLst>
                <a:gd name="T0" fmla="*/ 156 w 156"/>
                <a:gd name="T1" fmla="*/ 0 h 223"/>
                <a:gd name="T2" fmla="*/ 156 w 156"/>
                <a:gd name="T3" fmla="*/ 129 h 223"/>
                <a:gd name="T4" fmla="*/ 0 w 156"/>
                <a:gd name="T5" fmla="*/ 129 h 223"/>
                <a:gd name="T6" fmla="*/ 0 w 156"/>
                <a:gd name="T7" fmla="*/ 223 h 223"/>
              </a:gdLst>
              <a:ahLst/>
              <a:cxnLst>
                <a:cxn ang="0">
                  <a:pos x="T0" y="T1"/>
                </a:cxn>
                <a:cxn ang="0">
                  <a:pos x="T2" y="T3"/>
                </a:cxn>
                <a:cxn ang="0">
                  <a:pos x="T4" y="T5"/>
                </a:cxn>
                <a:cxn ang="0">
                  <a:pos x="T6" y="T7"/>
                </a:cxn>
              </a:cxnLst>
              <a:rect l="0" t="0" r="r" b="b"/>
              <a:pathLst>
                <a:path w="156" h="223">
                  <a:moveTo>
                    <a:pt x="156" y="0"/>
                  </a:moveTo>
                  <a:lnTo>
                    <a:pt x="156" y="129"/>
                  </a:lnTo>
                  <a:lnTo>
                    <a:pt x="0" y="129"/>
                  </a:lnTo>
                  <a:lnTo>
                    <a:pt x="0" y="223"/>
                  </a:lnTo>
                </a:path>
              </a:pathLst>
            </a:custGeom>
            <a:noFill/>
            <a:ln w="19050" cmpd="sng">
              <a:solidFill>
                <a:srgbClr val="3374AD"/>
              </a:solidFill>
              <a:round/>
              <a:headEnd type="none" w="med" len="med"/>
              <a:tailEnd type="triangle" w="med" len="med"/>
            </a:ln>
            <a:effectLst/>
          </p:spPr>
          <p:txBody>
            <a:bodyPr/>
            <a:lstStyle/>
            <a:p>
              <a:pPr>
                <a:defRPr>
                  <a:uFillTx/>
                </a:defRPr>
              </a:pPr>
              <a:endParaRPr lang="en-GB" sz="750" i="1">
                <a:solidFill>
                  <a:srgbClr val="000000"/>
                </a:solidFill>
              </a:endParaRPr>
            </a:p>
          </p:txBody>
        </p:sp>
        <p:sp>
          <p:nvSpPr>
            <p:cNvPr id="144" name="Line 52"/>
            <p:cNvSpPr>
              <a:spLocks noChangeShapeType="1"/>
            </p:cNvSpPr>
            <p:nvPr/>
          </p:nvSpPr>
          <p:spPr bwMode="auto">
            <a:xfrm>
              <a:off x="5672516" y="2361201"/>
              <a:ext cx="0" cy="120931"/>
            </a:xfrm>
            <a:prstGeom prst="line">
              <a:avLst/>
            </a:prstGeom>
            <a:noFill/>
            <a:ln w="19050">
              <a:solidFill>
                <a:srgbClr val="3374AD"/>
              </a:solidFill>
              <a:round/>
              <a:tailEnd type="triangle" w="med" len="med"/>
            </a:ln>
            <a:effectLst/>
          </p:spPr>
          <p:txBody>
            <a:bodyPr/>
            <a:lstStyle/>
            <a:p>
              <a:pPr>
                <a:defRPr>
                  <a:uFillTx/>
                </a:defRPr>
              </a:pPr>
              <a:endParaRPr lang="en-GB" sz="750" i="1">
                <a:solidFill>
                  <a:srgbClr val="000000"/>
                </a:solidFill>
              </a:endParaRPr>
            </a:p>
          </p:txBody>
        </p:sp>
        <p:sp>
          <p:nvSpPr>
            <p:cNvPr id="145" name="Line 53"/>
            <p:cNvSpPr>
              <a:spLocks noChangeShapeType="1"/>
            </p:cNvSpPr>
            <p:nvPr/>
          </p:nvSpPr>
          <p:spPr bwMode="auto">
            <a:xfrm>
              <a:off x="5282183" y="2361201"/>
              <a:ext cx="0" cy="120931"/>
            </a:xfrm>
            <a:prstGeom prst="line">
              <a:avLst/>
            </a:prstGeom>
            <a:noFill/>
            <a:ln w="19050">
              <a:solidFill>
                <a:srgbClr val="8E9E65"/>
              </a:solidFill>
              <a:round/>
              <a:tailEnd type="triangle" w="med" len="med"/>
            </a:ln>
            <a:effectLst/>
          </p:spPr>
          <p:txBody>
            <a:bodyPr/>
            <a:lstStyle/>
            <a:p>
              <a:pPr>
                <a:defRPr>
                  <a:uFillTx/>
                </a:defRPr>
              </a:pPr>
              <a:endParaRPr lang="en-GB" sz="750" i="1">
                <a:solidFill>
                  <a:srgbClr val="000000"/>
                </a:solidFill>
              </a:endParaRPr>
            </a:p>
          </p:txBody>
        </p:sp>
        <p:sp>
          <p:nvSpPr>
            <p:cNvPr id="146" name="Line 54"/>
            <p:cNvSpPr>
              <a:spLocks noChangeShapeType="1"/>
            </p:cNvSpPr>
            <p:nvPr/>
          </p:nvSpPr>
          <p:spPr bwMode="auto">
            <a:xfrm>
              <a:off x="5672516" y="2740757"/>
              <a:ext cx="0" cy="120932"/>
            </a:xfrm>
            <a:prstGeom prst="line">
              <a:avLst/>
            </a:prstGeom>
            <a:noFill/>
            <a:ln w="19050">
              <a:solidFill>
                <a:srgbClr val="3374AD"/>
              </a:solidFill>
              <a:round/>
              <a:tailEnd type="triangle" w="med" len="med"/>
            </a:ln>
            <a:effectLst/>
          </p:spPr>
          <p:txBody>
            <a:bodyPr/>
            <a:lstStyle/>
            <a:p>
              <a:pPr>
                <a:defRPr>
                  <a:uFillTx/>
                </a:defRPr>
              </a:pPr>
              <a:endParaRPr lang="en-GB" sz="750" i="1">
                <a:solidFill>
                  <a:srgbClr val="000000"/>
                </a:solidFill>
              </a:endParaRPr>
            </a:p>
          </p:txBody>
        </p:sp>
        <p:sp>
          <p:nvSpPr>
            <p:cNvPr id="147" name="Line 55"/>
            <p:cNvSpPr>
              <a:spLocks noChangeShapeType="1"/>
            </p:cNvSpPr>
            <p:nvPr/>
          </p:nvSpPr>
          <p:spPr bwMode="auto">
            <a:xfrm>
              <a:off x="5282183" y="2740757"/>
              <a:ext cx="0" cy="120932"/>
            </a:xfrm>
            <a:prstGeom prst="line">
              <a:avLst/>
            </a:prstGeom>
            <a:noFill/>
            <a:ln w="19050">
              <a:solidFill>
                <a:srgbClr val="8E9E65"/>
              </a:solidFill>
              <a:round/>
              <a:tailEnd type="triangle" w="med" len="med"/>
            </a:ln>
            <a:effectLst/>
          </p:spPr>
          <p:txBody>
            <a:bodyPr/>
            <a:lstStyle/>
            <a:p>
              <a:pPr>
                <a:defRPr>
                  <a:uFillTx/>
                </a:defRPr>
              </a:pPr>
              <a:endParaRPr lang="en-GB" sz="750" i="1">
                <a:solidFill>
                  <a:srgbClr val="000000"/>
                </a:solidFill>
              </a:endParaRPr>
            </a:p>
          </p:txBody>
        </p:sp>
        <p:sp>
          <p:nvSpPr>
            <p:cNvPr id="148" name="Line 86"/>
            <p:cNvSpPr>
              <a:spLocks noChangeShapeType="1"/>
            </p:cNvSpPr>
            <p:nvPr/>
          </p:nvSpPr>
          <p:spPr bwMode="gray">
            <a:xfrm rot="16200000">
              <a:off x="4936691" y="4204331"/>
              <a:ext cx="408756" cy="0"/>
            </a:xfrm>
            <a:prstGeom prst="line">
              <a:avLst/>
            </a:prstGeom>
            <a:noFill/>
            <a:ln w="19050">
              <a:solidFill>
                <a:srgbClr val="8E9E65"/>
              </a:solidFill>
              <a:round/>
              <a:headEnd type="triangle" w="med" len="med"/>
            </a:ln>
            <a:effectLst/>
          </p:spPr>
          <p:txBody>
            <a:bodyPr/>
            <a:lstStyle/>
            <a:p>
              <a:pPr>
                <a:defRPr>
                  <a:uFillTx/>
                </a:defRPr>
              </a:pPr>
              <a:endParaRPr lang="en-GB" sz="750" i="1">
                <a:solidFill>
                  <a:srgbClr val="000000"/>
                </a:solidFill>
              </a:endParaRPr>
            </a:p>
          </p:txBody>
        </p:sp>
        <p:sp>
          <p:nvSpPr>
            <p:cNvPr id="149" name="Line 87"/>
            <p:cNvSpPr>
              <a:spLocks noChangeShapeType="1"/>
            </p:cNvSpPr>
            <p:nvPr/>
          </p:nvSpPr>
          <p:spPr bwMode="gray">
            <a:xfrm rot="16200000">
              <a:off x="5630976" y="4204331"/>
              <a:ext cx="408756" cy="0"/>
            </a:xfrm>
            <a:prstGeom prst="line">
              <a:avLst/>
            </a:prstGeom>
            <a:noFill/>
            <a:ln w="19050">
              <a:solidFill>
                <a:srgbClr val="3374AD"/>
              </a:solidFill>
              <a:round/>
              <a:headEnd type="triangle" w="med" len="med"/>
            </a:ln>
            <a:effectLst/>
          </p:spPr>
          <p:txBody>
            <a:bodyPr/>
            <a:lstStyle/>
            <a:p>
              <a:pPr>
                <a:defRPr>
                  <a:uFillTx/>
                </a:defRPr>
              </a:pPr>
              <a:endParaRPr lang="en-GB" sz="750" i="1">
                <a:solidFill>
                  <a:srgbClr val="000000"/>
                </a:solidFill>
              </a:endParaRPr>
            </a:p>
          </p:txBody>
        </p:sp>
        <p:sp>
          <p:nvSpPr>
            <p:cNvPr id="150" name="Rectangle 79"/>
            <p:cNvSpPr>
              <a:spLocks noChangeArrowheads="1"/>
            </p:cNvSpPr>
            <p:nvPr/>
          </p:nvSpPr>
          <p:spPr bwMode="gray">
            <a:xfrm>
              <a:off x="4888654" y="3875345"/>
              <a:ext cx="525237" cy="117738"/>
            </a:xfrm>
            <a:prstGeom prst="rect">
              <a:avLst/>
            </a:prstGeom>
            <a:noFill/>
            <a:ln>
              <a:noFill/>
            </a:ln>
            <a:effectLst/>
          </p:spPr>
          <p:txBody>
            <a:bodyPr lIns="0" tIns="0" rIns="0" bIns="0" anchor="ctr"/>
            <a:lstStyle/>
            <a:p>
              <a:pPr algn="ctr" defTabSz="671513">
                <a:buClr>
                  <a:srgbClr val="22649D"/>
                </a:buClr>
                <a:defRPr>
                  <a:uFillTx/>
                </a:defRPr>
              </a:pPr>
              <a:r>
                <a:rPr lang="en-GB" sz="825" i="1">
                  <a:solidFill>
                    <a:srgbClr val="8E9E65"/>
                  </a:solidFill>
                </a:rPr>
                <a:t>Collection</a:t>
              </a:r>
            </a:p>
          </p:txBody>
        </p:sp>
        <p:sp>
          <p:nvSpPr>
            <p:cNvPr id="151" name="Rectangle 91"/>
            <p:cNvSpPr>
              <a:spLocks noChangeArrowheads="1"/>
            </p:cNvSpPr>
            <p:nvPr/>
          </p:nvSpPr>
          <p:spPr bwMode="gray">
            <a:xfrm>
              <a:off x="5593507" y="3876648"/>
              <a:ext cx="512285" cy="116435"/>
            </a:xfrm>
            <a:prstGeom prst="rect">
              <a:avLst/>
            </a:prstGeom>
            <a:noFill/>
            <a:ln>
              <a:noFill/>
            </a:ln>
            <a:effectLst/>
          </p:spPr>
          <p:txBody>
            <a:bodyPr lIns="0" tIns="0" rIns="0" bIns="0" anchor="ctr"/>
            <a:lstStyle/>
            <a:p>
              <a:pPr algn="ctr" defTabSz="671513">
                <a:buClr>
                  <a:srgbClr val="22649D"/>
                </a:buClr>
                <a:defRPr>
                  <a:uFillTx/>
                </a:defRPr>
              </a:pPr>
              <a:r>
                <a:rPr lang="en-GB" sz="825" i="1">
                  <a:solidFill>
                    <a:srgbClr val="3374AD"/>
                  </a:solidFill>
                </a:rPr>
                <a:t>Collection</a:t>
              </a:r>
            </a:p>
          </p:txBody>
        </p:sp>
        <p:sp>
          <p:nvSpPr>
            <p:cNvPr id="152" name="Line 45"/>
            <p:cNvSpPr>
              <a:spLocks noChangeShapeType="1"/>
            </p:cNvSpPr>
            <p:nvPr/>
          </p:nvSpPr>
          <p:spPr bwMode="auto">
            <a:xfrm>
              <a:off x="5672516" y="1860376"/>
              <a:ext cx="0" cy="236345"/>
            </a:xfrm>
            <a:prstGeom prst="line">
              <a:avLst/>
            </a:prstGeom>
            <a:noFill/>
            <a:ln w="19050">
              <a:solidFill>
                <a:srgbClr val="3374AD"/>
              </a:solidFill>
              <a:round/>
              <a:tailEnd type="triangle" w="med" len="med"/>
            </a:ln>
            <a:effectLst/>
          </p:spPr>
          <p:txBody>
            <a:bodyPr/>
            <a:lstStyle/>
            <a:p>
              <a:pPr>
                <a:defRPr>
                  <a:uFillTx/>
                </a:defRPr>
              </a:pPr>
              <a:endParaRPr lang="en-GB" sz="750" i="1">
                <a:solidFill>
                  <a:srgbClr val="000000"/>
                </a:solidFill>
              </a:endParaRPr>
            </a:p>
          </p:txBody>
        </p:sp>
        <p:sp>
          <p:nvSpPr>
            <p:cNvPr id="153" name="Line 53"/>
            <p:cNvSpPr>
              <a:spLocks noChangeShapeType="1"/>
            </p:cNvSpPr>
            <p:nvPr/>
          </p:nvSpPr>
          <p:spPr bwMode="auto">
            <a:xfrm>
              <a:off x="5379167" y="1860376"/>
              <a:ext cx="0" cy="236345"/>
            </a:xfrm>
            <a:prstGeom prst="line">
              <a:avLst/>
            </a:prstGeom>
            <a:noFill/>
            <a:ln w="19050">
              <a:solidFill>
                <a:srgbClr val="8E9E65"/>
              </a:solidFill>
              <a:round/>
              <a:tailEnd type="triangle" w="med" len="med"/>
            </a:ln>
            <a:effectLst/>
          </p:spPr>
          <p:txBody>
            <a:bodyPr/>
            <a:lstStyle/>
            <a:p>
              <a:pPr>
                <a:defRPr>
                  <a:uFillTx/>
                </a:defRPr>
              </a:pPr>
              <a:endParaRPr lang="en-GB" sz="750" i="1">
                <a:solidFill>
                  <a:srgbClr val="000000"/>
                </a:solidFill>
              </a:endParaRPr>
            </a:p>
          </p:txBody>
        </p:sp>
        <p:sp>
          <p:nvSpPr>
            <p:cNvPr id="154" name="Line 53"/>
            <p:cNvSpPr>
              <a:spLocks noChangeShapeType="1"/>
            </p:cNvSpPr>
            <p:nvPr/>
          </p:nvSpPr>
          <p:spPr bwMode="auto">
            <a:xfrm>
              <a:off x="5445021" y="1860376"/>
              <a:ext cx="0" cy="236345"/>
            </a:xfrm>
            <a:prstGeom prst="line">
              <a:avLst/>
            </a:prstGeom>
            <a:noFill/>
            <a:ln w="19050">
              <a:solidFill>
                <a:srgbClr val="8E9E65"/>
              </a:solidFill>
              <a:round/>
              <a:headEnd type="triangle"/>
              <a:tailEnd type="none" w="med" len="med"/>
            </a:ln>
            <a:effectLst/>
          </p:spPr>
          <p:txBody>
            <a:bodyPr/>
            <a:lstStyle/>
            <a:p>
              <a:pPr>
                <a:defRPr>
                  <a:uFillTx/>
                </a:defRPr>
              </a:pPr>
              <a:endParaRPr lang="en-GB" sz="750" i="1">
                <a:solidFill>
                  <a:srgbClr val="000000"/>
                </a:solidFill>
              </a:endParaRPr>
            </a:p>
          </p:txBody>
        </p:sp>
        <p:sp>
          <p:nvSpPr>
            <p:cNvPr id="155" name="Rectangle 24"/>
            <p:cNvSpPr>
              <a:spLocks noChangeArrowheads="1"/>
            </p:cNvSpPr>
            <p:nvPr/>
          </p:nvSpPr>
          <p:spPr bwMode="gray">
            <a:xfrm>
              <a:off x="5004542" y="1337968"/>
              <a:ext cx="928865" cy="253916"/>
            </a:xfrm>
            <a:prstGeom prst="rect">
              <a:avLst/>
            </a:prstGeom>
            <a:noFill/>
            <a:ln>
              <a:noFill/>
            </a:ln>
          </p:spPr>
          <p:txBody>
            <a:bodyPr lIns="0" tIns="0" rIns="0" bIns="0">
              <a:spAutoFit/>
            </a:bodyPr>
            <a:lstStyle/>
            <a:p>
              <a:pPr algn="ctr" defTabSz="671513">
                <a:buClr>
                  <a:srgbClr val="22649D"/>
                </a:buClr>
              </a:pPr>
              <a:r>
                <a:rPr lang="en-GB" altLang="zh-CN" sz="825" b="1" i="1">
                  <a:solidFill>
                    <a:schemeClr val="tx2"/>
                  </a:solidFill>
                  <a:ea typeface="Helvetica Neue" charset="0"/>
                  <a:cs typeface="Helvetica Neue" charset="0"/>
                </a:rPr>
                <a:t>Substitute materials</a:t>
              </a:r>
            </a:p>
          </p:txBody>
        </p:sp>
        <p:sp>
          <p:nvSpPr>
            <p:cNvPr id="156" name="Rectangle 42"/>
            <p:cNvSpPr>
              <a:spLocks noChangeArrowheads="1"/>
            </p:cNvSpPr>
            <p:nvPr/>
          </p:nvSpPr>
          <p:spPr bwMode="gray">
            <a:xfrm>
              <a:off x="6019576" y="995447"/>
              <a:ext cx="581719" cy="253916"/>
            </a:xfrm>
            <a:prstGeom prst="rect">
              <a:avLst/>
            </a:prstGeom>
            <a:noFill/>
            <a:ln>
              <a:noFill/>
            </a:ln>
            <a:effectLst/>
          </p:spPr>
          <p:txBody>
            <a:bodyPr wrap="square" lIns="0" tIns="0" rIns="0" bIns="0" anchor="ctr">
              <a:spAutoFit/>
            </a:bodyPr>
            <a:lstStyle/>
            <a:p>
              <a:pPr defTabSz="671513">
                <a:buClr>
                  <a:srgbClr val="22649D"/>
                </a:buClr>
                <a:defRPr>
                  <a:uFillTx/>
                </a:defRPr>
              </a:pPr>
              <a:r>
                <a:rPr lang="en-GB" altLang="zh-CN" sz="825" i="1">
                  <a:solidFill>
                    <a:srgbClr val="3374AD"/>
                  </a:solidFill>
                  <a:ea typeface="SimSun" charset="0"/>
                  <a:cs typeface="Helvetica Neue Light"/>
                </a:rPr>
                <a:t>Finite materials</a:t>
              </a:r>
            </a:p>
          </p:txBody>
        </p:sp>
        <p:sp>
          <p:nvSpPr>
            <p:cNvPr id="157" name="Rectangle 80"/>
            <p:cNvSpPr>
              <a:spLocks noChangeArrowheads="1"/>
            </p:cNvSpPr>
            <p:nvPr/>
          </p:nvSpPr>
          <p:spPr bwMode="gray">
            <a:xfrm>
              <a:off x="4111353" y="998640"/>
              <a:ext cx="797054" cy="253916"/>
            </a:xfrm>
            <a:prstGeom prst="rect">
              <a:avLst/>
            </a:prstGeom>
            <a:noFill/>
            <a:ln>
              <a:noFill/>
            </a:ln>
            <a:effectLst/>
          </p:spPr>
          <p:txBody>
            <a:bodyPr wrap="square" lIns="0" tIns="0" rIns="0" bIns="0" anchor="ctr">
              <a:spAutoFit/>
            </a:bodyPr>
            <a:lstStyle/>
            <a:p>
              <a:pPr algn="r" defTabSz="671513">
                <a:buClr>
                  <a:srgbClr val="22649D"/>
                </a:buClr>
                <a:defRPr>
                  <a:uFillTx/>
                </a:defRPr>
              </a:pPr>
              <a:r>
                <a:rPr lang="en-GB" altLang="zh-CN" sz="825" i="1">
                  <a:solidFill>
                    <a:srgbClr val="8E9E65"/>
                  </a:solidFill>
                  <a:ea typeface="SimSun" charset="0"/>
                  <a:cs typeface="Helvetica Neue"/>
                </a:rPr>
                <a:t>Renewable materials</a:t>
              </a:r>
            </a:p>
          </p:txBody>
        </p:sp>
        <p:pic>
          <p:nvPicPr>
            <p:cNvPr id="158" name="Picture 157" descr="Screen Shot 2015-02-03 at 15.25.15.png"/>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bwMode="auto">
            <a:xfrm>
              <a:off x="4953424" y="966281"/>
              <a:ext cx="329609" cy="312245"/>
            </a:xfrm>
            <a:prstGeom prst="rect">
              <a:avLst/>
            </a:prstGeom>
            <a:noFill/>
            <a:ln>
              <a:noFill/>
            </a:ln>
          </p:spPr>
        </p:pic>
        <p:pic>
          <p:nvPicPr>
            <p:cNvPr id="159" name="Picture 43" descr="Grau_Förderturm"/>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5299233" y="966281"/>
              <a:ext cx="312062" cy="311029"/>
            </a:xfrm>
            <a:prstGeom prst="rect">
              <a:avLst/>
            </a:prstGeom>
            <a:noFill/>
            <a:ln>
              <a:noFill/>
            </a:ln>
          </p:spPr>
        </p:pic>
        <p:pic>
          <p:nvPicPr>
            <p:cNvPr id="160" name="Picture 44" descr="Blau_Lkw"/>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5627494" y="967265"/>
              <a:ext cx="312062" cy="311029"/>
            </a:xfrm>
            <a:prstGeom prst="rect">
              <a:avLst/>
            </a:prstGeom>
            <a:noFill/>
            <a:ln>
              <a:noFill/>
            </a:ln>
          </p:spPr>
        </p:pic>
        <p:sp>
          <p:nvSpPr>
            <p:cNvPr id="161" name="Textfeld 109"/>
            <p:cNvSpPr txBox="1"/>
            <p:nvPr/>
          </p:nvSpPr>
          <p:spPr>
            <a:xfrm>
              <a:off x="4883354" y="3686179"/>
              <a:ext cx="464871" cy="126958"/>
            </a:xfrm>
            <a:prstGeom prst="rect">
              <a:avLst/>
            </a:prstGeom>
            <a:solidFill>
              <a:schemeClr val="bg1"/>
            </a:solidFill>
          </p:spPr>
          <p:txBody>
            <a:bodyPr wrap="none" lIns="0" tIns="0" rIns="0" bIns="0" rtlCol="0">
              <a:spAutoFit/>
            </a:bodyPr>
            <a:lstStyle/>
            <a:p>
              <a:r>
                <a:rPr lang="en-GB" sz="825" i="1">
                  <a:solidFill>
                    <a:schemeClr val="accent6">
                      <a:lumMod val="75000"/>
                    </a:schemeClr>
                  </a:solidFill>
                </a:rPr>
                <a:t>Consumer</a:t>
              </a:r>
            </a:p>
          </p:txBody>
        </p:sp>
        <p:sp>
          <p:nvSpPr>
            <p:cNvPr id="162" name="Textfeld 110"/>
            <p:cNvSpPr txBox="1"/>
            <p:nvPr/>
          </p:nvSpPr>
          <p:spPr>
            <a:xfrm>
              <a:off x="5565690" y="3686179"/>
              <a:ext cx="502373" cy="126958"/>
            </a:xfrm>
            <a:prstGeom prst="rect">
              <a:avLst/>
            </a:prstGeom>
            <a:solidFill>
              <a:schemeClr val="bg1"/>
            </a:solidFill>
          </p:spPr>
          <p:txBody>
            <a:bodyPr wrap="square" lIns="0" tIns="0" rIns="0" bIns="0" rtlCol="0">
              <a:spAutoFit/>
            </a:bodyPr>
            <a:lstStyle/>
            <a:p>
              <a:pPr algn="ctr"/>
              <a:r>
                <a:rPr lang="en-GB" sz="825" i="1">
                  <a:solidFill>
                    <a:srgbClr val="3374AD"/>
                  </a:solidFill>
                </a:rPr>
                <a:t>User</a:t>
              </a:r>
            </a:p>
          </p:txBody>
        </p:sp>
        <p:sp>
          <p:nvSpPr>
            <p:cNvPr id="165" name="Rectangle 18"/>
            <p:cNvSpPr>
              <a:spLocks noChangeArrowheads="1"/>
            </p:cNvSpPr>
            <p:nvPr/>
          </p:nvSpPr>
          <p:spPr bwMode="gray">
            <a:xfrm>
              <a:off x="7429660" y="2894615"/>
              <a:ext cx="613073" cy="126958"/>
            </a:xfrm>
            <a:prstGeom prst="rect">
              <a:avLst/>
            </a:prstGeom>
            <a:solidFill>
              <a:schemeClr val="bg1"/>
            </a:solidFill>
            <a:ln>
              <a:noFill/>
            </a:ln>
            <a:effectLst/>
          </p:spPr>
          <p:txBody>
            <a:bodyPr wrap="square" lIns="0" tIns="0" rIns="0" bIns="0">
              <a:spAutoFit/>
            </a:bodyPr>
            <a:lstStyle/>
            <a:p>
              <a:pPr defTabSz="671513">
                <a:buClr>
                  <a:srgbClr val="22649D"/>
                </a:buClr>
                <a:defRPr>
                  <a:uFillTx/>
                </a:defRPr>
              </a:pPr>
              <a:r>
                <a:rPr lang="en-GB" altLang="zh-CN" sz="825" i="1">
                  <a:solidFill>
                    <a:srgbClr val="3374AD"/>
                  </a:solidFill>
                  <a:ea typeface="SimSun" charset="0"/>
                  <a:cs typeface="SimSun" charset="0"/>
                </a:rPr>
                <a:t>Recycle</a:t>
              </a:r>
            </a:p>
          </p:txBody>
        </p:sp>
        <p:sp>
          <p:nvSpPr>
            <p:cNvPr id="181" name="Rectangle 24"/>
            <p:cNvSpPr>
              <a:spLocks noChangeArrowheads="1"/>
            </p:cNvSpPr>
            <p:nvPr/>
          </p:nvSpPr>
          <p:spPr bwMode="gray">
            <a:xfrm>
              <a:off x="3470321" y="1337424"/>
              <a:ext cx="733104" cy="124811"/>
            </a:xfrm>
            <a:prstGeom prst="rect">
              <a:avLst/>
            </a:prstGeom>
            <a:noFill/>
            <a:ln>
              <a:noFill/>
            </a:ln>
            <a:effectLst/>
          </p:spPr>
          <p:txBody>
            <a:bodyPr lIns="0" tIns="0" rIns="0" bIns="0" anchor="ctr"/>
            <a:lstStyle/>
            <a:p>
              <a:pPr algn="ctr" defTabSz="671513">
                <a:buClr>
                  <a:srgbClr val="22649D"/>
                </a:buClr>
                <a:defRPr>
                  <a:uFillTx/>
                </a:defRPr>
              </a:pPr>
              <a:r>
                <a:rPr lang="en-GB" altLang="zh-CN" sz="825" b="1" i="1">
                  <a:solidFill>
                    <a:srgbClr val="8E9E65"/>
                  </a:solidFill>
                  <a:ea typeface="SimSun" charset="0"/>
                  <a:cs typeface="Helvetica Neue"/>
                </a:rPr>
                <a:t>Regenerate</a:t>
              </a:r>
            </a:p>
          </p:txBody>
        </p:sp>
      </p:grpSp>
      <p:sp>
        <p:nvSpPr>
          <p:cNvPr id="173" name="Footer Placeholder 2">
            <a:extLst>
              <a:ext uri="{FF2B5EF4-FFF2-40B4-BE49-F238E27FC236}">
                <a16:creationId xmlns:a16="http://schemas.microsoft.com/office/drawing/2014/main" id="{4F2E4814-3FA0-4998-BD39-4E2B8E1DA9CE}"/>
              </a:ext>
            </a:extLst>
          </p:cNvPr>
          <p:cNvSpPr>
            <a:spLocks noGrp="1"/>
          </p:cNvSpPr>
          <p:nvPr>
            <p:ph type="ftr" sz="quarter" idx="3"/>
          </p:nvPr>
        </p:nvSpPr>
        <p:spPr>
          <a:xfrm>
            <a:off x="2057400" y="4476750"/>
            <a:ext cx="6713204" cy="123111"/>
          </a:xfrm>
        </p:spPr>
        <p:txBody>
          <a:bodyPr/>
          <a:lstStyle/>
          <a:p>
            <a:r>
              <a:rPr lang="en-GB" sz="800" b="0" i="1">
                <a:latin typeface="+mj-lt"/>
              </a:rPr>
              <a:t>Source: Ellen MacArthur Foundation; McKinsey </a:t>
            </a:r>
            <a:r>
              <a:rPr lang="en-GB" sz="800" b="0" i="1" err="1">
                <a:latin typeface="+mj-lt"/>
              </a:rPr>
              <a:t>Center</a:t>
            </a:r>
            <a:r>
              <a:rPr lang="en-GB" sz="800" b="0" i="1">
                <a:latin typeface="+mj-lt"/>
              </a:rPr>
              <a:t> for Business and </a:t>
            </a:r>
            <a:r>
              <a:rPr lang="en-GB" sz="800" b="0" i="1" err="1">
                <a:latin typeface="+mj-lt"/>
              </a:rPr>
              <a:t>EnvironmenStiftungsfonds</a:t>
            </a:r>
            <a:r>
              <a:rPr lang="en-GB" sz="800" b="0" i="1">
                <a:latin typeface="+mj-lt"/>
              </a:rPr>
              <a:t> </a:t>
            </a:r>
            <a:r>
              <a:rPr lang="en-GB" sz="800" b="0" i="1" err="1">
                <a:latin typeface="+mj-lt"/>
              </a:rPr>
              <a:t>für</a:t>
            </a:r>
            <a:r>
              <a:rPr lang="en-GB" sz="800" b="0" i="1">
                <a:latin typeface="+mj-lt"/>
              </a:rPr>
              <a:t> </a:t>
            </a:r>
            <a:r>
              <a:rPr lang="en-GB" sz="800" b="0" i="1" err="1">
                <a:latin typeface="+mj-lt"/>
              </a:rPr>
              <a:t>Umweltökonomie</a:t>
            </a:r>
            <a:r>
              <a:rPr lang="en-GB" sz="800" b="0" i="1">
                <a:latin typeface="+mj-lt"/>
              </a:rPr>
              <a:t> und </a:t>
            </a:r>
            <a:r>
              <a:rPr lang="en-GB" sz="800" b="0" i="1" err="1">
                <a:latin typeface="+mj-lt"/>
              </a:rPr>
              <a:t>Nachhaltigkeit</a:t>
            </a:r>
            <a:r>
              <a:rPr lang="en-GB" sz="800" b="0" i="1">
                <a:latin typeface="+mj-lt"/>
              </a:rPr>
              <a:t>;</a:t>
            </a:r>
          </a:p>
        </p:txBody>
      </p:sp>
    </p:spTree>
    <p:extLst>
      <p:ext uri="{BB962C8B-B14F-4D97-AF65-F5344CB8AC3E}">
        <p14:creationId xmlns:p14="http://schemas.microsoft.com/office/powerpoint/2010/main" val="27932750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Shape 761"/>
          <p:cNvPicPr preferRelativeResize="0"/>
          <p:nvPr/>
        </p:nvPicPr>
        <p:blipFill rotWithShape="1">
          <a:blip r:embed="rId2">
            <a:alphaModFix/>
          </a:blip>
          <a:srcRect/>
          <a:stretch/>
        </p:blipFill>
        <p:spPr>
          <a:xfrm>
            <a:off x="7032259" y="4345003"/>
            <a:ext cx="595282" cy="238113"/>
          </a:xfrm>
          <a:prstGeom prst="rect">
            <a:avLst/>
          </a:prstGeom>
          <a:noFill/>
          <a:ln>
            <a:noFill/>
          </a:ln>
        </p:spPr>
      </p:pic>
      <p:sp>
        <p:nvSpPr>
          <p:cNvPr id="7" name="Rectangle 6"/>
          <p:cNvSpPr/>
          <p:nvPr/>
        </p:nvSpPr>
        <p:spPr>
          <a:xfrm>
            <a:off x="6121400" y="786413"/>
            <a:ext cx="679307" cy="3904574"/>
          </a:xfrm>
          <a:prstGeom prst="rect">
            <a:avLst/>
          </a:prstGeom>
          <a:solidFill>
            <a:schemeClr val="bg1">
              <a:lumMod val="95000"/>
            </a:schemeClr>
          </a:solidFill>
          <a:ln w="28575">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81000" tIns="54000" rIns="81000" bIns="54000" numCol="1" spcCol="0" rtlCol="0" fromWordArt="0" anchor="ctr" anchorCtr="0" forceAA="0" compatLnSpc="1">
            <a:prstTxWarp prst="textNoShape">
              <a:avLst/>
            </a:prstTxWarp>
            <a:noAutofit/>
          </a:bodyPr>
          <a:lstStyle/>
          <a:p>
            <a:pPr algn="l"/>
            <a:endParaRPr lang="de-DE" sz="1200" i="1" err="1">
              <a:solidFill>
                <a:schemeClr val="tx1"/>
              </a:solidFill>
              <a:latin typeface="+mj-lt"/>
              <a:cs typeface="Arial" panose="020B0604020202020204" pitchFamily="34" charset="0"/>
            </a:endParaRPr>
          </a:p>
        </p:txBody>
      </p:sp>
      <p:sp>
        <p:nvSpPr>
          <p:cNvPr id="2" name="Title 1"/>
          <p:cNvSpPr>
            <a:spLocks noGrp="1"/>
          </p:cNvSpPr>
          <p:nvPr>
            <p:ph type="title"/>
          </p:nvPr>
        </p:nvSpPr>
        <p:spPr>
          <a:xfrm>
            <a:off x="304800" y="133350"/>
            <a:ext cx="8517592" cy="386794"/>
          </a:xfrm>
        </p:spPr>
        <p:txBody>
          <a:bodyPr anchor="t"/>
          <a:lstStyle/>
          <a:p>
            <a:pPr marL="0" indent="0" algn="ctr">
              <a:buNone/>
            </a:pPr>
            <a:r>
              <a:rPr lang="en-GB" sz="2000" i="1">
                <a:latin typeface="+mj-lt"/>
              </a:rPr>
              <a:t>RESOLVE – A MENU OF BUSINESS ACTIONS FOR A BETTER ECONOMY</a:t>
            </a:r>
          </a:p>
        </p:txBody>
      </p:sp>
      <p:sp>
        <p:nvSpPr>
          <p:cNvPr id="8" name="Shape 690"/>
          <p:cNvSpPr/>
          <p:nvPr/>
        </p:nvSpPr>
        <p:spPr>
          <a:xfrm>
            <a:off x="1600281" y="558829"/>
            <a:ext cx="5136274" cy="161583"/>
          </a:xfrm>
          <a:prstGeom prst="leftRightArrow">
            <a:avLst>
              <a:gd name="adj1" fmla="val 100000"/>
              <a:gd name="adj2" fmla="val 0"/>
            </a:avLst>
          </a:prstGeom>
          <a:noFill/>
          <a:ln>
            <a:noFill/>
          </a:ln>
        </p:spPr>
        <p:txBody>
          <a:bodyPr lIns="0" tIns="0" rIns="0" bIns="0" anchor="t" anchorCtr="0">
            <a:spAutoFit/>
          </a:bodyPr>
          <a:lstStyle/>
          <a:p>
            <a:pPr>
              <a:buSzPct val="25000"/>
            </a:pPr>
            <a:r>
              <a:rPr lang="en-GB" sz="1050" b="1" i="1">
                <a:solidFill>
                  <a:schemeClr val="accent5"/>
                </a:solidFill>
                <a:latin typeface="+mj-lt"/>
                <a:sym typeface="Arial"/>
              </a:rPr>
              <a:t>Examples</a:t>
            </a:r>
          </a:p>
        </p:txBody>
      </p:sp>
      <p:sp>
        <p:nvSpPr>
          <p:cNvPr id="9" name="Shape 692"/>
          <p:cNvSpPr txBox="1"/>
          <p:nvPr/>
        </p:nvSpPr>
        <p:spPr>
          <a:xfrm>
            <a:off x="1615787" y="1456562"/>
            <a:ext cx="4677067" cy="510396"/>
          </a:xfrm>
          <a:prstGeom prst="rect">
            <a:avLst/>
          </a:prstGeom>
          <a:noFill/>
          <a:ln>
            <a:noFill/>
          </a:ln>
        </p:spPr>
        <p:txBody>
          <a:bodyPr lIns="0" tIns="0" rIns="0" bIns="0" anchor="t" anchorCtr="0">
            <a:spAutoFit/>
          </a:bodyPr>
          <a:lstStyle/>
          <a:p>
            <a:pPr marL="214313" lvl="1" indent="-214313">
              <a:buClr>
                <a:schemeClr val="tx2"/>
              </a:buClr>
              <a:buSzPct val="118750"/>
              <a:buFont typeface="Wingdings" panose="05000000000000000000" pitchFamily="2" charset="2"/>
              <a:buChar char="§"/>
            </a:pPr>
            <a:r>
              <a:rPr lang="en-GB" sz="1050" i="1">
                <a:latin typeface="+mj-lt"/>
                <a:ea typeface="Arial"/>
                <a:cs typeface="Arial"/>
                <a:sym typeface="Arial"/>
              </a:rPr>
              <a:t>Share assets (e.g. cars, rooms, appliances)</a:t>
            </a:r>
          </a:p>
          <a:p>
            <a:pPr marL="214313" lvl="1" indent="-214313">
              <a:spcBef>
                <a:spcPts val="71"/>
              </a:spcBef>
              <a:buClr>
                <a:schemeClr val="tx2"/>
              </a:buClr>
              <a:buSzPct val="118750"/>
              <a:buFont typeface="Wingdings" panose="05000000000000000000" pitchFamily="2" charset="2"/>
              <a:buChar char="§"/>
            </a:pPr>
            <a:r>
              <a:rPr lang="en-GB" sz="1050" i="1">
                <a:latin typeface="+mj-lt"/>
                <a:ea typeface="Arial"/>
                <a:cs typeface="Arial"/>
                <a:sym typeface="Arial"/>
              </a:rPr>
              <a:t>Reuse/second</a:t>
            </a:r>
            <a:r>
              <a:rPr lang="sl-SI" sz="1050" i="1">
                <a:latin typeface="+mj-lt"/>
                <a:ea typeface="Arial"/>
                <a:cs typeface="Arial"/>
                <a:sym typeface="Arial"/>
              </a:rPr>
              <a:t> </a:t>
            </a:r>
            <a:r>
              <a:rPr lang="en-GB" sz="1050" i="1">
                <a:latin typeface="+mj-lt"/>
                <a:ea typeface="Arial"/>
                <a:cs typeface="Arial"/>
                <a:sym typeface="Arial"/>
              </a:rPr>
              <a:t>hand</a:t>
            </a:r>
          </a:p>
          <a:p>
            <a:pPr marL="214313" lvl="1" indent="-214313">
              <a:spcBef>
                <a:spcPts val="71"/>
              </a:spcBef>
              <a:buClr>
                <a:schemeClr val="tx2"/>
              </a:buClr>
              <a:buSzPct val="118750"/>
              <a:buFont typeface="Wingdings" panose="05000000000000000000" pitchFamily="2" charset="2"/>
              <a:buChar char="§"/>
            </a:pPr>
            <a:r>
              <a:rPr lang="en-GB" sz="1050" i="1">
                <a:latin typeface="+mj-lt"/>
                <a:ea typeface="Arial"/>
                <a:cs typeface="Arial"/>
                <a:sym typeface="Arial"/>
              </a:rPr>
              <a:t>Prolong life through maintenance,</a:t>
            </a:r>
            <a:r>
              <a:rPr lang="sl-SI" sz="1050" i="1">
                <a:latin typeface="+mj-lt"/>
                <a:ea typeface="Arial"/>
                <a:cs typeface="Arial"/>
                <a:sym typeface="Arial"/>
              </a:rPr>
              <a:t> </a:t>
            </a:r>
            <a:r>
              <a:rPr lang="en-GB" sz="1050" i="1">
                <a:latin typeface="+mj-lt"/>
                <a:ea typeface="Arial"/>
                <a:cs typeface="Arial"/>
                <a:sym typeface="Arial"/>
              </a:rPr>
              <a:t>design for durability, upgradability</a:t>
            </a:r>
            <a:r>
              <a:rPr lang="sl-SI" sz="1050" i="1">
                <a:latin typeface="+mj-lt"/>
                <a:ea typeface="Arial"/>
                <a:cs typeface="Arial"/>
                <a:sym typeface="Arial"/>
              </a:rPr>
              <a:t>..</a:t>
            </a:r>
            <a:r>
              <a:rPr lang="en-GB" sz="1050" i="1">
                <a:latin typeface="+mj-lt"/>
                <a:ea typeface="Arial"/>
                <a:cs typeface="Arial"/>
                <a:sym typeface="Arial"/>
              </a:rPr>
              <a:t>.</a:t>
            </a:r>
          </a:p>
        </p:txBody>
      </p:sp>
      <p:sp>
        <p:nvSpPr>
          <p:cNvPr id="10" name="Shape 694"/>
          <p:cNvSpPr txBox="1"/>
          <p:nvPr/>
        </p:nvSpPr>
        <p:spPr>
          <a:xfrm>
            <a:off x="1615786" y="2116304"/>
            <a:ext cx="4218341" cy="510396"/>
          </a:xfrm>
          <a:prstGeom prst="rect">
            <a:avLst/>
          </a:prstGeom>
          <a:noFill/>
          <a:ln>
            <a:noFill/>
          </a:ln>
        </p:spPr>
        <p:txBody>
          <a:bodyPr lIns="0" tIns="0" rIns="0" bIns="0" anchor="t" anchorCtr="0">
            <a:spAutoFit/>
          </a:bodyPr>
          <a:lstStyle/>
          <a:p>
            <a:pPr marL="214313" lvl="1" indent="-214313">
              <a:buClr>
                <a:schemeClr val="tx2"/>
              </a:buClr>
              <a:buSzPct val="118750"/>
              <a:buFont typeface="Wingdings" panose="05000000000000000000" pitchFamily="2" charset="2"/>
              <a:buChar char="§"/>
            </a:pPr>
            <a:r>
              <a:rPr lang="en-GB" sz="1050" i="1">
                <a:latin typeface="+mj-lt"/>
                <a:ea typeface="Arial"/>
                <a:cs typeface="Arial"/>
                <a:sym typeface="Arial"/>
              </a:rPr>
              <a:t>Increase performance/efficiency of product</a:t>
            </a:r>
          </a:p>
          <a:p>
            <a:pPr marL="214313" lvl="1" indent="-214313">
              <a:spcBef>
                <a:spcPts val="71"/>
              </a:spcBef>
              <a:buClr>
                <a:schemeClr val="tx2"/>
              </a:buClr>
              <a:buSzPct val="118750"/>
              <a:buFont typeface="Wingdings" panose="05000000000000000000" pitchFamily="2" charset="2"/>
              <a:buChar char="§"/>
            </a:pPr>
            <a:r>
              <a:rPr lang="en-GB" sz="1050" i="1">
                <a:latin typeface="+mj-lt"/>
                <a:ea typeface="Arial"/>
                <a:cs typeface="Arial"/>
                <a:sym typeface="Arial"/>
              </a:rPr>
              <a:t>Remove waste in production and supply chain</a:t>
            </a:r>
          </a:p>
          <a:p>
            <a:pPr marL="214313" lvl="1" indent="-214313">
              <a:spcBef>
                <a:spcPts val="71"/>
              </a:spcBef>
              <a:buClr>
                <a:schemeClr val="tx2"/>
              </a:buClr>
              <a:buSzPct val="118750"/>
              <a:buFont typeface="Wingdings" panose="05000000000000000000" pitchFamily="2" charset="2"/>
              <a:buChar char="§"/>
            </a:pPr>
            <a:r>
              <a:rPr lang="en-GB" sz="1050" i="1">
                <a:latin typeface="+mj-lt"/>
                <a:ea typeface="Arial"/>
                <a:cs typeface="Arial"/>
                <a:sym typeface="Arial"/>
              </a:rPr>
              <a:t>Leverage big data, automation, remote sensing and steering</a:t>
            </a:r>
          </a:p>
        </p:txBody>
      </p:sp>
      <p:sp>
        <p:nvSpPr>
          <p:cNvPr id="11" name="Shape 696"/>
          <p:cNvSpPr txBox="1"/>
          <p:nvPr/>
        </p:nvSpPr>
        <p:spPr>
          <a:xfrm>
            <a:off x="1615786" y="2748908"/>
            <a:ext cx="3640808" cy="615553"/>
          </a:xfrm>
          <a:prstGeom prst="rect">
            <a:avLst/>
          </a:prstGeom>
          <a:noFill/>
          <a:ln>
            <a:noFill/>
          </a:ln>
        </p:spPr>
        <p:txBody>
          <a:bodyPr lIns="0" tIns="0" rIns="0" bIns="0" anchor="t" anchorCtr="0">
            <a:spAutoFit/>
          </a:bodyPr>
          <a:lstStyle/>
          <a:p>
            <a:pPr marL="214313" lvl="1" indent="-214313">
              <a:lnSpc>
                <a:spcPts val="1200"/>
              </a:lnSpc>
              <a:buClr>
                <a:schemeClr val="tx2"/>
              </a:buClr>
              <a:buSzPct val="118750"/>
              <a:buFont typeface="Wingdings" panose="05000000000000000000" pitchFamily="2" charset="2"/>
              <a:buChar char="§"/>
            </a:pPr>
            <a:r>
              <a:rPr lang="en-GB" sz="1050" i="1">
                <a:latin typeface="+mj-lt"/>
                <a:ea typeface="Arial"/>
                <a:cs typeface="Arial"/>
                <a:sym typeface="Arial"/>
              </a:rPr>
              <a:t>Remanufacture products or components</a:t>
            </a:r>
          </a:p>
          <a:p>
            <a:pPr marL="214313" lvl="1" indent="-214313">
              <a:lnSpc>
                <a:spcPts val="1200"/>
              </a:lnSpc>
              <a:buClr>
                <a:schemeClr val="tx2"/>
              </a:buClr>
              <a:buSzPct val="118750"/>
              <a:buFont typeface="Wingdings" panose="05000000000000000000" pitchFamily="2" charset="2"/>
              <a:buChar char="§"/>
            </a:pPr>
            <a:r>
              <a:rPr lang="en-GB" sz="1050" i="1">
                <a:latin typeface="+mj-lt"/>
                <a:ea typeface="Arial"/>
                <a:cs typeface="Arial"/>
                <a:sym typeface="Arial"/>
              </a:rPr>
              <a:t>Recycle materials</a:t>
            </a:r>
          </a:p>
          <a:p>
            <a:pPr marL="214313" lvl="1" indent="-214313">
              <a:lnSpc>
                <a:spcPts val="1200"/>
              </a:lnSpc>
              <a:buClr>
                <a:schemeClr val="tx2"/>
              </a:buClr>
              <a:buSzPct val="118750"/>
              <a:buFont typeface="Wingdings" panose="05000000000000000000" pitchFamily="2" charset="2"/>
              <a:buChar char="§"/>
            </a:pPr>
            <a:r>
              <a:rPr lang="en-GB" sz="1050" i="1">
                <a:latin typeface="+mj-lt"/>
                <a:ea typeface="Arial"/>
                <a:cs typeface="Arial"/>
                <a:sym typeface="Arial"/>
              </a:rPr>
              <a:t>Digest anaerobic</a:t>
            </a:r>
          </a:p>
          <a:p>
            <a:pPr marL="214313" lvl="1" indent="-214313">
              <a:lnSpc>
                <a:spcPts val="1200"/>
              </a:lnSpc>
              <a:buClr>
                <a:schemeClr val="tx2"/>
              </a:buClr>
              <a:buSzPct val="118750"/>
              <a:buFont typeface="Wingdings" panose="05000000000000000000" pitchFamily="2" charset="2"/>
              <a:buChar char="§"/>
            </a:pPr>
            <a:r>
              <a:rPr lang="en-GB" sz="1050" i="1">
                <a:latin typeface="+mj-lt"/>
                <a:ea typeface="Arial"/>
                <a:cs typeface="Arial"/>
                <a:sym typeface="Arial"/>
              </a:rPr>
              <a:t>Extract biochemicals from organic waste</a:t>
            </a:r>
          </a:p>
        </p:txBody>
      </p:sp>
      <p:sp>
        <p:nvSpPr>
          <p:cNvPr id="12" name="Shape 698"/>
          <p:cNvSpPr txBox="1"/>
          <p:nvPr/>
        </p:nvSpPr>
        <p:spPr>
          <a:xfrm>
            <a:off x="1615786" y="3565973"/>
            <a:ext cx="3640808" cy="323165"/>
          </a:xfrm>
          <a:prstGeom prst="rect">
            <a:avLst/>
          </a:prstGeom>
          <a:noFill/>
          <a:ln>
            <a:noFill/>
          </a:ln>
        </p:spPr>
        <p:txBody>
          <a:bodyPr lIns="0" tIns="0" rIns="0" bIns="0" anchor="t" anchorCtr="0">
            <a:spAutoFit/>
          </a:bodyPr>
          <a:lstStyle/>
          <a:p>
            <a:pPr marL="214313" lvl="1" indent="-214313">
              <a:buClr>
                <a:schemeClr val="tx2"/>
              </a:buClr>
              <a:buSzPct val="118750"/>
              <a:buFont typeface="Wingdings" panose="05000000000000000000" pitchFamily="2" charset="2"/>
              <a:buChar char="§"/>
            </a:pPr>
            <a:r>
              <a:rPr lang="en-GB" sz="1050" i="1">
                <a:latin typeface="+mj-lt"/>
                <a:ea typeface="Arial"/>
                <a:cs typeface="Arial"/>
                <a:sym typeface="Arial"/>
              </a:rPr>
              <a:t>Books, music, travel, online shopping, autonomous </a:t>
            </a:r>
            <a:br>
              <a:rPr lang="en-GB" sz="1050" i="1">
                <a:latin typeface="+mj-lt"/>
                <a:ea typeface="Arial"/>
                <a:cs typeface="Arial"/>
                <a:sym typeface="Arial"/>
              </a:rPr>
            </a:br>
            <a:r>
              <a:rPr lang="en-GB" sz="1050" i="1">
                <a:latin typeface="+mj-lt"/>
                <a:ea typeface="Arial"/>
                <a:cs typeface="Arial"/>
                <a:sym typeface="Arial"/>
              </a:rPr>
              <a:t>vehicles etc.</a:t>
            </a:r>
          </a:p>
        </p:txBody>
      </p:sp>
      <p:sp>
        <p:nvSpPr>
          <p:cNvPr id="13" name="Shape 700"/>
          <p:cNvSpPr txBox="1"/>
          <p:nvPr/>
        </p:nvSpPr>
        <p:spPr>
          <a:xfrm>
            <a:off x="1615787" y="776946"/>
            <a:ext cx="3687752" cy="510396"/>
          </a:xfrm>
          <a:prstGeom prst="rect">
            <a:avLst/>
          </a:prstGeom>
          <a:noFill/>
          <a:ln>
            <a:noFill/>
          </a:ln>
        </p:spPr>
        <p:txBody>
          <a:bodyPr lIns="0" tIns="0" rIns="0" bIns="0" anchor="t" anchorCtr="0">
            <a:spAutoFit/>
          </a:bodyPr>
          <a:lstStyle/>
          <a:p>
            <a:pPr marL="214313" lvl="1" indent="-214313">
              <a:buClr>
                <a:schemeClr val="tx2"/>
              </a:buClr>
              <a:buSzPct val="118750"/>
              <a:buFont typeface="Wingdings" panose="05000000000000000000" pitchFamily="2" charset="2"/>
              <a:buChar char="§"/>
            </a:pPr>
            <a:r>
              <a:rPr lang="en-GB" sz="1050" i="1">
                <a:latin typeface="+mj-lt"/>
                <a:ea typeface="Arial"/>
                <a:cs typeface="Arial"/>
                <a:sym typeface="Arial"/>
              </a:rPr>
              <a:t>Shift to renewable energy and materials</a:t>
            </a:r>
          </a:p>
          <a:p>
            <a:pPr marL="214313" lvl="1" indent="-214313">
              <a:spcBef>
                <a:spcPts val="71"/>
              </a:spcBef>
              <a:buClr>
                <a:schemeClr val="tx2"/>
              </a:buClr>
              <a:buSzPct val="118750"/>
              <a:buFont typeface="Wingdings" panose="05000000000000000000" pitchFamily="2" charset="2"/>
              <a:buChar char="§"/>
            </a:pPr>
            <a:r>
              <a:rPr lang="en-GB" sz="1050" i="1">
                <a:latin typeface="+mj-lt"/>
                <a:ea typeface="Arial"/>
                <a:cs typeface="Arial"/>
                <a:sym typeface="Arial"/>
              </a:rPr>
              <a:t>Reclaim, retain, and restore health of ecosystems</a:t>
            </a:r>
          </a:p>
          <a:p>
            <a:pPr marL="214313" lvl="1" indent="-214313">
              <a:spcBef>
                <a:spcPts val="71"/>
              </a:spcBef>
              <a:buClr>
                <a:schemeClr val="tx2"/>
              </a:buClr>
              <a:buSzPct val="118750"/>
              <a:buFont typeface="Wingdings" panose="05000000000000000000" pitchFamily="2" charset="2"/>
              <a:buChar char="§"/>
            </a:pPr>
            <a:r>
              <a:rPr lang="en-GB" sz="1050" i="1">
                <a:latin typeface="+mj-lt"/>
                <a:ea typeface="Arial"/>
                <a:cs typeface="Arial"/>
                <a:sym typeface="Arial"/>
              </a:rPr>
              <a:t>Return recovered biological resources to the biosphere</a:t>
            </a:r>
          </a:p>
        </p:txBody>
      </p:sp>
      <p:sp>
        <p:nvSpPr>
          <p:cNvPr id="14" name="Shape 701"/>
          <p:cNvSpPr txBox="1">
            <a:spLocks/>
          </p:cNvSpPr>
          <p:nvPr/>
        </p:nvSpPr>
        <p:spPr>
          <a:xfrm>
            <a:off x="103044" y="786414"/>
            <a:ext cx="1464883" cy="510638"/>
          </a:xfrm>
          <a:prstGeom prst="rect">
            <a:avLst/>
          </a:prstGeom>
          <a:solidFill>
            <a:schemeClr val="tx2"/>
          </a:solidFill>
          <a:ln>
            <a:noFill/>
          </a:ln>
        </p:spPr>
        <p:txBody>
          <a:bodyPr lIns="54863" tIns="54000" rIns="54000" bIns="54000" anchor="ctr" anchorCtr="0">
            <a:noAutofit/>
          </a:bodyPr>
          <a:lstStyle/>
          <a:p>
            <a:pPr>
              <a:buSzPct val="25000"/>
            </a:pPr>
            <a:r>
              <a:rPr lang="en-GB" sz="2100" b="1">
                <a:solidFill>
                  <a:schemeClr val="bg1"/>
                </a:solidFill>
                <a:latin typeface="Arial"/>
                <a:ea typeface="Arial"/>
                <a:cs typeface="Arial"/>
                <a:sym typeface="Arial"/>
              </a:rPr>
              <a:t>RE</a:t>
            </a:r>
            <a:r>
              <a:rPr lang="en-GB" sz="1050">
                <a:solidFill>
                  <a:schemeClr val="tx2">
                    <a:lumMod val="10000"/>
                    <a:lumOff val="90000"/>
                  </a:schemeClr>
                </a:solidFill>
                <a:latin typeface="Arial"/>
                <a:ea typeface="Arial"/>
                <a:cs typeface="Arial"/>
                <a:sym typeface="Arial"/>
              </a:rPr>
              <a:t>generate</a:t>
            </a:r>
          </a:p>
        </p:txBody>
      </p:sp>
      <p:sp>
        <p:nvSpPr>
          <p:cNvPr id="15" name="Shape 691"/>
          <p:cNvSpPr txBox="1">
            <a:spLocks/>
          </p:cNvSpPr>
          <p:nvPr/>
        </p:nvSpPr>
        <p:spPr>
          <a:xfrm>
            <a:off x="103044" y="1456504"/>
            <a:ext cx="1464883" cy="510638"/>
          </a:xfrm>
          <a:prstGeom prst="rect">
            <a:avLst/>
          </a:prstGeom>
          <a:solidFill>
            <a:schemeClr val="tx2"/>
          </a:solidFill>
          <a:ln>
            <a:noFill/>
          </a:ln>
        </p:spPr>
        <p:txBody>
          <a:bodyPr lIns="54863" tIns="54000" rIns="54000" bIns="54000" anchor="ctr" anchorCtr="0">
            <a:noAutofit/>
          </a:bodyPr>
          <a:lstStyle/>
          <a:p>
            <a:pPr>
              <a:buSzPct val="25000"/>
            </a:pPr>
            <a:r>
              <a:rPr lang="en-GB" sz="2100" b="1">
                <a:solidFill>
                  <a:schemeClr val="bg1"/>
                </a:solidFill>
                <a:latin typeface="Arial"/>
                <a:ea typeface="Arial"/>
                <a:cs typeface="Arial"/>
                <a:sym typeface="Arial"/>
              </a:rPr>
              <a:t>S</a:t>
            </a:r>
            <a:r>
              <a:rPr lang="en-GB" sz="1050">
                <a:solidFill>
                  <a:schemeClr val="tx2">
                    <a:lumMod val="10000"/>
                    <a:lumOff val="90000"/>
                  </a:schemeClr>
                </a:solidFill>
                <a:latin typeface="Arial"/>
                <a:ea typeface="Arial"/>
                <a:cs typeface="Arial"/>
                <a:sym typeface="Arial"/>
              </a:rPr>
              <a:t>hare</a:t>
            </a:r>
            <a:endParaRPr lang="en-GB" sz="825">
              <a:solidFill>
                <a:schemeClr val="tx2">
                  <a:lumMod val="10000"/>
                  <a:lumOff val="90000"/>
                </a:schemeClr>
              </a:solidFill>
              <a:latin typeface="Arial"/>
              <a:ea typeface="Arial"/>
              <a:cs typeface="Arial"/>
              <a:sym typeface="Arial"/>
            </a:endParaRPr>
          </a:p>
        </p:txBody>
      </p:sp>
      <p:grpSp>
        <p:nvGrpSpPr>
          <p:cNvPr id="16" name="Shape 705"/>
          <p:cNvGrpSpPr/>
          <p:nvPr/>
        </p:nvGrpSpPr>
        <p:grpSpPr>
          <a:xfrm>
            <a:off x="1236717" y="1605922"/>
            <a:ext cx="245438" cy="214417"/>
            <a:chOff x="1307820" y="2100871"/>
            <a:chExt cx="264348" cy="230937"/>
          </a:xfrm>
          <a:solidFill>
            <a:schemeClr val="bg1"/>
          </a:solidFill>
        </p:grpSpPr>
        <p:sp>
          <p:nvSpPr>
            <p:cNvPr id="17" name="Shape 706"/>
            <p:cNvSpPr/>
            <p:nvPr/>
          </p:nvSpPr>
          <p:spPr>
            <a:xfrm>
              <a:off x="1307820" y="2100871"/>
              <a:ext cx="97735" cy="97735"/>
            </a:xfrm>
            <a:prstGeom prst="ellipse">
              <a:avLst/>
            </a:prstGeom>
            <a:grpFill/>
            <a:ln>
              <a:noFill/>
            </a:ln>
          </p:spPr>
          <p:txBody>
            <a:bodyPr lIns="68569" tIns="34275" rIns="68569" bIns="34275" anchor="ctr" anchorCtr="0">
              <a:noAutofit/>
            </a:bodyPr>
            <a:lstStyle/>
            <a:p>
              <a:pPr algn="ctr"/>
              <a:endParaRPr lang="en-GB" sz="1200">
                <a:solidFill>
                  <a:schemeClr val="bg1"/>
                </a:solidFill>
                <a:latin typeface="Arial"/>
                <a:ea typeface="Arial"/>
                <a:cs typeface="Arial"/>
                <a:sym typeface="Arial"/>
              </a:endParaRPr>
            </a:p>
          </p:txBody>
        </p:sp>
        <p:sp>
          <p:nvSpPr>
            <p:cNvPr id="18" name="Shape 707"/>
            <p:cNvSpPr/>
            <p:nvPr/>
          </p:nvSpPr>
          <p:spPr>
            <a:xfrm>
              <a:off x="1307820" y="2234074"/>
              <a:ext cx="97735" cy="97735"/>
            </a:xfrm>
            <a:prstGeom prst="ellipse">
              <a:avLst/>
            </a:prstGeom>
            <a:grpFill/>
            <a:ln>
              <a:noFill/>
            </a:ln>
          </p:spPr>
          <p:txBody>
            <a:bodyPr lIns="68569" tIns="34275" rIns="68569" bIns="34275" anchor="ctr" anchorCtr="0">
              <a:noAutofit/>
            </a:bodyPr>
            <a:lstStyle/>
            <a:p>
              <a:pPr algn="ctr"/>
              <a:endParaRPr lang="en-GB" sz="1200">
                <a:solidFill>
                  <a:schemeClr val="bg1"/>
                </a:solidFill>
                <a:latin typeface="Arial"/>
                <a:ea typeface="Arial"/>
                <a:cs typeface="Arial"/>
                <a:sym typeface="Arial"/>
              </a:endParaRPr>
            </a:p>
          </p:txBody>
        </p:sp>
        <p:sp>
          <p:nvSpPr>
            <p:cNvPr id="19" name="Shape 708"/>
            <p:cNvSpPr/>
            <p:nvPr/>
          </p:nvSpPr>
          <p:spPr>
            <a:xfrm>
              <a:off x="1474433" y="2167473"/>
              <a:ext cx="97735" cy="97735"/>
            </a:xfrm>
            <a:prstGeom prst="ellipse">
              <a:avLst/>
            </a:prstGeom>
            <a:grpFill/>
            <a:ln>
              <a:noFill/>
            </a:ln>
          </p:spPr>
          <p:txBody>
            <a:bodyPr lIns="68569" tIns="34275" rIns="68569" bIns="34275" anchor="ctr" anchorCtr="0">
              <a:noAutofit/>
            </a:bodyPr>
            <a:lstStyle/>
            <a:p>
              <a:pPr algn="ctr"/>
              <a:endParaRPr lang="en-GB" sz="1200">
                <a:solidFill>
                  <a:schemeClr val="bg1"/>
                </a:solidFill>
                <a:latin typeface="Arial"/>
                <a:ea typeface="Arial"/>
                <a:cs typeface="Arial"/>
                <a:sym typeface="Arial"/>
              </a:endParaRPr>
            </a:p>
          </p:txBody>
        </p:sp>
        <p:sp>
          <p:nvSpPr>
            <p:cNvPr id="20" name="Shape 709"/>
            <p:cNvSpPr/>
            <p:nvPr/>
          </p:nvSpPr>
          <p:spPr>
            <a:xfrm rot="1385880">
              <a:off x="1354416" y="2161908"/>
              <a:ext cx="171159" cy="37136"/>
            </a:xfrm>
            <a:prstGeom prst="rect">
              <a:avLst/>
            </a:prstGeom>
            <a:grpFill/>
            <a:ln>
              <a:noFill/>
            </a:ln>
          </p:spPr>
          <p:txBody>
            <a:bodyPr lIns="68569" tIns="34275" rIns="68569" bIns="34275" anchor="ctr" anchorCtr="0">
              <a:noAutofit/>
            </a:bodyPr>
            <a:lstStyle/>
            <a:p>
              <a:pPr algn="ctr"/>
              <a:endParaRPr lang="en-GB" sz="1200">
                <a:solidFill>
                  <a:schemeClr val="bg1"/>
                </a:solidFill>
                <a:latin typeface="Arial"/>
                <a:ea typeface="Arial"/>
                <a:cs typeface="Arial"/>
                <a:sym typeface="Arial"/>
              </a:endParaRPr>
            </a:p>
          </p:txBody>
        </p:sp>
        <p:sp>
          <p:nvSpPr>
            <p:cNvPr id="21" name="Shape 710"/>
            <p:cNvSpPr/>
            <p:nvPr/>
          </p:nvSpPr>
          <p:spPr>
            <a:xfrm rot="9414120" flipH="1">
              <a:off x="1354416" y="2233631"/>
              <a:ext cx="171159" cy="37136"/>
            </a:xfrm>
            <a:prstGeom prst="rect">
              <a:avLst/>
            </a:prstGeom>
            <a:grpFill/>
            <a:ln>
              <a:noFill/>
            </a:ln>
          </p:spPr>
          <p:txBody>
            <a:bodyPr lIns="68569" tIns="34275" rIns="68569" bIns="34275" anchor="ctr" anchorCtr="0">
              <a:noAutofit/>
            </a:bodyPr>
            <a:lstStyle/>
            <a:p>
              <a:pPr algn="ctr"/>
              <a:endParaRPr lang="en-GB" sz="1200">
                <a:solidFill>
                  <a:schemeClr val="bg1"/>
                </a:solidFill>
                <a:latin typeface="Arial"/>
                <a:ea typeface="Arial"/>
                <a:cs typeface="Arial"/>
                <a:sym typeface="Arial"/>
              </a:endParaRPr>
            </a:p>
          </p:txBody>
        </p:sp>
      </p:grpSp>
      <p:sp>
        <p:nvSpPr>
          <p:cNvPr id="22" name="Shape 693"/>
          <p:cNvSpPr txBox="1">
            <a:spLocks/>
          </p:cNvSpPr>
          <p:nvPr/>
        </p:nvSpPr>
        <p:spPr>
          <a:xfrm>
            <a:off x="103044" y="2126593"/>
            <a:ext cx="1464883" cy="510638"/>
          </a:xfrm>
          <a:prstGeom prst="rect">
            <a:avLst/>
          </a:prstGeom>
          <a:solidFill>
            <a:schemeClr val="tx2"/>
          </a:solidFill>
          <a:ln>
            <a:noFill/>
          </a:ln>
        </p:spPr>
        <p:txBody>
          <a:bodyPr lIns="54863" tIns="54000" rIns="54000" bIns="54000" anchor="ctr" anchorCtr="0">
            <a:noAutofit/>
          </a:bodyPr>
          <a:lstStyle/>
          <a:p>
            <a:pPr>
              <a:buSzPct val="25000"/>
            </a:pPr>
            <a:r>
              <a:rPr lang="en-GB" sz="2100" b="1">
                <a:solidFill>
                  <a:schemeClr val="bg1"/>
                </a:solidFill>
                <a:latin typeface="Arial"/>
                <a:ea typeface="Arial"/>
                <a:cs typeface="Arial"/>
                <a:sym typeface="Arial"/>
              </a:rPr>
              <a:t>O</a:t>
            </a:r>
            <a:r>
              <a:rPr lang="en-GB" sz="1050">
                <a:solidFill>
                  <a:schemeClr val="tx2">
                    <a:lumMod val="10000"/>
                    <a:lumOff val="90000"/>
                  </a:schemeClr>
                </a:solidFill>
                <a:latin typeface="Arial"/>
                <a:ea typeface="Arial"/>
                <a:cs typeface="Arial"/>
                <a:sym typeface="Arial"/>
              </a:rPr>
              <a:t>ptimise</a:t>
            </a:r>
            <a:endParaRPr lang="en-GB" sz="713">
              <a:solidFill>
                <a:schemeClr val="tx2">
                  <a:lumMod val="10000"/>
                  <a:lumOff val="90000"/>
                </a:schemeClr>
              </a:solidFill>
              <a:latin typeface="Arial"/>
              <a:ea typeface="Arial"/>
              <a:cs typeface="Arial"/>
              <a:sym typeface="Arial"/>
            </a:endParaRPr>
          </a:p>
        </p:txBody>
      </p:sp>
      <p:grpSp>
        <p:nvGrpSpPr>
          <p:cNvPr id="23" name="Shape 711"/>
          <p:cNvGrpSpPr/>
          <p:nvPr/>
        </p:nvGrpSpPr>
        <p:grpSpPr>
          <a:xfrm>
            <a:off x="1221243" y="2258100"/>
            <a:ext cx="254362" cy="251419"/>
            <a:chOff x="1295466" y="2973015"/>
            <a:chExt cx="273960" cy="270790"/>
          </a:xfrm>
          <a:solidFill>
            <a:schemeClr val="bg1"/>
          </a:solidFill>
        </p:grpSpPr>
        <p:sp>
          <p:nvSpPr>
            <p:cNvPr id="24" name="Shape 712"/>
            <p:cNvSpPr/>
            <p:nvPr/>
          </p:nvSpPr>
          <p:spPr>
            <a:xfrm>
              <a:off x="1295466" y="2973015"/>
              <a:ext cx="273960" cy="270790"/>
            </a:xfrm>
            <a:custGeom>
              <a:avLst/>
              <a:gdLst/>
              <a:ahLst/>
              <a:cxnLst/>
              <a:rect l="0" t="0" r="0" b="0"/>
              <a:pathLst>
                <a:path w="120000" h="120000" extrusionOk="0">
                  <a:moveTo>
                    <a:pt x="20597" y="13611"/>
                  </a:moveTo>
                  <a:lnTo>
                    <a:pt x="31343" y="17194"/>
                  </a:lnTo>
                  <a:lnTo>
                    <a:pt x="32059" y="17910"/>
                  </a:lnTo>
                  <a:cubicBezTo>
                    <a:pt x="33850" y="16835"/>
                    <a:pt x="35641" y="15761"/>
                    <a:pt x="37432" y="14865"/>
                  </a:cubicBezTo>
                  <a:lnTo>
                    <a:pt x="37074" y="13791"/>
                  </a:lnTo>
                  <a:lnTo>
                    <a:pt x="39223" y="2686"/>
                  </a:lnTo>
                  <a:lnTo>
                    <a:pt x="49074" y="0"/>
                  </a:lnTo>
                  <a:lnTo>
                    <a:pt x="56597" y="8597"/>
                  </a:lnTo>
                  <a:lnTo>
                    <a:pt x="56776" y="9492"/>
                  </a:lnTo>
                  <a:cubicBezTo>
                    <a:pt x="58925" y="9492"/>
                    <a:pt x="60895" y="9492"/>
                    <a:pt x="63044" y="9492"/>
                  </a:cubicBezTo>
                  <a:lnTo>
                    <a:pt x="63223" y="8597"/>
                  </a:lnTo>
                  <a:lnTo>
                    <a:pt x="70746" y="0"/>
                  </a:lnTo>
                  <a:lnTo>
                    <a:pt x="80597" y="2686"/>
                  </a:lnTo>
                  <a:lnTo>
                    <a:pt x="82746" y="13791"/>
                  </a:lnTo>
                  <a:lnTo>
                    <a:pt x="82388" y="14865"/>
                  </a:lnTo>
                  <a:cubicBezTo>
                    <a:pt x="84179" y="15761"/>
                    <a:pt x="85970" y="16835"/>
                    <a:pt x="87761" y="17910"/>
                  </a:cubicBezTo>
                  <a:lnTo>
                    <a:pt x="88477" y="17194"/>
                  </a:lnTo>
                  <a:lnTo>
                    <a:pt x="99223" y="13611"/>
                  </a:lnTo>
                  <a:lnTo>
                    <a:pt x="106388" y="20776"/>
                  </a:lnTo>
                  <a:lnTo>
                    <a:pt x="102805" y="31522"/>
                  </a:lnTo>
                  <a:lnTo>
                    <a:pt x="102089" y="32238"/>
                  </a:lnTo>
                  <a:cubicBezTo>
                    <a:pt x="103164" y="34029"/>
                    <a:pt x="104238" y="35820"/>
                    <a:pt x="105134" y="37611"/>
                  </a:cubicBezTo>
                  <a:lnTo>
                    <a:pt x="106208" y="37253"/>
                  </a:lnTo>
                  <a:lnTo>
                    <a:pt x="117313" y="39402"/>
                  </a:lnTo>
                  <a:lnTo>
                    <a:pt x="120000" y="49253"/>
                  </a:lnTo>
                  <a:lnTo>
                    <a:pt x="111402" y="56776"/>
                  </a:lnTo>
                  <a:lnTo>
                    <a:pt x="110507" y="56955"/>
                  </a:lnTo>
                  <a:cubicBezTo>
                    <a:pt x="110507" y="59104"/>
                    <a:pt x="110507" y="61074"/>
                    <a:pt x="110507" y="63223"/>
                  </a:cubicBezTo>
                  <a:lnTo>
                    <a:pt x="111402" y="63402"/>
                  </a:lnTo>
                  <a:lnTo>
                    <a:pt x="120000" y="70925"/>
                  </a:lnTo>
                  <a:lnTo>
                    <a:pt x="117313" y="80776"/>
                  </a:lnTo>
                  <a:lnTo>
                    <a:pt x="106208" y="82925"/>
                  </a:lnTo>
                  <a:lnTo>
                    <a:pt x="105134" y="82567"/>
                  </a:lnTo>
                  <a:cubicBezTo>
                    <a:pt x="104238" y="84358"/>
                    <a:pt x="103164" y="86149"/>
                    <a:pt x="102089" y="87940"/>
                  </a:cubicBezTo>
                  <a:lnTo>
                    <a:pt x="102805" y="88656"/>
                  </a:lnTo>
                  <a:lnTo>
                    <a:pt x="106388" y="99402"/>
                  </a:lnTo>
                  <a:lnTo>
                    <a:pt x="99223" y="106567"/>
                  </a:lnTo>
                  <a:lnTo>
                    <a:pt x="88477" y="102985"/>
                  </a:lnTo>
                  <a:lnTo>
                    <a:pt x="87761" y="102089"/>
                  </a:lnTo>
                  <a:cubicBezTo>
                    <a:pt x="85970" y="103343"/>
                    <a:pt x="84179" y="104417"/>
                    <a:pt x="82388" y="105313"/>
                  </a:cubicBezTo>
                  <a:lnTo>
                    <a:pt x="82746" y="106388"/>
                  </a:lnTo>
                  <a:lnTo>
                    <a:pt x="80597" y="117313"/>
                  </a:lnTo>
                  <a:lnTo>
                    <a:pt x="70746" y="120000"/>
                  </a:lnTo>
                  <a:lnTo>
                    <a:pt x="63223" y="111402"/>
                  </a:lnTo>
                  <a:lnTo>
                    <a:pt x="63044" y="110507"/>
                  </a:lnTo>
                  <a:cubicBezTo>
                    <a:pt x="60895" y="110686"/>
                    <a:pt x="58925" y="110686"/>
                    <a:pt x="56776" y="110507"/>
                  </a:cubicBezTo>
                  <a:lnTo>
                    <a:pt x="56597" y="111402"/>
                  </a:lnTo>
                  <a:lnTo>
                    <a:pt x="49074" y="120000"/>
                  </a:lnTo>
                  <a:lnTo>
                    <a:pt x="39223" y="117313"/>
                  </a:lnTo>
                  <a:lnTo>
                    <a:pt x="37074" y="106388"/>
                  </a:lnTo>
                  <a:lnTo>
                    <a:pt x="37432" y="105313"/>
                  </a:lnTo>
                  <a:cubicBezTo>
                    <a:pt x="35641" y="104417"/>
                    <a:pt x="33850" y="103343"/>
                    <a:pt x="32059" y="102089"/>
                  </a:cubicBezTo>
                  <a:lnTo>
                    <a:pt x="31343" y="102985"/>
                  </a:lnTo>
                  <a:lnTo>
                    <a:pt x="20597" y="106567"/>
                  </a:lnTo>
                  <a:lnTo>
                    <a:pt x="13432" y="99402"/>
                  </a:lnTo>
                  <a:lnTo>
                    <a:pt x="17014" y="88656"/>
                  </a:lnTo>
                  <a:lnTo>
                    <a:pt x="17910" y="87940"/>
                  </a:lnTo>
                  <a:cubicBezTo>
                    <a:pt x="16656" y="86149"/>
                    <a:pt x="15582" y="84358"/>
                    <a:pt x="14686" y="82567"/>
                  </a:cubicBezTo>
                  <a:lnTo>
                    <a:pt x="13611" y="82925"/>
                  </a:lnTo>
                  <a:lnTo>
                    <a:pt x="2686" y="80776"/>
                  </a:lnTo>
                  <a:lnTo>
                    <a:pt x="0" y="70925"/>
                  </a:lnTo>
                  <a:lnTo>
                    <a:pt x="8597" y="63402"/>
                  </a:lnTo>
                  <a:lnTo>
                    <a:pt x="9492" y="63223"/>
                  </a:lnTo>
                  <a:cubicBezTo>
                    <a:pt x="9313" y="61074"/>
                    <a:pt x="9313" y="59104"/>
                    <a:pt x="9492" y="56955"/>
                  </a:cubicBezTo>
                  <a:lnTo>
                    <a:pt x="8597" y="56776"/>
                  </a:lnTo>
                  <a:lnTo>
                    <a:pt x="0" y="49253"/>
                  </a:lnTo>
                  <a:lnTo>
                    <a:pt x="2686" y="39402"/>
                  </a:lnTo>
                  <a:lnTo>
                    <a:pt x="13611" y="37253"/>
                  </a:lnTo>
                  <a:lnTo>
                    <a:pt x="14686" y="37611"/>
                  </a:lnTo>
                  <a:cubicBezTo>
                    <a:pt x="15582" y="35820"/>
                    <a:pt x="16656" y="34029"/>
                    <a:pt x="17910" y="32238"/>
                  </a:cubicBezTo>
                  <a:lnTo>
                    <a:pt x="17014" y="31522"/>
                  </a:lnTo>
                  <a:lnTo>
                    <a:pt x="13432" y="20776"/>
                  </a:lnTo>
                  <a:lnTo>
                    <a:pt x="20597" y="13611"/>
                  </a:lnTo>
                  <a:close/>
                  <a:moveTo>
                    <a:pt x="34925" y="35104"/>
                  </a:moveTo>
                  <a:cubicBezTo>
                    <a:pt x="21134" y="48895"/>
                    <a:pt x="21134" y="71283"/>
                    <a:pt x="34925" y="85074"/>
                  </a:cubicBezTo>
                  <a:cubicBezTo>
                    <a:pt x="48716" y="98865"/>
                    <a:pt x="71104" y="98865"/>
                    <a:pt x="84895" y="85074"/>
                  </a:cubicBezTo>
                  <a:cubicBezTo>
                    <a:pt x="98865" y="71283"/>
                    <a:pt x="98865" y="48895"/>
                    <a:pt x="84895" y="35104"/>
                  </a:cubicBezTo>
                  <a:cubicBezTo>
                    <a:pt x="71104" y="21134"/>
                    <a:pt x="48716" y="21134"/>
                    <a:pt x="34925" y="35104"/>
                  </a:cubicBezTo>
                  <a:close/>
                </a:path>
              </a:pathLst>
            </a:custGeom>
            <a:grpFill/>
            <a:ln>
              <a:noFill/>
            </a:ln>
          </p:spPr>
          <p:txBody>
            <a:bodyPr lIns="68569" tIns="34275" rIns="68569" bIns="34275" anchor="t" anchorCtr="0">
              <a:noAutofit/>
            </a:bodyPr>
            <a:lstStyle/>
            <a:p>
              <a:endParaRPr lang="en-GB" sz="675">
                <a:solidFill>
                  <a:schemeClr val="bg1"/>
                </a:solidFill>
                <a:latin typeface="Arial"/>
                <a:ea typeface="Arial"/>
                <a:cs typeface="Arial"/>
                <a:sym typeface="Arial"/>
              </a:endParaRPr>
            </a:p>
          </p:txBody>
        </p:sp>
        <p:sp>
          <p:nvSpPr>
            <p:cNvPr id="25" name="Shape 713"/>
            <p:cNvSpPr/>
            <p:nvPr/>
          </p:nvSpPr>
          <p:spPr>
            <a:xfrm>
              <a:off x="1331266" y="3008303"/>
              <a:ext cx="201580" cy="200214"/>
            </a:xfrm>
            <a:custGeom>
              <a:avLst/>
              <a:gdLst/>
              <a:ahLst/>
              <a:cxnLst/>
              <a:rect l="0" t="0" r="0" b="0"/>
              <a:pathLst>
                <a:path w="120000" h="120000" extrusionOk="0">
                  <a:moveTo>
                    <a:pt x="21333" y="21333"/>
                  </a:moveTo>
                  <a:cubicBezTo>
                    <a:pt x="42666" y="0"/>
                    <a:pt x="77333" y="0"/>
                    <a:pt x="98666" y="21333"/>
                  </a:cubicBezTo>
                  <a:cubicBezTo>
                    <a:pt x="120000" y="42666"/>
                    <a:pt x="120000" y="77333"/>
                    <a:pt x="98666" y="98666"/>
                  </a:cubicBezTo>
                  <a:cubicBezTo>
                    <a:pt x="77333" y="120000"/>
                    <a:pt x="42666" y="120000"/>
                    <a:pt x="21333" y="98666"/>
                  </a:cubicBezTo>
                  <a:cubicBezTo>
                    <a:pt x="0" y="77333"/>
                    <a:pt x="0" y="42666"/>
                    <a:pt x="21333" y="21333"/>
                  </a:cubicBezTo>
                  <a:close/>
                  <a:moveTo>
                    <a:pt x="31515" y="21818"/>
                  </a:moveTo>
                  <a:lnTo>
                    <a:pt x="46303" y="36606"/>
                  </a:lnTo>
                  <a:cubicBezTo>
                    <a:pt x="52363" y="32969"/>
                    <a:pt x="59151" y="31757"/>
                    <a:pt x="65939" y="33212"/>
                  </a:cubicBezTo>
                  <a:lnTo>
                    <a:pt x="75393" y="14545"/>
                  </a:lnTo>
                  <a:cubicBezTo>
                    <a:pt x="60848" y="9696"/>
                    <a:pt x="44363" y="12121"/>
                    <a:pt x="31515" y="21818"/>
                  </a:cubicBezTo>
                  <a:close/>
                  <a:moveTo>
                    <a:pt x="21818" y="31272"/>
                  </a:moveTo>
                  <a:cubicBezTo>
                    <a:pt x="12121" y="44121"/>
                    <a:pt x="9696" y="60606"/>
                    <a:pt x="14787" y="75393"/>
                  </a:cubicBezTo>
                  <a:lnTo>
                    <a:pt x="33212" y="65939"/>
                  </a:lnTo>
                  <a:cubicBezTo>
                    <a:pt x="31757" y="59151"/>
                    <a:pt x="32969" y="52363"/>
                    <a:pt x="36606" y="46303"/>
                  </a:cubicBezTo>
                  <a:lnTo>
                    <a:pt x="21818" y="31272"/>
                  </a:lnTo>
                  <a:close/>
                  <a:moveTo>
                    <a:pt x="50424" y="50181"/>
                  </a:moveTo>
                  <a:cubicBezTo>
                    <a:pt x="45090" y="55515"/>
                    <a:pt x="45090" y="64242"/>
                    <a:pt x="50424" y="69575"/>
                  </a:cubicBezTo>
                  <a:cubicBezTo>
                    <a:pt x="55757" y="74909"/>
                    <a:pt x="64484" y="74909"/>
                    <a:pt x="69818" y="69575"/>
                  </a:cubicBezTo>
                  <a:cubicBezTo>
                    <a:pt x="75151" y="64242"/>
                    <a:pt x="75151" y="55515"/>
                    <a:pt x="69818" y="50181"/>
                  </a:cubicBezTo>
                  <a:cubicBezTo>
                    <a:pt x="64484" y="44848"/>
                    <a:pt x="55757" y="44848"/>
                    <a:pt x="50424" y="50181"/>
                  </a:cubicBezTo>
                  <a:close/>
                  <a:moveTo>
                    <a:pt x="87515" y="20848"/>
                  </a:moveTo>
                  <a:lnTo>
                    <a:pt x="78060" y="39515"/>
                  </a:lnTo>
                  <a:cubicBezTo>
                    <a:pt x="78545" y="40000"/>
                    <a:pt x="79030" y="40242"/>
                    <a:pt x="79272" y="40727"/>
                  </a:cubicBezTo>
                  <a:cubicBezTo>
                    <a:pt x="84121" y="45333"/>
                    <a:pt x="86787" y="51393"/>
                    <a:pt x="87272" y="57454"/>
                  </a:cubicBezTo>
                  <a:lnTo>
                    <a:pt x="107878" y="60606"/>
                  </a:lnTo>
                  <a:cubicBezTo>
                    <a:pt x="107878" y="48000"/>
                    <a:pt x="103515" y="35636"/>
                    <a:pt x="93818" y="26181"/>
                  </a:cubicBezTo>
                  <a:cubicBezTo>
                    <a:pt x="91878" y="24242"/>
                    <a:pt x="89696" y="22545"/>
                    <a:pt x="87515" y="20848"/>
                  </a:cubicBezTo>
                  <a:close/>
                  <a:moveTo>
                    <a:pt x="21090" y="87515"/>
                  </a:moveTo>
                  <a:cubicBezTo>
                    <a:pt x="22545" y="89696"/>
                    <a:pt x="24242" y="91878"/>
                    <a:pt x="26181" y="93818"/>
                  </a:cubicBezTo>
                  <a:cubicBezTo>
                    <a:pt x="35636" y="103272"/>
                    <a:pt x="48242" y="107878"/>
                    <a:pt x="60606" y="107636"/>
                  </a:cubicBezTo>
                  <a:lnTo>
                    <a:pt x="57696" y="87272"/>
                  </a:lnTo>
                  <a:cubicBezTo>
                    <a:pt x="51393" y="86545"/>
                    <a:pt x="45333" y="84121"/>
                    <a:pt x="40727" y="79272"/>
                  </a:cubicBezTo>
                  <a:cubicBezTo>
                    <a:pt x="40242" y="78787"/>
                    <a:pt x="40000" y="78303"/>
                    <a:pt x="39515" y="78060"/>
                  </a:cubicBezTo>
                  <a:lnTo>
                    <a:pt x="21090" y="87515"/>
                  </a:lnTo>
                  <a:close/>
                  <a:moveTo>
                    <a:pt x="85090" y="70787"/>
                  </a:moveTo>
                  <a:cubicBezTo>
                    <a:pt x="83878" y="73939"/>
                    <a:pt x="81939" y="76848"/>
                    <a:pt x="79272" y="79272"/>
                  </a:cubicBezTo>
                  <a:cubicBezTo>
                    <a:pt x="76848" y="81696"/>
                    <a:pt x="73939" y="83636"/>
                    <a:pt x="71030" y="85090"/>
                  </a:cubicBezTo>
                  <a:lnTo>
                    <a:pt x="74181" y="105696"/>
                  </a:lnTo>
                  <a:cubicBezTo>
                    <a:pt x="81454" y="103515"/>
                    <a:pt x="88242" y="99636"/>
                    <a:pt x="93818" y="93818"/>
                  </a:cubicBezTo>
                  <a:cubicBezTo>
                    <a:pt x="99636" y="88000"/>
                    <a:pt x="103515" y="81212"/>
                    <a:pt x="105939" y="73939"/>
                  </a:cubicBezTo>
                  <a:lnTo>
                    <a:pt x="85090" y="70787"/>
                  </a:lnTo>
                  <a:close/>
                </a:path>
              </a:pathLst>
            </a:custGeom>
            <a:grpFill/>
            <a:ln>
              <a:noFill/>
            </a:ln>
          </p:spPr>
          <p:txBody>
            <a:bodyPr lIns="68569" tIns="34275" rIns="68569" bIns="34275" anchor="t" anchorCtr="0">
              <a:noAutofit/>
            </a:bodyPr>
            <a:lstStyle/>
            <a:p>
              <a:endParaRPr lang="en-GB" sz="675">
                <a:solidFill>
                  <a:schemeClr val="bg1"/>
                </a:solidFill>
                <a:latin typeface="Arial"/>
                <a:ea typeface="Arial"/>
                <a:cs typeface="Arial"/>
                <a:sym typeface="Arial"/>
              </a:endParaRPr>
            </a:p>
          </p:txBody>
        </p:sp>
      </p:grpSp>
      <p:sp>
        <p:nvSpPr>
          <p:cNvPr id="26" name="Shape 695"/>
          <p:cNvSpPr txBox="1">
            <a:spLocks/>
          </p:cNvSpPr>
          <p:nvPr/>
        </p:nvSpPr>
        <p:spPr>
          <a:xfrm>
            <a:off x="103044" y="2796683"/>
            <a:ext cx="1464883" cy="510638"/>
          </a:xfrm>
          <a:prstGeom prst="rect">
            <a:avLst/>
          </a:prstGeom>
          <a:solidFill>
            <a:schemeClr val="tx2"/>
          </a:solidFill>
          <a:ln>
            <a:noFill/>
          </a:ln>
        </p:spPr>
        <p:txBody>
          <a:bodyPr lIns="54863" tIns="54000" rIns="54000" bIns="54000" anchor="ctr" anchorCtr="0">
            <a:noAutofit/>
          </a:bodyPr>
          <a:lstStyle/>
          <a:p>
            <a:pPr>
              <a:buSzPct val="25000"/>
            </a:pPr>
            <a:r>
              <a:rPr lang="en-GB" sz="2100" b="1">
                <a:solidFill>
                  <a:schemeClr val="bg1"/>
                </a:solidFill>
                <a:latin typeface="Arial"/>
                <a:ea typeface="Arial"/>
                <a:cs typeface="Arial"/>
                <a:sym typeface="Arial"/>
              </a:rPr>
              <a:t>L</a:t>
            </a:r>
            <a:r>
              <a:rPr lang="en-GB" sz="1050">
                <a:solidFill>
                  <a:schemeClr val="tx2">
                    <a:lumMod val="10000"/>
                    <a:lumOff val="90000"/>
                  </a:schemeClr>
                </a:solidFill>
                <a:latin typeface="Arial"/>
                <a:ea typeface="Arial"/>
                <a:cs typeface="Arial"/>
                <a:sym typeface="Arial"/>
              </a:rPr>
              <a:t>oop</a:t>
            </a:r>
            <a:endParaRPr lang="en-GB" sz="825">
              <a:solidFill>
                <a:schemeClr val="tx2">
                  <a:lumMod val="10000"/>
                  <a:lumOff val="90000"/>
                </a:schemeClr>
              </a:solidFill>
              <a:latin typeface="Arial"/>
              <a:ea typeface="Arial"/>
              <a:cs typeface="Arial"/>
              <a:sym typeface="Arial"/>
            </a:endParaRPr>
          </a:p>
        </p:txBody>
      </p:sp>
      <p:sp>
        <p:nvSpPr>
          <p:cNvPr id="27" name="Shape 714"/>
          <p:cNvSpPr/>
          <p:nvPr/>
        </p:nvSpPr>
        <p:spPr>
          <a:xfrm>
            <a:off x="1241841" y="2958056"/>
            <a:ext cx="225050" cy="222446"/>
          </a:xfrm>
          <a:custGeom>
            <a:avLst/>
            <a:gdLst/>
            <a:ahLst/>
            <a:cxnLst/>
            <a:rect l="0" t="0" r="0" b="0"/>
            <a:pathLst>
              <a:path w="120000" h="120000" extrusionOk="0">
                <a:moveTo>
                  <a:pt x="60000" y="0"/>
                </a:moveTo>
                <a:cubicBezTo>
                  <a:pt x="30638" y="0"/>
                  <a:pt x="6382" y="20425"/>
                  <a:pt x="851" y="48085"/>
                </a:cubicBezTo>
                <a:lnTo>
                  <a:pt x="20851" y="48085"/>
                </a:lnTo>
                <a:cubicBezTo>
                  <a:pt x="26382" y="31063"/>
                  <a:pt x="41702" y="18723"/>
                  <a:pt x="60425" y="18723"/>
                </a:cubicBezTo>
                <a:cubicBezTo>
                  <a:pt x="71489" y="18723"/>
                  <a:pt x="81702" y="23404"/>
                  <a:pt x="88936" y="30638"/>
                </a:cubicBezTo>
                <a:lnTo>
                  <a:pt x="71914" y="48085"/>
                </a:lnTo>
                <a:lnTo>
                  <a:pt x="99574" y="48085"/>
                </a:lnTo>
                <a:lnTo>
                  <a:pt x="118723" y="48085"/>
                </a:lnTo>
                <a:lnTo>
                  <a:pt x="120000" y="48085"/>
                </a:lnTo>
                <a:lnTo>
                  <a:pt x="120000" y="0"/>
                </a:lnTo>
                <a:lnTo>
                  <a:pt x="102127" y="17446"/>
                </a:lnTo>
                <a:cubicBezTo>
                  <a:pt x="91489" y="6808"/>
                  <a:pt x="76595" y="0"/>
                  <a:pt x="60000" y="0"/>
                </a:cubicBezTo>
                <a:close/>
                <a:moveTo>
                  <a:pt x="0" y="71914"/>
                </a:moveTo>
                <a:lnTo>
                  <a:pt x="0" y="120000"/>
                </a:lnTo>
                <a:lnTo>
                  <a:pt x="17446" y="102127"/>
                </a:lnTo>
                <a:cubicBezTo>
                  <a:pt x="28510" y="113191"/>
                  <a:pt x="43404" y="120000"/>
                  <a:pt x="60000" y="120000"/>
                </a:cubicBezTo>
                <a:cubicBezTo>
                  <a:pt x="88936" y="120000"/>
                  <a:pt x="113191" y="99148"/>
                  <a:pt x="118723" y="71914"/>
                </a:cubicBezTo>
                <a:lnTo>
                  <a:pt x="98723" y="71914"/>
                </a:lnTo>
                <a:cubicBezTo>
                  <a:pt x="93617" y="88936"/>
                  <a:pt x="78297" y="101276"/>
                  <a:pt x="59574" y="101276"/>
                </a:cubicBezTo>
                <a:cubicBezTo>
                  <a:pt x="48085" y="101276"/>
                  <a:pt x="37872" y="96595"/>
                  <a:pt x="30638" y="89361"/>
                </a:cubicBezTo>
                <a:lnTo>
                  <a:pt x="47659" y="71914"/>
                </a:lnTo>
                <a:lnTo>
                  <a:pt x="20000" y="71914"/>
                </a:lnTo>
                <a:lnTo>
                  <a:pt x="851" y="71914"/>
                </a:lnTo>
                <a:lnTo>
                  <a:pt x="0" y="71914"/>
                </a:lnTo>
                <a:close/>
              </a:path>
            </a:pathLst>
          </a:custGeom>
          <a:solidFill>
            <a:schemeClr val="bg1"/>
          </a:solidFill>
          <a:ln>
            <a:noFill/>
          </a:ln>
        </p:spPr>
        <p:txBody>
          <a:bodyPr lIns="68569" tIns="34275" rIns="68569" bIns="34275" anchor="t" anchorCtr="0">
            <a:noAutofit/>
          </a:bodyPr>
          <a:lstStyle/>
          <a:p>
            <a:endParaRPr lang="en-GB" sz="675">
              <a:solidFill>
                <a:schemeClr val="bg1"/>
              </a:solidFill>
              <a:latin typeface="Arial"/>
              <a:ea typeface="Arial"/>
              <a:cs typeface="Arial"/>
              <a:sym typeface="Arial"/>
            </a:endParaRPr>
          </a:p>
        </p:txBody>
      </p:sp>
      <p:sp>
        <p:nvSpPr>
          <p:cNvPr id="28" name="Shape 697"/>
          <p:cNvSpPr txBox="1">
            <a:spLocks/>
          </p:cNvSpPr>
          <p:nvPr/>
        </p:nvSpPr>
        <p:spPr>
          <a:xfrm>
            <a:off x="103044" y="3466773"/>
            <a:ext cx="1464883" cy="510638"/>
          </a:xfrm>
          <a:prstGeom prst="rect">
            <a:avLst/>
          </a:prstGeom>
          <a:solidFill>
            <a:schemeClr val="tx2"/>
          </a:solidFill>
          <a:ln>
            <a:noFill/>
          </a:ln>
        </p:spPr>
        <p:txBody>
          <a:bodyPr lIns="54863" tIns="54000" rIns="54000" bIns="54000" anchor="ctr" anchorCtr="0">
            <a:noAutofit/>
          </a:bodyPr>
          <a:lstStyle/>
          <a:p>
            <a:pPr>
              <a:buSzPct val="25000"/>
            </a:pPr>
            <a:r>
              <a:rPr lang="en-GB" b="1">
                <a:solidFill>
                  <a:schemeClr val="bg1"/>
                </a:solidFill>
                <a:latin typeface="Arial"/>
                <a:ea typeface="Arial"/>
                <a:cs typeface="Arial"/>
                <a:sym typeface="Arial"/>
              </a:rPr>
              <a:t>V</a:t>
            </a:r>
            <a:r>
              <a:rPr lang="en-GB" sz="1050">
                <a:solidFill>
                  <a:schemeClr val="tx2">
                    <a:lumMod val="10000"/>
                    <a:lumOff val="90000"/>
                  </a:schemeClr>
                </a:solidFill>
                <a:latin typeface="Arial"/>
                <a:ea typeface="Arial"/>
                <a:cs typeface="Arial"/>
                <a:sym typeface="Arial"/>
              </a:rPr>
              <a:t>irtualise</a:t>
            </a:r>
            <a:r>
              <a:rPr lang="en-GB" sz="788">
                <a:solidFill>
                  <a:schemeClr val="tx2">
                    <a:lumMod val="10000"/>
                    <a:lumOff val="90000"/>
                  </a:schemeClr>
                </a:solidFill>
                <a:latin typeface="Arial"/>
                <a:ea typeface="Arial"/>
                <a:cs typeface="Arial"/>
                <a:sym typeface="Arial"/>
              </a:rPr>
              <a:t> </a:t>
            </a:r>
            <a:endParaRPr lang="en-GB" sz="713">
              <a:solidFill>
                <a:schemeClr val="tx2">
                  <a:lumMod val="10000"/>
                  <a:lumOff val="90000"/>
                </a:schemeClr>
              </a:solidFill>
              <a:latin typeface="Arial"/>
              <a:ea typeface="Arial"/>
              <a:cs typeface="Arial"/>
              <a:sym typeface="Arial"/>
            </a:endParaRPr>
          </a:p>
        </p:txBody>
      </p:sp>
      <p:grpSp>
        <p:nvGrpSpPr>
          <p:cNvPr id="29" name="Shape 715"/>
          <p:cNvGrpSpPr/>
          <p:nvPr/>
        </p:nvGrpSpPr>
        <p:grpSpPr>
          <a:xfrm>
            <a:off x="1223986" y="3657831"/>
            <a:ext cx="279530" cy="203720"/>
            <a:chOff x="1247550" y="4679419"/>
            <a:chExt cx="411255" cy="299721"/>
          </a:xfrm>
          <a:solidFill>
            <a:schemeClr val="bg1"/>
          </a:solidFill>
        </p:grpSpPr>
        <p:sp>
          <p:nvSpPr>
            <p:cNvPr id="30" name="Shape 716"/>
            <p:cNvSpPr/>
            <p:nvPr/>
          </p:nvSpPr>
          <p:spPr>
            <a:xfrm>
              <a:off x="1247550" y="4679419"/>
              <a:ext cx="267691" cy="258280"/>
            </a:xfrm>
            <a:custGeom>
              <a:avLst/>
              <a:gdLst/>
              <a:ahLst/>
              <a:cxnLst/>
              <a:rect l="0" t="0" r="0" b="0"/>
              <a:pathLst>
                <a:path w="120000" h="120000" extrusionOk="0">
                  <a:moveTo>
                    <a:pt x="67493" y="97466"/>
                  </a:moveTo>
                  <a:cubicBezTo>
                    <a:pt x="69619" y="97466"/>
                    <a:pt x="71319" y="99167"/>
                    <a:pt x="71319" y="101293"/>
                  </a:cubicBezTo>
                  <a:lnTo>
                    <a:pt x="71319" y="105013"/>
                  </a:lnTo>
                  <a:cubicBezTo>
                    <a:pt x="71319" y="107032"/>
                    <a:pt x="72595" y="109796"/>
                    <a:pt x="74295" y="110965"/>
                  </a:cubicBezTo>
                  <a:lnTo>
                    <a:pt x="83330" y="117767"/>
                  </a:lnTo>
                  <a:cubicBezTo>
                    <a:pt x="84924" y="119043"/>
                    <a:pt x="84605" y="120000"/>
                    <a:pt x="82586" y="120000"/>
                  </a:cubicBezTo>
                  <a:lnTo>
                    <a:pt x="37519" y="120000"/>
                  </a:lnTo>
                  <a:cubicBezTo>
                    <a:pt x="35500" y="120000"/>
                    <a:pt x="35181" y="119043"/>
                    <a:pt x="36775" y="117767"/>
                  </a:cubicBezTo>
                  <a:lnTo>
                    <a:pt x="45810" y="110965"/>
                  </a:lnTo>
                  <a:cubicBezTo>
                    <a:pt x="47404" y="109796"/>
                    <a:pt x="48786" y="107032"/>
                    <a:pt x="48786" y="105013"/>
                  </a:cubicBezTo>
                  <a:lnTo>
                    <a:pt x="48786" y="101293"/>
                  </a:lnTo>
                  <a:cubicBezTo>
                    <a:pt x="48786" y="99167"/>
                    <a:pt x="50487" y="97466"/>
                    <a:pt x="52506" y="97466"/>
                  </a:cubicBezTo>
                  <a:lnTo>
                    <a:pt x="67493" y="97466"/>
                  </a:lnTo>
                  <a:close/>
                  <a:moveTo>
                    <a:pt x="112559" y="67493"/>
                  </a:moveTo>
                  <a:cubicBezTo>
                    <a:pt x="112559" y="71638"/>
                    <a:pt x="109158" y="75039"/>
                    <a:pt x="105013" y="75039"/>
                  </a:cubicBezTo>
                  <a:lnTo>
                    <a:pt x="15093" y="75039"/>
                  </a:lnTo>
                  <a:cubicBezTo>
                    <a:pt x="10947" y="75039"/>
                    <a:pt x="7546" y="71638"/>
                    <a:pt x="7546" y="67493"/>
                  </a:cubicBezTo>
                  <a:lnTo>
                    <a:pt x="7546" y="14986"/>
                  </a:lnTo>
                  <a:cubicBezTo>
                    <a:pt x="7546" y="10841"/>
                    <a:pt x="10947" y="7546"/>
                    <a:pt x="15093" y="7546"/>
                  </a:cubicBezTo>
                  <a:lnTo>
                    <a:pt x="105013" y="7546"/>
                  </a:lnTo>
                  <a:cubicBezTo>
                    <a:pt x="109158" y="7546"/>
                    <a:pt x="112559" y="10841"/>
                    <a:pt x="112559" y="14986"/>
                  </a:cubicBezTo>
                  <a:lnTo>
                    <a:pt x="112559" y="67493"/>
                  </a:lnTo>
                  <a:close/>
                  <a:moveTo>
                    <a:pt x="112559" y="0"/>
                  </a:moveTo>
                  <a:lnTo>
                    <a:pt x="7546" y="0"/>
                  </a:lnTo>
                  <a:cubicBezTo>
                    <a:pt x="3401" y="0"/>
                    <a:pt x="0" y="3401"/>
                    <a:pt x="0" y="7546"/>
                  </a:cubicBezTo>
                  <a:lnTo>
                    <a:pt x="0" y="86306"/>
                  </a:lnTo>
                  <a:cubicBezTo>
                    <a:pt x="0" y="90345"/>
                    <a:pt x="3401" y="93746"/>
                    <a:pt x="7546" y="93746"/>
                  </a:cubicBezTo>
                  <a:lnTo>
                    <a:pt x="112559" y="93746"/>
                  </a:lnTo>
                  <a:cubicBezTo>
                    <a:pt x="116705" y="93746"/>
                    <a:pt x="120000" y="90345"/>
                    <a:pt x="120000" y="86306"/>
                  </a:cubicBezTo>
                  <a:lnTo>
                    <a:pt x="120000" y="7546"/>
                  </a:lnTo>
                  <a:cubicBezTo>
                    <a:pt x="120000" y="3401"/>
                    <a:pt x="116705" y="0"/>
                    <a:pt x="112559" y="0"/>
                  </a:cubicBezTo>
                </a:path>
              </a:pathLst>
            </a:custGeom>
            <a:grpFill/>
            <a:ln>
              <a:noFill/>
            </a:ln>
          </p:spPr>
          <p:txBody>
            <a:bodyPr lIns="68569" tIns="34275" rIns="68569" bIns="34275" anchor="t" anchorCtr="0">
              <a:noAutofit/>
            </a:bodyPr>
            <a:lstStyle/>
            <a:p>
              <a:endParaRPr lang="en-GB" sz="675">
                <a:solidFill>
                  <a:schemeClr val="bg1"/>
                </a:solidFill>
                <a:latin typeface="Arial"/>
                <a:ea typeface="Arial"/>
                <a:cs typeface="Arial"/>
                <a:sym typeface="Arial"/>
              </a:endParaRPr>
            </a:p>
          </p:txBody>
        </p:sp>
        <p:grpSp>
          <p:nvGrpSpPr>
            <p:cNvPr id="31" name="Shape 717"/>
            <p:cNvGrpSpPr/>
            <p:nvPr/>
          </p:nvGrpSpPr>
          <p:grpSpPr>
            <a:xfrm rot="1800000">
              <a:off x="1528318" y="4815096"/>
              <a:ext cx="99918" cy="149048"/>
              <a:chOff x="10371485" y="3244940"/>
              <a:chExt cx="298517" cy="492146"/>
            </a:xfrm>
            <a:grpFill/>
          </p:grpSpPr>
          <p:sp>
            <p:nvSpPr>
              <p:cNvPr id="32" name="Shape 718"/>
              <p:cNvSpPr/>
              <p:nvPr/>
            </p:nvSpPr>
            <p:spPr>
              <a:xfrm>
                <a:off x="10371485" y="3244940"/>
                <a:ext cx="298517" cy="492146"/>
              </a:xfrm>
              <a:custGeom>
                <a:avLst/>
                <a:gdLst/>
                <a:ahLst/>
                <a:cxnLst/>
                <a:rect l="0" t="0" r="0" b="0"/>
                <a:pathLst>
                  <a:path w="120000" h="120000" extrusionOk="0">
                    <a:moveTo>
                      <a:pt x="66976" y="0"/>
                    </a:moveTo>
                    <a:cubicBezTo>
                      <a:pt x="64186" y="0"/>
                      <a:pt x="64186" y="0"/>
                      <a:pt x="64186" y="0"/>
                    </a:cubicBezTo>
                    <a:cubicBezTo>
                      <a:pt x="64186" y="15211"/>
                      <a:pt x="64186" y="15211"/>
                      <a:pt x="64186" y="15211"/>
                    </a:cubicBezTo>
                    <a:cubicBezTo>
                      <a:pt x="78139" y="15211"/>
                      <a:pt x="86511" y="21971"/>
                      <a:pt x="86511" y="28732"/>
                    </a:cubicBezTo>
                    <a:cubicBezTo>
                      <a:pt x="86511" y="47323"/>
                      <a:pt x="86511" y="47323"/>
                      <a:pt x="86511" y="47323"/>
                    </a:cubicBezTo>
                    <a:cubicBezTo>
                      <a:pt x="86511" y="55774"/>
                      <a:pt x="75348" y="62535"/>
                      <a:pt x="61395" y="62535"/>
                    </a:cubicBezTo>
                    <a:cubicBezTo>
                      <a:pt x="44651" y="62535"/>
                      <a:pt x="33488" y="55774"/>
                      <a:pt x="33488" y="47323"/>
                    </a:cubicBezTo>
                    <a:cubicBezTo>
                      <a:pt x="33488" y="28732"/>
                      <a:pt x="33488" y="28732"/>
                      <a:pt x="33488" y="28732"/>
                    </a:cubicBezTo>
                    <a:cubicBezTo>
                      <a:pt x="33488" y="21971"/>
                      <a:pt x="41860" y="16901"/>
                      <a:pt x="53023" y="15211"/>
                    </a:cubicBezTo>
                    <a:cubicBezTo>
                      <a:pt x="53023" y="0"/>
                      <a:pt x="53023" y="0"/>
                      <a:pt x="53023" y="0"/>
                    </a:cubicBezTo>
                    <a:cubicBezTo>
                      <a:pt x="25116" y="0"/>
                      <a:pt x="0" y="15211"/>
                      <a:pt x="0" y="33802"/>
                    </a:cubicBezTo>
                    <a:cubicBezTo>
                      <a:pt x="0" y="87887"/>
                      <a:pt x="0" y="87887"/>
                      <a:pt x="0" y="87887"/>
                    </a:cubicBezTo>
                    <a:cubicBezTo>
                      <a:pt x="0" y="106478"/>
                      <a:pt x="25116" y="120000"/>
                      <a:pt x="53023" y="120000"/>
                    </a:cubicBezTo>
                    <a:cubicBezTo>
                      <a:pt x="66976" y="120000"/>
                      <a:pt x="66976" y="120000"/>
                      <a:pt x="66976" y="120000"/>
                    </a:cubicBezTo>
                    <a:cubicBezTo>
                      <a:pt x="97674" y="120000"/>
                      <a:pt x="120000" y="106478"/>
                      <a:pt x="120000" y="87887"/>
                    </a:cubicBezTo>
                    <a:cubicBezTo>
                      <a:pt x="120000" y="33802"/>
                      <a:pt x="120000" y="33802"/>
                      <a:pt x="120000" y="33802"/>
                    </a:cubicBezTo>
                    <a:cubicBezTo>
                      <a:pt x="120000" y="15211"/>
                      <a:pt x="97674" y="0"/>
                      <a:pt x="66976" y="0"/>
                    </a:cubicBezTo>
                    <a:close/>
                  </a:path>
                </a:pathLst>
              </a:custGeom>
              <a:grpFill/>
              <a:ln>
                <a:noFill/>
              </a:ln>
            </p:spPr>
            <p:txBody>
              <a:bodyPr lIns="68569" tIns="34275" rIns="68569" bIns="34275" anchor="t" anchorCtr="0">
                <a:noAutofit/>
              </a:bodyPr>
              <a:lstStyle/>
              <a:p>
                <a:endParaRPr lang="en-GB" sz="675">
                  <a:solidFill>
                    <a:schemeClr val="bg1"/>
                  </a:solidFill>
                  <a:latin typeface="Arial"/>
                  <a:ea typeface="Arial"/>
                  <a:cs typeface="Arial"/>
                  <a:sym typeface="Arial"/>
                </a:endParaRPr>
              </a:p>
            </p:txBody>
          </p:sp>
          <p:sp>
            <p:nvSpPr>
              <p:cNvPr id="33" name="Shape 719"/>
              <p:cNvSpPr/>
              <p:nvPr/>
            </p:nvSpPr>
            <p:spPr>
              <a:xfrm>
                <a:off x="10480315" y="3333689"/>
                <a:ext cx="76647" cy="133120"/>
              </a:xfrm>
              <a:custGeom>
                <a:avLst/>
                <a:gdLst/>
                <a:ahLst/>
                <a:cxnLst/>
                <a:rect l="0" t="0" r="0" b="0"/>
                <a:pathLst>
                  <a:path w="120000" h="120000" extrusionOk="0">
                    <a:moveTo>
                      <a:pt x="0" y="37894"/>
                    </a:moveTo>
                    <a:cubicBezTo>
                      <a:pt x="0" y="88421"/>
                      <a:pt x="0" y="88421"/>
                      <a:pt x="0" y="88421"/>
                    </a:cubicBezTo>
                    <a:cubicBezTo>
                      <a:pt x="0" y="107368"/>
                      <a:pt x="21818" y="120000"/>
                      <a:pt x="65454" y="120000"/>
                    </a:cubicBezTo>
                    <a:cubicBezTo>
                      <a:pt x="98181" y="120000"/>
                      <a:pt x="120000" y="107368"/>
                      <a:pt x="120000" y="88421"/>
                    </a:cubicBezTo>
                    <a:cubicBezTo>
                      <a:pt x="120000" y="37894"/>
                      <a:pt x="120000" y="37894"/>
                      <a:pt x="120000" y="37894"/>
                    </a:cubicBezTo>
                    <a:cubicBezTo>
                      <a:pt x="120000" y="18947"/>
                      <a:pt x="98181" y="0"/>
                      <a:pt x="65454" y="0"/>
                    </a:cubicBezTo>
                    <a:cubicBezTo>
                      <a:pt x="21818" y="0"/>
                      <a:pt x="0" y="18947"/>
                      <a:pt x="0" y="37894"/>
                    </a:cubicBezTo>
                    <a:close/>
                  </a:path>
                </a:pathLst>
              </a:custGeom>
              <a:grpFill/>
              <a:ln>
                <a:noFill/>
              </a:ln>
            </p:spPr>
            <p:txBody>
              <a:bodyPr lIns="68569" tIns="34275" rIns="68569" bIns="34275" anchor="t" anchorCtr="0">
                <a:noAutofit/>
              </a:bodyPr>
              <a:lstStyle/>
              <a:p>
                <a:endParaRPr lang="en-GB" sz="675">
                  <a:solidFill>
                    <a:schemeClr val="bg1"/>
                  </a:solidFill>
                  <a:latin typeface="Arial"/>
                  <a:ea typeface="Arial"/>
                  <a:cs typeface="Arial"/>
                  <a:sym typeface="Arial"/>
                </a:endParaRPr>
              </a:p>
            </p:txBody>
          </p:sp>
        </p:grpSp>
      </p:grpSp>
      <p:sp>
        <p:nvSpPr>
          <p:cNvPr id="34" name="Shape 699"/>
          <p:cNvSpPr txBox="1">
            <a:spLocks/>
          </p:cNvSpPr>
          <p:nvPr/>
        </p:nvSpPr>
        <p:spPr>
          <a:xfrm>
            <a:off x="103044" y="4136865"/>
            <a:ext cx="1464883" cy="510638"/>
          </a:xfrm>
          <a:prstGeom prst="rect">
            <a:avLst/>
          </a:prstGeom>
          <a:solidFill>
            <a:schemeClr val="tx2"/>
          </a:solidFill>
          <a:ln>
            <a:noFill/>
          </a:ln>
        </p:spPr>
        <p:txBody>
          <a:bodyPr lIns="54863" tIns="54000" rIns="54000" bIns="54000" anchor="ctr" anchorCtr="0">
            <a:noAutofit/>
          </a:bodyPr>
          <a:lstStyle/>
          <a:p>
            <a:pPr>
              <a:buSzPct val="25000"/>
            </a:pPr>
            <a:r>
              <a:rPr lang="en-GB" sz="2100" b="1">
                <a:solidFill>
                  <a:schemeClr val="bg1"/>
                </a:solidFill>
                <a:latin typeface="Arial"/>
                <a:ea typeface="Arial"/>
                <a:cs typeface="Arial"/>
                <a:sym typeface="Arial"/>
              </a:rPr>
              <a:t>E</a:t>
            </a:r>
            <a:r>
              <a:rPr lang="en-GB" sz="1050">
                <a:solidFill>
                  <a:schemeClr val="tx2">
                    <a:lumMod val="10000"/>
                    <a:lumOff val="90000"/>
                  </a:schemeClr>
                </a:solidFill>
                <a:latin typeface="Arial"/>
                <a:ea typeface="Arial"/>
                <a:cs typeface="Arial"/>
                <a:sym typeface="Arial"/>
              </a:rPr>
              <a:t>xchange</a:t>
            </a:r>
            <a:endParaRPr lang="en-GB" sz="713">
              <a:solidFill>
                <a:schemeClr val="tx2">
                  <a:lumMod val="10000"/>
                  <a:lumOff val="90000"/>
                </a:schemeClr>
              </a:solidFill>
              <a:latin typeface="Arial"/>
              <a:ea typeface="Arial"/>
              <a:cs typeface="Arial"/>
              <a:sym typeface="Arial"/>
            </a:endParaRPr>
          </a:p>
        </p:txBody>
      </p:sp>
      <p:grpSp>
        <p:nvGrpSpPr>
          <p:cNvPr id="35" name="Shape 720"/>
          <p:cNvGrpSpPr/>
          <p:nvPr/>
        </p:nvGrpSpPr>
        <p:grpSpPr>
          <a:xfrm>
            <a:off x="1236094" y="4356264"/>
            <a:ext cx="231703" cy="170350"/>
            <a:chOff x="1162198" y="5477475"/>
            <a:chExt cx="384460" cy="282658"/>
          </a:xfrm>
          <a:solidFill>
            <a:schemeClr val="bg1"/>
          </a:solidFill>
        </p:grpSpPr>
        <p:sp>
          <p:nvSpPr>
            <p:cNvPr id="36" name="Shape 721"/>
            <p:cNvSpPr/>
            <p:nvPr/>
          </p:nvSpPr>
          <p:spPr>
            <a:xfrm>
              <a:off x="1368494" y="5620128"/>
              <a:ext cx="84393" cy="136455"/>
            </a:xfrm>
            <a:custGeom>
              <a:avLst/>
              <a:gdLst/>
              <a:ahLst/>
              <a:cxnLst/>
              <a:rect l="0" t="0" r="0" b="0"/>
              <a:pathLst>
                <a:path w="120000" h="120000" extrusionOk="0">
                  <a:moveTo>
                    <a:pt x="60000" y="0"/>
                  </a:moveTo>
                  <a:cubicBezTo>
                    <a:pt x="38181" y="7741"/>
                    <a:pt x="16363" y="19354"/>
                    <a:pt x="0" y="34838"/>
                  </a:cubicBezTo>
                  <a:cubicBezTo>
                    <a:pt x="27272" y="58064"/>
                    <a:pt x="43636" y="85161"/>
                    <a:pt x="43636" y="120000"/>
                  </a:cubicBezTo>
                  <a:cubicBezTo>
                    <a:pt x="43636" y="120000"/>
                    <a:pt x="43636" y="120000"/>
                    <a:pt x="43636" y="120000"/>
                  </a:cubicBezTo>
                  <a:cubicBezTo>
                    <a:pt x="43636" y="120000"/>
                    <a:pt x="43636" y="120000"/>
                    <a:pt x="43636" y="120000"/>
                  </a:cubicBezTo>
                  <a:cubicBezTo>
                    <a:pt x="114545" y="120000"/>
                    <a:pt x="114545" y="120000"/>
                    <a:pt x="114545" y="120000"/>
                  </a:cubicBezTo>
                  <a:cubicBezTo>
                    <a:pt x="120000" y="120000"/>
                    <a:pt x="120000" y="120000"/>
                    <a:pt x="120000" y="116129"/>
                  </a:cubicBezTo>
                  <a:cubicBezTo>
                    <a:pt x="120000" y="73548"/>
                    <a:pt x="98181" y="34838"/>
                    <a:pt x="60000" y="0"/>
                  </a:cubicBezTo>
                </a:path>
              </a:pathLst>
            </a:custGeom>
            <a:grpFill/>
            <a:ln>
              <a:noFill/>
            </a:ln>
          </p:spPr>
          <p:txBody>
            <a:bodyPr lIns="68569" tIns="34275" rIns="68569" bIns="34275" anchor="t" anchorCtr="0">
              <a:noAutofit/>
            </a:bodyPr>
            <a:lstStyle/>
            <a:p>
              <a:endParaRPr lang="en-GB" sz="675">
                <a:solidFill>
                  <a:schemeClr val="bg1"/>
                </a:solidFill>
                <a:latin typeface="Arial"/>
                <a:ea typeface="Arial"/>
                <a:cs typeface="Arial"/>
                <a:sym typeface="Arial"/>
              </a:endParaRPr>
            </a:p>
          </p:txBody>
        </p:sp>
        <p:sp>
          <p:nvSpPr>
            <p:cNvPr id="37" name="Shape 722"/>
            <p:cNvSpPr/>
            <p:nvPr/>
          </p:nvSpPr>
          <p:spPr>
            <a:xfrm>
              <a:off x="1162198" y="5480550"/>
              <a:ext cx="178164" cy="155948"/>
            </a:xfrm>
            <a:custGeom>
              <a:avLst/>
              <a:gdLst/>
              <a:ahLst/>
              <a:cxnLst/>
              <a:rect l="0" t="0" r="0" b="0"/>
              <a:pathLst>
                <a:path w="120000" h="120000" extrusionOk="0">
                  <a:moveTo>
                    <a:pt x="49090" y="0"/>
                  </a:moveTo>
                  <a:cubicBezTo>
                    <a:pt x="49090" y="0"/>
                    <a:pt x="49090" y="0"/>
                    <a:pt x="49090" y="0"/>
                  </a:cubicBezTo>
                  <a:cubicBezTo>
                    <a:pt x="0" y="58378"/>
                    <a:pt x="0" y="58378"/>
                    <a:pt x="0" y="58378"/>
                  </a:cubicBezTo>
                  <a:cubicBezTo>
                    <a:pt x="0" y="61621"/>
                    <a:pt x="0" y="61621"/>
                    <a:pt x="0" y="61621"/>
                  </a:cubicBezTo>
                  <a:cubicBezTo>
                    <a:pt x="49090" y="116756"/>
                    <a:pt x="49090" y="116756"/>
                    <a:pt x="49090" y="116756"/>
                  </a:cubicBezTo>
                  <a:cubicBezTo>
                    <a:pt x="49090" y="120000"/>
                    <a:pt x="49090" y="120000"/>
                    <a:pt x="49090" y="120000"/>
                  </a:cubicBezTo>
                  <a:cubicBezTo>
                    <a:pt x="51818" y="116756"/>
                    <a:pt x="51818" y="116756"/>
                    <a:pt x="51818" y="116756"/>
                  </a:cubicBezTo>
                  <a:cubicBezTo>
                    <a:pt x="51818" y="81081"/>
                    <a:pt x="51818" y="81081"/>
                    <a:pt x="51818" y="81081"/>
                  </a:cubicBezTo>
                  <a:cubicBezTo>
                    <a:pt x="65454" y="81081"/>
                    <a:pt x="76363" y="84324"/>
                    <a:pt x="87272" y="90810"/>
                  </a:cubicBezTo>
                  <a:cubicBezTo>
                    <a:pt x="98181" y="77837"/>
                    <a:pt x="106363" y="68108"/>
                    <a:pt x="120000" y="58378"/>
                  </a:cubicBezTo>
                  <a:cubicBezTo>
                    <a:pt x="98181" y="45405"/>
                    <a:pt x="76363" y="35675"/>
                    <a:pt x="51818" y="35675"/>
                  </a:cubicBezTo>
                  <a:cubicBezTo>
                    <a:pt x="51818" y="3243"/>
                    <a:pt x="51818" y="3243"/>
                    <a:pt x="51818" y="3243"/>
                  </a:cubicBezTo>
                  <a:cubicBezTo>
                    <a:pt x="49090" y="0"/>
                    <a:pt x="49090" y="0"/>
                    <a:pt x="49090" y="0"/>
                  </a:cubicBezTo>
                </a:path>
              </a:pathLst>
            </a:custGeom>
            <a:grpFill/>
            <a:ln>
              <a:noFill/>
            </a:ln>
          </p:spPr>
          <p:txBody>
            <a:bodyPr lIns="68569" tIns="34275" rIns="68569" bIns="34275" anchor="t" anchorCtr="0">
              <a:noAutofit/>
            </a:bodyPr>
            <a:lstStyle/>
            <a:p>
              <a:endParaRPr lang="en-GB" sz="675">
                <a:solidFill>
                  <a:schemeClr val="bg1"/>
                </a:solidFill>
                <a:latin typeface="Arial"/>
                <a:ea typeface="Arial"/>
                <a:cs typeface="Arial"/>
                <a:sym typeface="Arial"/>
              </a:endParaRPr>
            </a:p>
          </p:txBody>
        </p:sp>
        <p:sp>
          <p:nvSpPr>
            <p:cNvPr id="38" name="Shape 723"/>
            <p:cNvSpPr/>
            <p:nvPr/>
          </p:nvSpPr>
          <p:spPr>
            <a:xfrm>
              <a:off x="1246591" y="5477475"/>
              <a:ext cx="300067" cy="282658"/>
            </a:xfrm>
            <a:custGeom>
              <a:avLst/>
              <a:gdLst/>
              <a:ahLst/>
              <a:cxnLst/>
              <a:rect l="0" t="0" r="0" b="0"/>
              <a:pathLst>
                <a:path w="120000" h="120000" extrusionOk="0">
                  <a:moveTo>
                    <a:pt x="120000" y="36363"/>
                  </a:moveTo>
                  <a:cubicBezTo>
                    <a:pt x="87567" y="0"/>
                    <a:pt x="87567" y="0"/>
                    <a:pt x="87567" y="0"/>
                  </a:cubicBezTo>
                  <a:cubicBezTo>
                    <a:pt x="87567" y="0"/>
                    <a:pt x="87567" y="0"/>
                    <a:pt x="87567" y="0"/>
                  </a:cubicBezTo>
                  <a:cubicBezTo>
                    <a:pt x="85945" y="1818"/>
                    <a:pt x="85945" y="1818"/>
                    <a:pt x="85945" y="1818"/>
                  </a:cubicBezTo>
                  <a:cubicBezTo>
                    <a:pt x="85945" y="21818"/>
                    <a:pt x="85945" y="21818"/>
                    <a:pt x="85945" y="21818"/>
                  </a:cubicBezTo>
                  <a:cubicBezTo>
                    <a:pt x="69729" y="21818"/>
                    <a:pt x="53513" y="27272"/>
                    <a:pt x="40540" y="36363"/>
                  </a:cubicBezTo>
                  <a:cubicBezTo>
                    <a:pt x="32432" y="41818"/>
                    <a:pt x="25945" y="49090"/>
                    <a:pt x="19459" y="58181"/>
                  </a:cubicBezTo>
                  <a:cubicBezTo>
                    <a:pt x="8108" y="74545"/>
                    <a:pt x="0" y="96363"/>
                    <a:pt x="0" y="118181"/>
                  </a:cubicBezTo>
                  <a:cubicBezTo>
                    <a:pt x="0" y="120000"/>
                    <a:pt x="0" y="120000"/>
                    <a:pt x="1621" y="120000"/>
                  </a:cubicBezTo>
                  <a:cubicBezTo>
                    <a:pt x="24324" y="120000"/>
                    <a:pt x="24324" y="120000"/>
                    <a:pt x="24324" y="120000"/>
                  </a:cubicBezTo>
                  <a:cubicBezTo>
                    <a:pt x="25945" y="120000"/>
                    <a:pt x="25945" y="120000"/>
                    <a:pt x="25945" y="120000"/>
                  </a:cubicBezTo>
                  <a:cubicBezTo>
                    <a:pt x="25945" y="120000"/>
                    <a:pt x="25945" y="120000"/>
                    <a:pt x="25945" y="120000"/>
                  </a:cubicBezTo>
                  <a:cubicBezTo>
                    <a:pt x="25945" y="101818"/>
                    <a:pt x="30810" y="87272"/>
                    <a:pt x="40540" y="76363"/>
                  </a:cubicBezTo>
                  <a:cubicBezTo>
                    <a:pt x="45405" y="67272"/>
                    <a:pt x="53513" y="61818"/>
                    <a:pt x="61621" y="58181"/>
                  </a:cubicBezTo>
                  <a:cubicBezTo>
                    <a:pt x="68108" y="52727"/>
                    <a:pt x="77837" y="50909"/>
                    <a:pt x="85945" y="50909"/>
                  </a:cubicBezTo>
                  <a:cubicBezTo>
                    <a:pt x="85945" y="72727"/>
                    <a:pt x="85945" y="72727"/>
                    <a:pt x="85945" y="72727"/>
                  </a:cubicBezTo>
                  <a:cubicBezTo>
                    <a:pt x="87567" y="74545"/>
                    <a:pt x="87567" y="74545"/>
                    <a:pt x="87567" y="74545"/>
                  </a:cubicBezTo>
                  <a:cubicBezTo>
                    <a:pt x="87567" y="74545"/>
                    <a:pt x="87567" y="74545"/>
                    <a:pt x="87567" y="74545"/>
                  </a:cubicBezTo>
                  <a:cubicBezTo>
                    <a:pt x="120000" y="38181"/>
                    <a:pt x="120000" y="38181"/>
                    <a:pt x="120000" y="38181"/>
                  </a:cubicBezTo>
                  <a:lnTo>
                    <a:pt x="120000" y="36363"/>
                  </a:lnTo>
                  <a:close/>
                </a:path>
              </a:pathLst>
            </a:custGeom>
            <a:grpFill/>
            <a:ln>
              <a:noFill/>
            </a:ln>
          </p:spPr>
          <p:txBody>
            <a:bodyPr lIns="68569" tIns="34275" rIns="68569" bIns="34275" anchor="t" anchorCtr="0">
              <a:noAutofit/>
            </a:bodyPr>
            <a:lstStyle/>
            <a:p>
              <a:endParaRPr lang="en-GB" sz="675">
                <a:solidFill>
                  <a:schemeClr val="bg1"/>
                </a:solidFill>
                <a:latin typeface="Arial"/>
                <a:ea typeface="Arial"/>
                <a:cs typeface="Arial"/>
                <a:sym typeface="Arial"/>
              </a:endParaRPr>
            </a:p>
          </p:txBody>
        </p:sp>
      </p:grpSp>
      <p:sp>
        <p:nvSpPr>
          <p:cNvPr id="39" name="Shape 757"/>
          <p:cNvSpPr txBox="1"/>
          <p:nvPr/>
        </p:nvSpPr>
        <p:spPr>
          <a:xfrm>
            <a:off x="1615786" y="4142395"/>
            <a:ext cx="3640808" cy="510396"/>
          </a:xfrm>
          <a:prstGeom prst="rect">
            <a:avLst/>
          </a:prstGeom>
          <a:noFill/>
          <a:ln>
            <a:noFill/>
          </a:ln>
        </p:spPr>
        <p:txBody>
          <a:bodyPr lIns="0" tIns="0" rIns="0" bIns="0" anchor="t" anchorCtr="0">
            <a:spAutoFit/>
          </a:bodyPr>
          <a:lstStyle/>
          <a:p>
            <a:pPr marL="214313" lvl="1" indent="-214313">
              <a:buClr>
                <a:schemeClr val="tx2"/>
              </a:buClr>
              <a:buSzPct val="118750"/>
              <a:buFont typeface="Wingdings" panose="05000000000000000000" pitchFamily="2" charset="2"/>
              <a:buChar char="§"/>
            </a:pPr>
            <a:r>
              <a:rPr lang="en-GB" sz="1050" i="1">
                <a:latin typeface="+mj-lt"/>
                <a:ea typeface="Arial"/>
                <a:cs typeface="Arial"/>
                <a:sym typeface="Arial"/>
              </a:rPr>
              <a:t>Replace old with advanced non-renewable materials</a:t>
            </a:r>
          </a:p>
          <a:p>
            <a:pPr marL="214313" lvl="1" indent="-214313">
              <a:spcBef>
                <a:spcPts val="71"/>
              </a:spcBef>
              <a:buClr>
                <a:schemeClr val="tx2"/>
              </a:buClr>
              <a:buSzPct val="118750"/>
              <a:buFont typeface="Wingdings" panose="05000000000000000000" pitchFamily="2" charset="2"/>
              <a:buChar char="§"/>
            </a:pPr>
            <a:r>
              <a:rPr lang="en-GB" sz="1050" i="1">
                <a:latin typeface="+mj-lt"/>
                <a:ea typeface="Arial"/>
                <a:cs typeface="Arial"/>
                <a:sym typeface="Arial"/>
              </a:rPr>
              <a:t>Apply new technologies (e.g. 3D printing)</a:t>
            </a:r>
          </a:p>
          <a:p>
            <a:pPr marL="214313" lvl="1" indent="-214313">
              <a:spcBef>
                <a:spcPts val="71"/>
              </a:spcBef>
              <a:buClr>
                <a:schemeClr val="tx2"/>
              </a:buClr>
              <a:buSzPct val="118750"/>
              <a:buFont typeface="Wingdings" panose="05000000000000000000" pitchFamily="2" charset="2"/>
              <a:buChar char="§"/>
            </a:pPr>
            <a:r>
              <a:rPr lang="en-GB" sz="1050" i="1">
                <a:latin typeface="+mj-lt"/>
                <a:ea typeface="Arial"/>
                <a:cs typeface="Arial"/>
                <a:sym typeface="Arial"/>
              </a:rPr>
              <a:t>Choose new product/service (e.g. multimodal transport)</a:t>
            </a:r>
          </a:p>
        </p:txBody>
      </p:sp>
      <p:grpSp>
        <p:nvGrpSpPr>
          <p:cNvPr id="41" name="Group 40"/>
          <p:cNvGrpSpPr/>
          <p:nvPr/>
        </p:nvGrpSpPr>
        <p:grpSpPr>
          <a:xfrm>
            <a:off x="1222763" y="876229"/>
            <a:ext cx="284194" cy="281381"/>
            <a:chOff x="1778266" y="1002638"/>
            <a:chExt cx="378925" cy="375174"/>
          </a:xfrm>
        </p:grpSpPr>
        <p:sp>
          <p:nvSpPr>
            <p:cNvPr id="42" name="Shape 704"/>
            <p:cNvSpPr/>
            <p:nvPr/>
          </p:nvSpPr>
          <p:spPr>
            <a:xfrm>
              <a:off x="1778266" y="1002639"/>
              <a:ext cx="378924" cy="375173"/>
            </a:xfrm>
            <a:prstGeom prst="ellipse">
              <a:avLst/>
            </a:prstGeom>
            <a:solidFill>
              <a:schemeClr val="tx2"/>
            </a:solidFill>
            <a:ln w="12700" cap="flat" cmpd="sng">
              <a:solidFill>
                <a:schemeClr val="bg1"/>
              </a:solidFill>
              <a:prstDash val="solid"/>
              <a:round/>
              <a:headEnd type="none" w="med" len="med"/>
              <a:tailEnd type="none" w="med" len="med"/>
            </a:ln>
          </p:spPr>
          <p:txBody>
            <a:bodyPr lIns="68569" tIns="34275" rIns="68569" bIns="34275" anchor="ctr" anchorCtr="0">
              <a:noAutofit/>
            </a:bodyPr>
            <a:lstStyle/>
            <a:p>
              <a:endParaRPr lang="en-GB" sz="750">
                <a:solidFill>
                  <a:schemeClr val="bg1"/>
                </a:solidFill>
                <a:latin typeface="Arial"/>
                <a:ea typeface="Arial"/>
                <a:cs typeface="Arial"/>
                <a:sym typeface="Arial"/>
              </a:endParaRPr>
            </a:p>
          </p:txBody>
        </p:sp>
        <p:sp>
          <p:nvSpPr>
            <p:cNvPr id="43" name="Shape 703"/>
            <p:cNvSpPr/>
            <p:nvPr/>
          </p:nvSpPr>
          <p:spPr>
            <a:xfrm>
              <a:off x="1778266" y="1002638"/>
              <a:ext cx="378925" cy="375174"/>
            </a:xfrm>
            <a:custGeom>
              <a:avLst/>
              <a:gdLst/>
              <a:ahLst/>
              <a:cxnLst/>
              <a:rect l="0" t="0" r="0" b="0"/>
              <a:pathLst>
                <a:path w="120000" h="120000" extrusionOk="0">
                  <a:moveTo>
                    <a:pt x="102667" y="102069"/>
                  </a:moveTo>
                  <a:cubicBezTo>
                    <a:pt x="102527" y="102325"/>
                    <a:pt x="102329" y="102523"/>
                    <a:pt x="102075" y="102663"/>
                  </a:cubicBezTo>
                  <a:lnTo>
                    <a:pt x="102181" y="102557"/>
                  </a:lnTo>
                  <a:close/>
                  <a:moveTo>
                    <a:pt x="116747" y="76108"/>
                  </a:moveTo>
                  <a:cubicBezTo>
                    <a:pt x="116722" y="79958"/>
                    <a:pt x="115390" y="83389"/>
                    <a:pt x="113242" y="86383"/>
                  </a:cubicBezTo>
                  <a:lnTo>
                    <a:pt x="113242" y="85788"/>
                  </a:lnTo>
                  <a:lnTo>
                    <a:pt x="113242" y="84802"/>
                  </a:lnTo>
                  <a:lnTo>
                    <a:pt x="112751" y="83816"/>
                  </a:lnTo>
                  <a:lnTo>
                    <a:pt x="112751" y="81350"/>
                  </a:lnTo>
                  <a:lnTo>
                    <a:pt x="113980" y="79377"/>
                  </a:lnTo>
                  <a:lnTo>
                    <a:pt x="115454" y="77405"/>
                  </a:lnTo>
                  <a:close/>
                  <a:moveTo>
                    <a:pt x="119472" y="57385"/>
                  </a:moveTo>
                  <a:cubicBezTo>
                    <a:pt x="119981" y="58238"/>
                    <a:pt x="120000" y="59116"/>
                    <a:pt x="120000" y="60000"/>
                  </a:cubicBezTo>
                  <a:lnTo>
                    <a:pt x="119490" y="62524"/>
                  </a:lnTo>
                  <a:lnTo>
                    <a:pt x="119585" y="60128"/>
                  </a:lnTo>
                  <a:close/>
                  <a:moveTo>
                    <a:pt x="112645" y="53803"/>
                  </a:moveTo>
                  <a:lnTo>
                    <a:pt x="112909" y="54940"/>
                  </a:lnTo>
                  <a:lnTo>
                    <a:pt x="113748" y="56142"/>
                  </a:lnTo>
                  <a:lnTo>
                    <a:pt x="114755" y="57182"/>
                  </a:lnTo>
                  <a:lnTo>
                    <a:pt x="114755" y="57677"/>
                  </a:lnTo>
                  <a:lnTo>
                    <a:pt x="116026" y="59393"/>
                  </a:lnTo>
                  <a:lnTo>
                    <a:pt x="116535" y="61598"/>
                  </a:lnTo>
                  <a:lnTo>
                    <a:pt x="117806" y="64048"/>
                  </a:lnTo>
                  <a:lnTo>
                    <a:pt x="118845" y="65717"/>
                  </a:lnTo>
                  <a:lnTo>
                    <a:pt x="118561" y="67122"/>
                  </a:lnTo>
                  <a:lnTo>
                    <a:pt x="117421" y="65815"/>
                  </a:lnTo>
                  <a:lnTo>
                    <a:pt x="115946" y="63349"/>
                  </a:lnTo>
                  <a:lnTo>
                    <a:pt x="115209" y="60636"/>
                  </a:lnTo>
                  <a:lnTo>
                    <a:pt x="114717" y="57924"/>
                  </a:lnTo>
                  <a:lnTo>
                    <a:pt x="113488" y="56444"/>
                  </a:lnTo>
                  <a:lnTo>
                    <a:pt x="112751" y="55211"/>
                  </a:lnTo>
                  <a:lnTo>
                    <a:pt x="112504" y="53979"/>
                  </a:lnTo>
                  <a:close/>
                  <a:moveTo>
                    <a:pt x="113682" y="34268"/>
                  </a:moveTo>
                  <a:cubicBezTo>
                    <a:pt x="114847" y="35578"/>
                    <a:pt x="115516" y="37136"/>
                    <a:pt x="115735" y="38875"/>
                  </a:cubicBezTo>
                  <a:lnTo>
                    <a:pt x="115638" y="38606"/>
                  </a:lnTo>
                  <a:lnTo>
                    <a:pt x="114403" y="35605"/>
                  </a:lnTo>
                  <a:close/>
                  <a:moveTo>
                    <a:pt x="90786" y="27875"/>
                  </a:moveTo>
                  <a:lnTo>
                    <a:pt x="89839" y="28361"/>
                  </a:lnTo>
                  <a:lnTo>
                    <a:pt x="89129" y="29819"/>
                  </a:lnTo>
                  <a:lnTo>
                    <a:pt x="87945" y="31278"/>
                  </a:lnTo>
                  <a:lnTo>
                    <a:pt x="87472" y="32250"/>
                  </a:lnTo>
                  <a:lnTo>
                    <a:pt x="87708" y="32979"/>
                  </a:lnTo>
                  <a:lnTo>
                    <a:pt x="88419" y="33222"/>
                  </a:lnTo>
                  <a:lnTo>
                    <a:pt x="89603" y="32979"/>
                  </a:lnTo>
                  <a:lnTo>
                    <a:pt x="90313" y="32007"/>
                  </a:lnTo>
                  <a:lnTo>
                    <a:pt x="90786" y="30305"/>
                  </a:lnTo>
                  <a:lnTo>
                    <a:pt x="91023" y="29090"/>
                  </a:lnTo>
                  <a:lnTo>
                    <a:pt x="91023" y="28361"/>
                  </a:lnTo>
                  <a:close/>
                  <a:moveTo>
                    <a:pt x="54223" y="7077"/>
                  </a:moveTo>
                  <a:lnTo>
                    <a:pt x="52990" y="7833"/>
                  </a:lnTo>
                  <a:lnTo>
                    <a:pt x="53237" y="8337"/>
                  </a:lnTo>
                  <a:lnTo>
                    <a:pt x="54716" y="9094"/>
                  </a:lnTo>
                  <a:lnTo>
                    <a:pt x="55950" y="9598"/>
                  </a:lnTo>
                  <a:lnTo>
                    <a:pt x="56690" y="10606"/>
                  </a:lnTo>
                  <a:lnTo>
                    <a:pt x="56443" y="11615"/>
                  </a:lnTo>
                  <a:lnTo>
                    <a:pt x="56196" y="11867"/>
                  </a:lnTo>
                  <a:lnTo>
                    <a:pt x="56196" y="13127"/>
                  </a:lnTo>
                  <a:lnTo>
                    <a:pt x="56690" y="14388"/>
                  </a:lnTo>
                  <a:lnTo>
                    <a:pt x="58663" y="15396"/>
                  </a:lnTo>
                  <a:lnTo>
                    <a:pt x="61129" y="15144"/>
                  </a:lnTo>
                  <a:lnTo>
                    <a:pt x="61869" y="13127"/>
                  </a:lnTo>
                  <a:lnTo>
                    <a:pt x="61376" y="10606"/>
                  </a:lnTo>
                  <a:lnTo>
                    <a:pt x="59403" y="8085"/>
                  </a:lnTo>
                  <a:lnTo>
                    <a:pt x="56443" y="7077"/>
                  </a:lnTo>
                  <a:close/>
                  <a:moveTo>
                    <a:pt x="47218" y="5591"/>
                  </a:moveTo>
                  <a:lnTo>
                    <a:pt x="45823" y="5833"/>
                  </a:lnTo>
                  <a:lnTo>
                    <a:pt x="45590" y="6074"/>
                  </a:lnTo>
                  <a:lnTo>
                    <a:pt x="46288" y="6798"/>
                  </a:lnTo>
                  <a:lnTo>
                    <a:pt x="47218" y="7040"/>
                  </a:lnTo>
                  <a:lnTo>
                    <a:pt x="48381" y="7281"/>
                  </a:lnTo>
                  <a:lnTo>
                    <a:pt x="49311" y="7522"/>
                  </a:lnTo>
                  <a:lnTo>
                    <a:pt x="50242" y="7522"/>
                  </a:lnTo>
                  <a:lnTo>
                    <a:pt x="50474" y="7281"/>
                  </a:lnTo>
                  <a:lnTo>
                    <a:pt x="50009" y="6315"/>
                  </a:lnTo>
                  <a:lnTo>
                    <a:pt x="49544" y="6074"/>
                  </a:lnTo>
                  <a:lnTo>
                    <a:pt x="48614" y="5833"/>
                  </a:lnTo>
                  <a:close/>
                  <a:moveTo>
                    <a:pt x="71576" y="4551"/>
                  </a:moveTo>
                  <a:lnTo>
                    <a:pt x="69827" y="4795"/>
                  </a:lnTo>
                  <a:lnTo>
                    <a:pt x="68327" y="5771"/>
                  </a:lnTo>
                  <a:lnTo>
                    <a:pt x="66828" y="6991"/>
                  </a:lnTo>
                  <a:lnTo>
                    <a:pt x="65579" y="8454"/>
                  </a:lnTo>
                  <a:lnTo>
                    <a:pt x="64829" y="9918"/>
                  </a:lnTo>
                  <a:lnTo>
                    <a:pt x="64829" y="11381"/>
                  </a:lnTo>
                  <a:lnTo>
                    <a:pt x="65579" y="12113"/>
                  </a:lnTo>
                  <a:lnTo>
                    <a:pt x="67078" y="12601"/>
                  </a:lnTo>
                  <a:lnTo>
                    <a:pt x="70327" y="13089"/>
                  </a:lnTo>
                  <a:lnTo>
                    <a:pt x="71326" y="14552"/>
                  </a:lnTo>
                  <a:lnTo>
                    <a:pt x="71076" y="16748"/>
                  </a:lnTo>
                  <a:lnTo>
                    <a:pt x="69827" y="19187"/>
                  </a:lnTo>
                  <a:lnTo>
                    <a:pt x="69327" y="21870"/>
                  </a:lnTo>
                  <a:lnTo>
                    <a:pt x="70826" y="23821"/>
                  </a:lnTo>
                  <a:lnTo>
                    <a:pt x="72825" y="24309"/>
                  </a:lnTo>
                  <a:lnTo>
                    <a:pt x="74575" y="23089"/>
                  </a:lnTo>
                  <a:lnTo>
                    <a:pt x="75324" y="21138"/>
                  </a:lnTo>
                  <a:lnTo>
                    <a:pt x="75574" y="19431"/>
                  </a:lnTo>
                  <a:lnTo>
                    <a:pt x="76324" y="17723"/>
                  </a:lnTo>
                  <a:lnTo>
                    <a:pt x="78323" y="16260"/>
                  </a:lnTo>
                  <a:lnTo>
                    <a:pt x="79822" y="14552"/>
                  </a:lnTo>
                  <a:lnTo>
                    <a:pt x="80072" y="12601"/>
                  </a:lnTo>
                  <a:lnTo>
                    <a:pt x="79072" y="10893"/>
                  </a:lnTo>
                  <a:lnTo>
                    <a:pt x="77823" y="8942"/>
                  </a:lnTo>
                  <a:lnTo>
                    <a:pt x="76074" y="7479"/>
                  </a:lnTo>
                  <a:lnTo>
                    <a:pt x="74325" y="6259"/>
                  </a:lnTo>
                  <a:lnTo>
                    <a:pt x="73075" y="5527"/>
                  </a:lnTo>
                  <a:lnTo>
                    <a:pt x="72575" y="5283"/>
                  </a:lnTo>
                  <a:close/>
                  <a:moveTo>
                    <a:pt x="60000" y="0"/>
                  </a:moveTo>
                  <a:cubicBezTo>
                    <a:pt x="77582" y="0"/>
                    <a:pt x="93398" y="7562"/>
                    <a:pt x="104021" y="19938"/>
                  </a:cubicBezTo>
                  <a:lnTo>
                    <a:pt x="103533" y="20102"/>
                  </a:lnTo>
                  <a:lnTo>
                    <a:pt x="103039" y="20353"/>
                  </a:lnTo>
                  <a:lnTo>
                    <a:pt x="102792" y="20603"/>
                  </a:lnTo>
                  <a:lnTo>
                    <a:pt x="102545" y="21103"/>
                  </a:lnTo>
                  <a:lnTo>
                    <a:pt x="100569" y="23853"/>
                  </a:lnTo>
                  <a:lnTo>
                    <a:pt x="98346" y="25353"/>
                  </a:lnTo>
                  <a:lnTo>
                    <a:pt x="96863" y="26354"/>
                  </a:lnTo>
                  <a:lnTo>
                    <a:pt x="96616" y="27854"/>
                  </a:lnTo>
                  <a:lnTo>
                    <a:pt x="97851" y="29854"/>
                  </a:lnTo>
                  <a:lnTo>
                    <a:pt x="99828" y="29854"/>
                  </a:lnTo>
                  <a:lnTo>
                    <a:pt x="101557" y="29104"/>
                  </a:lnTo>
                  <a:lnTo>
                    <a:pt x="102545" y="27604"/>
                  </a:lnTo>
                  <a:lnTo>
                    <a:pt x="103286" y="26354"/>
                  </a:lnTo>
                  <a:lnTo>
                    <a:pt x="104768" y="26103"/>
                  </a:lnTo>
                  <a:lnTo>
                    <a:pt x="106251" y="26604"/>
                  </a:lnTo>
                  <a:lnTo>
                    <a:pt x="106498" y="28104"/>
                  </a:lnTo>
                  <a:lnTo>
                    <a:pt x="106004" y="29854"/>
                  </a:lnTo>
                  <a:lnTo>
                    <a:pt x="104521" y="31354"/>
                  </a:lnTo>
                  <a:lnTo>
                    <a:pt x="102298" y="32104"/>
                  </a:lnTo>
                  <a:lnTo>
                    <a:pt x="99087" y="31854"/>
                  </a:lnTo>
                  <a:lnTo>
                    <a:pt x="96616" y="31354"/>
                  </a:lnTo>
                  <a:lnTo>
                    <a:pt x="94640" y="31605"/>
                  </a:lnTo>
                  <a:lnTo>
                    <a:pt x="93652" y="31854"/>
                  </a:lnTo>
                  <a:lnTo>
                    <a:pt x="93405" y="32104"/>
                  </a:lnTo>
                  <a:lnTo>
                    <a:pt x="92911" y="32355"/>
                  </a:lnTo>
                  <a:lnTo>
                    <a:pt x="91429" y="33105"/>
                  </a:lnTo>
                  <a:lnTo>
                    <a:pt x="89946" y="34105"/>
                  </a:lnTo>
                  <a:lnTo>
                    <a:pt x="89699" y="35855"/>
                  </a:lnTo>
                  <a:lnTo>
                    <a:pt x="89699" y="37355"/>
                  </a:lnTo>
                  <a:lnTo>
                    <a:pt x="89453" y="38106"/>
                  </a:lnTo>
                  <a:lnTo>
                    <a:pt x="88465" y="38106"/>
                  </a:lnTo>
                  <a:lnTo>
                    <a:pt x="86488" y="37856"/>
                  </a:lnTo>
                  <a:lnTo>
                    <a:pt x="84759" y="38606"/>
                  </a:lnTo>
                  <a:lnTo>
                    <a:pt x="84512" y="40606"/>
                  </a:lnTo>
                  <a:lnTo>
                    <a:pt x="85500" y="43106"/>
                  </a:lnTo>
                  <a:lnTo>
                    <a:pt x="87476" y="44857"/>
                  </a:lnTo>
                  <a:lnTo>
                    <a:pt x="88465" y="44357"/>
                  </a:lnTo>
                  <a:lnTo>
                    <a:pt x="89699" y="43857"/>
                  </a:lnTo>
                  <a:lnTo>
                    <a:pt x="90935" y="43607"/>
                  </a:lnTo>
                  <a:lnTo>
                    <a:pt x="91676" y="43356"/>
                  </a:lnTo>
                  <a:lnTo>
                    <a:pt x="91923" y="42606"/>
                  </a:lnTo>
                  <a:lnTo>
                    <a:pt x="92417" y="41606"/>
                  </a:lnTo>
                  <a:lnTo>
                    <a:pt x="93158" y="40856"/>
                  </a:lnTo>
                  <a:lnTo>
                    <a:pt x="93899" y="40356"/>
                  </a:lnTo>
                  <a:lnTo>
                    <a:pt x="96122" y="39856"/>
                  </a:lnTo>
                  <a:lnTo>
                    <a:pt x="98593" y="40606"/>
                  </a:lnTo>
                  <a:lnTo>
                    <a:pt x="100322" y="41606"/>
                  </a:lnTo>
                  <a:lnTo>
                    <a:pt x="101557" y="43106"/>
                  </a:lnTo>
                  <a:lnTo>
                    <a:pt x="103286" y="44607"/>
                  </a:lnTo>
                  <a:lnTo>
                    <a:pt x="106004" y="45107"/>
                  </a:lnTo>
                  <a:lnTo>
                    <a:pt x="108227" y="44607"/>
                  </a:lnTo>
                  <a:lnTo>
                    <a:pt x="109956" y="42857"/>
                  </a:lnTo>
                  <a:lnTo>
                    <a:pt x="111438" y="41356"/>
                  </a:lnTo>
                  <a:lnTo>
                    <a:pt x="113415" y="40856"/>
                  </a:lnTo>
                  <a:lnTo>
                    <a:pt x="115391" y="40856"/>
                  </a:lnTo>
                  <a:lnTo>
                    <a:pt x="116201" y="41184"/>
                  </a:lnTo>
                  <a:lnTo>
                    <a:pt x="116574" y="43032"/>
                  </a:lnTo>
                  <a:lnTo>
                    <a:pt x="116280" y="43220"/>
                  </a:lnTo>
                  <a:lnTo>
                    <a:pt x="115263" y="43465"/>
                  </a:lnTo>
                  <a:lnTo>
                    <a:pt x="113738" y="43710"/>
                  </a:lnTo>
                  <a:lnTo>
                    <a:pt x="112212" y="43710"/>
                  </a:lnTo>
                  <a:lnTo>
                    <a:pt x="110687" y="43955"/>
                  </a:lnTo>
                  <a:lnTo>
                    <a:pt x="109924" y="44445"/>
                  </a:lnTo>
                  <a:lnTo>
                    <a:pt x="109670" y="44935"/>
                  </a:lnTo>
                  <a:lnTo>
                    <a:pt x="110178" y="45670"/>
                  </a:lnTo>
                  <a:lnTo>
                    <a:pt x="112212" y="47631"/>
                  </a:lnTo>
                  <a:lnTo>
                    <a:pt x="113738" y="49346"/>
                  </a:lnTo>
                  <a:lnTo>
                    <a:pt x="114246" y="50816"/>
                  </a:lnTo>
                  <a:lnTo>
                    <a:pt x="113738" y="52286"/>
                  </a:lnTo>
                  <a:lnTo>
                    <a:pt x="113484" y="52286"/>
                  </a:lnTo>
                  <a:lnTo>
                    <a:pt x="113484" y="52531"/>
                  </a:lnTo>
                  <a:lnTo>
                    <a:pt x="113625" y="52667"/>
                  </a:lnTo>
                  <a:lnTo>
                    <a:pt x="113100" y="53232"/>
                  </a:lnTo>
                  <a:lnTo>
                    <a:pt x="113488" y="52745"/>
                  </a:lnTo>
                  <a:lnTo>
                    <a:pt x="112259" y="52006"/>
                  </a:lnTo>
                  <a:lnTo>
                    <a:pt x="111275" y="51266"/>
                  </a:lnTo>
                  <a:lnTo>
                    <a:pt x="110046" y="50773"/>
                  </a:lnTo>
                  <a:lnTo>
                    <a:pt x="108572" y="50526"/>
                  </a:lnTo>
                  <a:lnTo>
                    <a:pt x="107588" y="50280"/>
                  </a:lnTo>
                  <a:lnTo>
                    <a:pt x="106113" y="50280"/>
                  </a:lnTo>
                  <a:lnTo>
                    <a:pt x="104639" y="50526"/>
                  </a:lnTo>
                  <a:lnTo>
                    <a:pt x="103410" y="50773"/>
                  </a:lnTo>
                  <a:lnTo>
                    <a:pt x="102181" y="50773"/>
                  </a:lnTo>
                  <a:lnTo>
                    <a:pt x="100952" y="50033"/>
                  </a:lnTo>
                  <a:lnTo>
                    <a:pt x="99722" y="48800"/>
                  </a:lnTo>
                  <a:lnTo>
                    <a:pt x="98985" y="47074"/>
                  </a:lnTo>
                  <a:lnTo>
                    <a:pt x="97510" y="45594"/>
                  </a:lnTo>
                  <a:lnTo>
                    <a:pt x="96035" y="44115"/>
                  </a:lnTo>
                  <a:lnTo>
                    <a:pt x="94069" y="43622"/>
                  </a:lnTo>
                  <a:lnTo>
                    <a:pt x="91911" y="43622"/>
                  </a:lnTo>
                  <a:lnTo>
                    <a:pt x="91611" y="43622"/>
                  </a:lnTo>
                  <a:lnTo>
                    <a:pt x="91551" y="43741"/>
                  </a:lnTo>
                  <a:lnTo>
                    <a:pt x="91128" y="43882"/>
                  </a:lnTo>
                  <a:lnTo>
                    <a:pt x="89822" y="44142"/>
                  </a:lnTo>
                  <a:lnTo>
                    <a:pt x="88516" y="44661"/>
                  </a:lnTo>
                  <a:lnTo>
                    <a:pt x="87498" y="45168"/>
                  </a:lnTo>
                  <a:lnTo>
                    <a:pt x="87432" y="45101"/>
                  </a:lnTo>
                  <a:lnTo>
                    <a:pt x="87432" y="45348"/>
                  </a:lnTo>
                  <a:lnTo>
                    <a:pt x="87186" y="45348"/>
                  </a:lnTo>
                  <a:lnTo>
                    <a:pt x="86694" y="45594"/>
                  </a:lnTo>
                  <a:lnTo>
                    <a:pt x="86203" y="45841"/>
                  </a:lnTo>
                  <a:lnTo>
                    <a:pt x="85219" y="46827"/>
                  </a:lnTo>
                  <a:lnTo>
                    <a:pt x="83499" y="47813"/>
                  </a:lnTo>
                  <a:lnTo>
                    <a:pt x="81778" y="49540"/>
                  </a:lnTo>
                  <a:lnTo>
                    <a:pt x="79812" y="51512"/>
                  </a:lnTo>
                  <a:lnTo>
                    <a:pt x="77845" y="53979"/>
                  </a:lnTo>
                  <a:lnTo>
                    <a:pt x="76616" y="56444"/>
                  </a:lnTo>
                  <a:lnTo>
                    <a:pt x="75633" y="59403"/>
                  </a:lnTo>
                  <a:lnTo>
                    <a:pt x="75633" y="62116"/>
                  </a:lnTo>
                  <a:lnTo>
                    <a:pt x="76124" y="64335"/>
                  </a:lnTo>
                  <a:lnTo>
                    <a:pt x="76862" y="66308"/>
                  </a:lnTo>
                  <a:lnTo>
                    <a:pt x="77845" y="67788"/>
                  </a:lnTo>
                  <a:lnTo>
                    <a:pt x="79074" y="69020"/>
                  </a:lnTo>
                  <a:lnTo>
                    <a:pt x="80794" y="69760"/>
                  </a:lnTo>
                  <a:lnTo>
                    <a:pt x="82761" y="70007"/>
                  </a:lnTo>
                  <a:lnTo>
                    <a:pt x="84728" y="70007"/>
                  </a:lnTo>
                  <a:lnTo>
                    <a:pt x="86694" y="70007"/>
                  </a:lnTo>
                  <a:lnTo>
                    <a:pt x="89153" y="70747"/>
                  </a:lnTo>
                  <a:lnTo>
                    <a:pt x="91364" y="71733"/>
                  </a:lnTo>
                  <a:lnTo>
                    <a:pt x="93085" y="73212"/>
                  </a:lnTo>
                  <a:lnTo>
                    <a:pt x="94560" y="75432"/>
                  </a:lnTo>
                  <a:lnTo>
                    <a:pt x="95298" y="77651"/>
                  </a:lnTo>
                  <a:lnTo>
                    <a:pt x="95298" y="80857"/>
                  </a:lnTo>
                  <a:lnTo>
                    <a:pt x="94560" y="84062"/>
                  </a:lnTo>
                  <a:lnTo>
                    <a:pt x="93577" y="87021"/>
                  </a:lnTo>
                  <a:lnTo>
                    <a:pt x="93331" y="90474"/>
                  </a:lnTo>
                  <a:lnTo>
                    <a:pt x="93577" y="93926"/>
                  </a:lnTo>
                  <a:lnTo>
                    <a:pt x="94069" y="97378"/>
                  </a:lnTo>
                  <a:lnTo>
                    <a:pt x="95298" y="100091"/>
                  </a:lnTo>
                  <a:lnTo>
                    <a:pt x="96773" y="102557"/>
                  </a:lnTo>
                  <a:lnTo>
                    <a:pt x="98493" y="103789"/>
                  </a:lnTo>
                  <a:lnTo>
                    <a:pt x="99660" y="104291"/>
                  </a:lnTo>
                  <a:cubicBezTo>
                    <a:pt x="89403" y="114215"/>
                    <a:pt x="75377" y="120000"/>
                    <a:pt x="60000" y="120000"/>
                  </a:cubicBezTo>
                  <a:cubicBezTo>
                    <a:pt x="26862" y="120000"/>
                    <a:pt x="0" y="93137"/>
                    <a:pt x="0" y="60000"/>
                  </a:cubicBezTo>
                  <a:cubicBezTo>
                    <a:pt x="0" y="43275"/>
                    <a:pt x="6842" y="28149"/>
                    <a:pt x="17937" y="17327"/>
                  </a:cubicBezTo>
                  <a:lnTo>
                    <a:pt x="17768" y="17454"/>
                  </a:lnTo>
                  <a:lnTo>
                    <a:pt x="19495" y="19430"/>
                  </a:lnTo>
                  <a:lnTo>
                    <a:pt x="20235" y="22147"/>
                  </a:lnTo>
                  <a:lnTo>
                    <a:pt x="19495" y="24865"/>
                  </a:lnTo>
                  <a:lnTo>
                    <a:pt x="17275" y="27829"/>
                  </a:lnTo>
                  <a:lnTo>
                    <a:pt x="14069" y="32522"/>
                  </a:lnTo>
                  <a:lnTo>
                    <a:pt x="14809" y="36968"/>
                  </a:lnTo>
                  <a:lnTo>
                    <a:pt x="16289" y="39685"/>
                  </a:lnTo>
                  <a:lnTo>
                    <a:pt x="17275" y="40920"/>
                  </a:lnTo>
                  <a:lnTo>
                    <a:pt x="17275" y="43143"/>
                  </a:lnTo>
                  <a:lnTo>
                    <a:pt x="17275" y="45119"/>
                  </a:lnTo>
                  <a:lnTo>
                    <a:pt x="17522" y="47095"/>
                  </a:lnTo>
                  <a:lnTo>
                    <a:pt x="18508" y="48824"/>
                  </a:lnTo>
                  <a:lnTo>
                    <a:pt x="19495" y="50553"/>
                  </a:lnTo>
                  <a:lnTo>
                    <a:pt x="20975" y="52035"/>
                  </a:lnTo>
                  <a:lnTo>
                    <a:pt x="22948" y="53023"/>
                  </a:lnTo>
                  <a:lnTo>
                    <a:pt x="25661" y="54011"/>
                  </a:lnTo>
                  <a:lnTo>
                    <a:pt x="28868" y="56234"/>
                  </a:lnTo>
                  <a:lnTo>
                    <a:pt x="30101" y="58210"/>
                  </a:lnTo>
                  <a:lnTo>
                    <a:pt x="30841" y="60186"/>
                  </a:lnTo>
                  <a:lnTo>
                    <a:pt x="33061" y="60927"/>
                  </a:lnTo>
                  <a:lnTo>
                    <a:pt x="35527" y="61421"/>
                  </a:lnTo>
                  <a:lnTo>
                    <a:pt x="36514" y="61915"/>
                  </a:lnTo>
                  <a:lnTo>
                    <a:pt x="36020" y="63397"/>
                  </a:lnTo>
                  <a:lnTo>
                    <a:pt x="33554" y="65373"/>
                  </a:lnTo>
                  <a:lnTo>
                    <a:pt x="32074" y="66855"/>
                  </a:lnTo>
                  <a:lnTo>
                    <a:pt x="31581" y="69078"/>
                  </a:lnTo>
                  <a:lnTo>
                    <a:pt x="31581" y="71301"/>
                  </a:lnTo>
                  <a:lnTo>
                    <a:pt x="32074" y="73524"/>
                  </a:lnTo>
                  <a:lnTo>
                    <a:pt x="33061" y="75748"/>
                  </a:lnTo>
                  <a:lnTo>
                    <a:pt x="34047" y="78218"/>
                  </a:lnTo>
                  <a:lnTo>
                    <a:pt x="35774" y="80194"/>
                  </a:lnTo>
                  <a:lnTo>
                    <a:pt x="37500" y="81181"/>
                  </a:lnTo>
                  <a:lnTo>
                    <a:pt x="39473" y="84887"/>
                  </a:lnTo>
                  <a:lnTo>
                    <a:pt x="39473" y="90815"/>
                  </a:lnTo>
                  <a:lnTo>
                    <a:pt x="38980" y="98225"/>
                  </a:lnTo>
                  <a:lnTo>
                    <a:pt x="39227" y="105388"/>
                  </a:lnTo>
                  <a:lnTo>
                    <a:pt x="40707" y="110328"/>
                  </a:lnTo>
                  <a:lnTo>
                    <a:pt x="43173" y="112304"/>
                  </a:lnTo>
                  <a:lnTo>
                    <a:pt x="45147" y="112551"/>
                  </a:lnTo>
                  <a:lnTo>
                    <a:pt x="46133" y="112551"/>
                  </a:lnTo>
                  <a:lnTo>
                    <a:pt x="45393" y="110575"/>
                  </a:lnTo>
                  <a:lnTo>
                    <a:pt x="44406" y="107117"/>
                  </a:lnTo>
                  <a:lnTo>
                    <a:pt x="44653" y="103412"/>
                  </a:lnTo>
                  <a:lnTo>
                    <a:pt x="47366" y="101189"/>
                  </a:lnTo>
                  <a:lnTo>
                    <a:pt x="49339" y="100201"/>
                  </a:lnTo>
                  <a:lnTo>
                    <a:pt x="50573" y="98966"/>
                  </a:lnTo>
                  <a:lnTo>
                    <a:pt x="51312" y="97237"/>
                  </a:lnTo>
                  <a:lnTo>
                    <a:pt x="52299" y="95755"/>
                  </a:lnTo>
                  <a:lnTo>
                    <a:pt x="53039" y="94026"/>
                  </a:lnTo>
                  <a:lnTo>
                    <a:pt x="54026" y="92297"/>
                  </a:lnTo>
                  <a:lnTo>
                    <a:pt x="55012" y="91309"/>
                  </a:lnTo>
                  <a:lnTo>
                    <a:pt x="56986" y="90321"/>
                  </a:lnTo>
                  <a:lnTo>
                    <a:pt x="59945" y="88592"/>
                  </a:lnTo>
                  <a:lnTo>
                    <a:pt x="61178" y="86122"/>
                  </a:lnTo>
                  <a:lnTo>
                    <a:pt x="62165" y="82911"/>
                  </a:lnTo>
                  <a:lnTo>
                    <a:pt x="64878" y="79453"/>
                  </a:lnTo>
                  <a:lnTo>
                    <a:pt x="65865" y="77723"/>
                  </a:lnTo>
                  <a:lnTo>
                    <a:pt x="65865" y="76488"/>
                  </a:lnTo>
                  <a:lnTo>
                    <a:pt x="65125" y="75253"/>
                  </a:lnTo>
                  <a:lnTo>
                    <a:pt x="63645" y="73772"/>
                  </a:lnTo>
                  <a:lnTo>
                    <a:pt x="61672" y="72783"/>
                  </a:lnTo>
                  <a:lnTo>
                    <a:pt x="59945" y="71549"/>
                  </a:lnTo>
                  <a:lnTo>
                    <a:pt x="58219" y="70314"/>
                  </a:lnTo>
                  <a:lnTo>
                    <a:pt x="57479" y="69078"/>
                  </a:lnTo>
                  <a:lnTo>
                    <a:pt x="55752" y="66361"/>
                  </a:lnTo>
                  <a:lnTo>
                    <a:pt x="53779" y="64385"/>
                  </a:lnTo>
                  <a:lnTo>
                    <a:pt x="51312" y="62656"/>
                  </a:lnTo>
                  <a:lnTo>
                    <a:pt x="49586" y="60927"/>
                  </a:lnTo>
                  <a:lnTo>
                    <a:pt x="48846" y="60186"/>
                  </a:lnTo>
                  <a:lnTo>
                    <a:pt x="47366" y="59692"/>
                  </a:lnTo>
                  <a:lnTo>
                    <a:pt x="45393" y="59445"/>
                  </a:lnTo>
                  <a:lnTo>
                    <a:pt x="43420" y="58951"/>
                  </a:lnTo>
                  <a:lnTo>
                    <a:pt x="41447" y="58951"/>
                  </a:lnTo>
                  <a:lnTo>
                    <a:pt x="39473" y="58951"/>
                  </a:lnTo>
                  <a:lnTo>
                    <a:pt x="37994" y="58951"/>
                  </a:lnTo>
                  <a:lnTo>
                    <a:pt x="37253" y="59445"/>
                  </a:lnTo>
                  <a:lnTo>
                    <a:pt x="35774" y="59445"/>
                  </a:lnTo>
                  <a:lnTo>
                    <a:pt x="34294" y="58951"/>
                  </a:lnTo>
                  <a:lnTo>
                    <a:pt x="33307" y="58210"/>
                  </a:lnTo>
                  <a:lnTo>
                    <a:pt x="33307" y="56975"/>
                  </a:lnTo>
                  <a:lnTo>
                    <a:pt x="33801" y="55987"/>
                  </a:lnTo>
                  <a:lnTo>
                    <a:pt x="34540" y="54752"/>
                  </a:lnTo>
                  <a:lnTo>
                    <a:pt x="35034" y="54011"/>
                  </a:lnTo>
                  <a:lnTo>
                    <a:pt x="33801" y="53270"/>
                  </a:lnTo>
                  <a:lnTo>
                    <a:pt x="32320" y="53023"/>
                  </a:lnTo>
                  <a:lnTo>
                    <a:pt x="32074" y="53023"/>
                  </a:lnTo>
                  <a:lnTo>
                    <a:pt x="32320" y="52282"/>
                  </a:lnTo>
                  <a:lnTo>
                    <a:pt x="33061" y="50306"/>
                  </a:lnTo>
                  <a:lnTo>
                    <a:pt x="33061" y="49071"/>
                  </a:lnTo>
                  <a:lnTo>
                    <a:pt x="32074" y="49318"/>
                  </a:lnTo>
                  <a:lnTo>
                    <a:pt x="30594" y="50553"/>
                  </a:lnTo>
                  <a:lnTo>
                    <a:pt x="28374" y="50800"/>
                  </a:lnTo>
                  <a:lnTo>
                    <a:pt x="26648" y="50059"/>
                  </a:lnTo>
                  <a:lnTo>
                    <a:pt x="25908" y="48330"/>
                  </a:lnTo>
                  <a:lnTo>
                    <a:pt x="26401" y="46601"/>
                  </a:lnTo>
                  <a:lnTo>
                    <a:pt x="27634" y="44131"/>
                  </a:lnTo>
                  <a:lnTo>
                    <a:pt x="28621" y="43390"/>
                  </a:lnTo>
                  <a:lnTo>
                    <a:pt x="29854" y="42896"/>
                  </a:lnTo>
                  <a:lnTo>
                    <a:pt x="31581" y="42649"/>
                  </a:lnTo>
                  <a:lnTo>
                    <a:pt x="33061" y="42649"/>
                  </a:lnTo>
                  <a:lnTo>
                    <a:pt x="34294" y="42896"/>
                  </a:lnTo>
                  <a:lnTo>
                    <a:pt x="35774" y="43143"/>
                  </a:lnTo>
                  <a:lnTo>
                    <a:pt x="36514" y="43637"/>
                  </a:lnTo>
                  <a:lnTo>
                    <a:pt x="37253" y="44625"/>
                  </a:lnTo>
                  <a:lnTo>
                    <a:pt x="37747" y="45860"/>
                  </a:lnTo>
                  <a:lnTo>
                    <a:pt x="38240" y="47095"/>
                  </a:lnTo>
                  <a:lnTo>
                    <a:pt x="39227" y="47342"/>
                  </a:lnTo>
                  <a:lnTo>
                    <a:pt x="39473" y="46848"/>
                  </a:lnTo>
                  <a:lnTo>
                    <a:pt x="39473" y="45366"/>
                  </a:lnTo>
                  <a:lnTo>
                    <a:pt x="39720" y="44131"/>
                  </a:lnTo>
                  <a:lnTo>
                    <a:pt x="40214" y="42896"/>
                  </a:lnTo>
                  <a:lnTo>
                    <a:pt x="41940" y="41661"/>
                  </a:lnTo>
                  <a:lnTo>
                    <a:pt x="43913" y="40179"/>
                  </a:lnTo>
                  <a:lnTo>
                    <a:pt x="45640" y="38203"/>
                  </a:lnTo>
                  <a:lnTo>
                    <a:pt x="47120" y="36474"/>
                  </a:lnTo>
                  <a:lnTo>
                    <a:pt x="49339" y="34745"/>
                  </a:lnTo>
                  <a:lnTo>
                    <a:pt x="51806" y="34004"/>
                  </a:lnTo>
                  <a:lnTo>
                    <a:pt x="54272" y="33757"/>
                  </a:lnTo>
                  <a:lnTo>
                    <a:pt x="55999" y="33510"/>
                  </a:lnTo>
                  <a:lnTo>
                    <a:pt x="56986" y="32522"/>
                  </a:lnTo>
                  <a:lnTo>
                    <a:pt x="56739" y="31040"/>
                  </a:lnTo>
                  <a:lnTo>
                    <a:pt x="56492" y="30299"/>
                  </a:lnTo>
                  <a:lnTo>
                    <a:pt x="56739" y="29804"/>
                  </a:lnTo>
                  <a:lnTo>
                    <a:pt x="59945" y="29804"/>
                  </a:lnTo>
                  <a:lnTo>
                    <a:pt x="63152" y="29064"/>
                  </a:lnTo>
                  <a:lnTo>
                    <a:pt x="63398" y="27581"/>
                  </a:lnTo>
                  <a:lnTo>
                    <a:pt x="61672" y="24865"/>
                  </a:lnTo>
                  <a:lnTo>
                    <a:pt x="59699" y="22642"/>
                  </a:lnTo>
                  <a:lnTo>
                    <a:pt x="57726" y="21160"/>
                  </a:lnTo>
                  <a:lnTo>
                    <a:pt x="55999" y="20912"/>
                  </a:lnTo>
                  <a:lnTo>
                    <a:pt x="54026" y="22147"/>
                  </a:lnTo>
                  <a:lnTo>
                    <a:pt x="52299" y="24371"/>
                  </a:lnTo>
                  <a:lnTo>
                    <a:pt x="50573" y="26346"/>
                  </a:lnTo>
                  <a:lnTo>
                    <a:pt x="49339" y="26841"/>
                  </a:lnTo>
                  <a:lnTo>
                    <a:pt x="48599" y="26346"/>
                  </a:lnTo>
                  <a:lnTo>
                    <a:pt x="48353" y="24371"/>
                  </a:lnTo>
                  <a:lnTo>
                    <a:pt x="47366" y="22888"/>
                  </a:lnTo>
                  <a:lnTo>
                    <a:pt x="45640" y="22642"/>
                  </a:lnTo>
                  <a:lnTo>
                    <a:pt x="43913" y="22642"/>
                  </a:lnTo>
                  <a:lnTo>
                    <a:pt x="43173" y="21160"/>
                  </a:lnTo>
                  <a:lnTo>
                    <a:pt x="43666" y="20172"/>
                  </a:lnTo>
                  <a:lnTo>
                    <a:pt x="44653" y="19184"/>
                  </a:lnTo>
                  <a:lnTo>
                    <a:pt x="46380" y="18442"/>
                  </a:lnTo>
                  <a:lnTo>
                    <a:pt x="48353" y="17701"/>
                  </a:lnTo>
                  <a:lnTo>
                    <a:pt x="50079" y="17454"/>
                  </a:lnTo>
                  <a:lnTo>
                    <a:pt x="51806" y="17207"/>
                  </a:lnTo>
                  <a:lnTo>
                    <a:pt x="52546" y="17207"/>
                  </a:lnTo>
                  <a:lnTo>
                    <a:pt x="53039" y="17207"/>
                  </a:lnTo>
                  <a:lnTo>
                    <a:pt x="54519" y="16714"/>
                  </a:lnTo>
                  <a:lnTo>
                    <a:pt x="53779" y="15478"/>
                  </a:lnTo>
                  <a:lnTo>
                    <a:pt x="52546" y="14490"/>
                  </a:lnTo>
                  <a:lnTo>
                    <a:pt x="52299" y="13255"/>
                  </a:lnTo>
                  <a:lnTo>
                    <a:pt x="52299" y="12267"/>
                  </a:lnTo>
                  <a:lnTo>
                    <a:pt x="51312" y="11773"/>
                  </a:lnTo>
                  <a:lnTo>
                    <a:pt x="50326" y="11773"/>
                  </a:lnTo>
                  <a:lnTo>
                    <a:pt x="49586" y="13008"/>
                  </a:lnTo>
                  <a:lnTo>
                    <a:pt x="49093" y="13996"/>
                  </a:lnTo>
                  <a:lnTo>
                    <a:pt x="48106" y="14490"/>
                  </a:lnTo>
                  <a:lnTo>
                    <a:pt x="46873" y="13749"/>
                  </a:lnTo>
                  <a:lnTo>
                    <a:pt x="47120" y="12761"/>
                  </a:lnTo>
                  <a:lnTo>
                    <a:pt x="47366" y="11773"/>
                  </a:lnTo>
                  <a:lnTo>
                    <a:pt x="46133" y="11773"/>
                  </a:lnTo>
                  <a:lnTo>
                    <a:pt x="44406" y="11526"/>
                  </a:lnTo>
                  <a:lnTo>
                    <a:pt x="42927" y="11032"/>
                  </a:lnTo>
                  <a:lnTo>
                    <a:pt x="42433" y="9797"/>
                  </a:lnTo>
                  <a:lnTo>
                    <a:pt x="42433" y="9303"/>
                  </a:lnTo>
                  <a:lnTo>
                    <a:pt x="41447" y="8562"/>
                  </a:lnTo>
                  <a:lnTo>
                    <a:pt x="39473" y="8562"/>
                  </a:lnTo>
                  <a:lnTo>
                    <a:pt x="37994" y="9303"/>
                  </a:lnTo>
                  <a:lnTo>
                    <a:pt x="37747" y="10044"/>
                  </a:lnTo>
                  <a:lnTo>
                    <a:pt x="37253" y="11032"/>
                  </a:lnTo>
                  <a:lnTo>
                    <a:pt x="35774" y="11526"/>
                  </a:lnTo>
                  <a:lnTo>
                    <a:pt x="35034" y="11526"/>
                  </a:lnTo>
                  <a:lnTo>
                    <a:pt x="34047" y="11526"/>
                  </a:lnTo>
                  <a:lnTo>
                    <a:pt x="33061" y="11526"/>
                  </a:lnTo>
                  <a:lnTo>
                    <a:pt x="31827" y="11280"/>
                  </a:lnTo>
                  <a:lnTo>
                    <a:pt x="30347" y="11280"/>
                  </a:lnTo>
                  <a:lnTo>
                    <a:pt x="29361" y="11032"/>
                  </a:lnTo>
                  <a:lnTo>
                    <a:pt x="27881" y="10785"/>
                  </a:lnTo>
                  <a:lnTo>
                    <a:pt x="27720" y="10732"/>
                  </a:lnTo>
                  <a:cubicBezTo>
                    <a:pt x="36564" y="3604"/>
                    <a:pt x="47861" y="0"/>
                    <a:pt x="60000" y="0"/>
                  </a:cubicBezTo>
                  <a:close/>
                </a:path>
              </a:pathLst>
            </a:custGeom>
            <a:solidFill>
              <a:schemeClr val="bg2"/>
            </a:solidFill>
            <a:ln>
              <a:noFill/>
            </a:ln>
          </p:spPr>
          <p:txBody>
            <a:bodyPr lIns="68569" tIns="34275" rIns="68569" bIns="34275" anchor="t" anchorCtr="0">
              <a:noAutofit/>
            </a:bodyPr>
            <a:lstStyle/>
            <a:p>
              <a:endParaRPr lang="en-GB" sz="675">
                <a:solidFill>
                  <a:schemeClr val="bg1"/>
                </a:solidFill>
                <a:latin typeface="Arial"/>
                <a:ea typeface="Arial"/>
                <a:cs typeface="Arial"/>
                <a:sym typeface="Arial"/>
              </a:endParaRPr>
            </a:p>
          </p:txBody>
        </p:sp>
      </p:grpSp>
      <p:pic>
        <p:nvPicPr>
          <p:cNvPr id="45" name="Shape 724"/>
          <p:cNvPicPr preferRelativeResize="0"/>
          <p:nvPr/>
        </p:nvPicPr>
        <p:blipFill rotWithShape="1">
          <a:blip r:embed="rId3">
            <a:alphaModFix/>
          </a:blip>
          <a:srcRect/>
          <a:stretch/>
        </p:blipFill>
        <p:spPr>
          <a:xfrm>
            <a:off x="6826274" y="1074823"/>
            <a:ext cx="624088" cy="345269"/>
          </a:xfrm>
          <a:prstGeom prst="rect">
            <a:avLst/>
          </a:prstGeom>
          <a:noFill/>
          <a:ln>
            <a:noFill/>
          </a:ln>
        </p:spPr>
      </p:pic>
      <p:pic>
        <p:nvPicPr>
          <p:cNvPr id="46" name="Shape 725"/>
          <p:cNvPicPr preferRelativeResize="0"/>
          <p:nvPr/>
        </p:nvPicPr>
        <p:blipFill rotWithShape="1">
          <a:blip r:embed="rId4">
            <a:clrChange>
              <a:clrFrom>
                <a:srgbClr val="FFFFFF"/>
              </a:clrFrom>
              <a:clrTo>
                <a:srgbClr val="FFFFFF">
                  <a:alpha val="0"/>
                </a:srgbClr>
              </a:clrTo>
            </a:clrChange>
            <a:alphaModFix/>
          </a:blip>
          <a:srcRect/>
          <a:stretch/>
        </p:blipFill>
        <p:spPr>
          <a:xfrm>
            <a:off x="8090112" y="933479"/>
            <a:ext cx="602947" cy="471588"/>
          </a:xfrm>
          <a:prstGeom prst="rect">
            <a:avLst/>
          </a:prstGeom>
          <a:noFill/>
          <a:ln>
            <a:noFill/>
          </a:ln>
        </p:spPr>
      </p:pic>
      <p:pic>
        <p:nvPicPr>
          <p:cNvPr id="47" name="Shape 726"/>
          <p:cNvPicPr preferRelativeResize="0"/>
          <p:nvPr/>
        </p:nvPicPr>
        <p:blipFill rotWithShape="1">
          <a:blip r:embed="rId5">
            <a:clrChange>
              <a:clrFrom>
                <a:srgbClr val="FFFFFF"/>
              </a:clrFrom>
              <a:clrTo>
                <a:srgbClr val="FFFFFF">
                  <a:alpha val="0"/>
                </a:srgbClr>
              </a:clrTo>
            </a:clrChange>
            <a:alphaModFix/>
          </a:blip>
          <a:srcRect/>
          <a:stretch/>
        </p:blipFill>
        <p:spPr>
          <a:xfrm>
            <a:off x="6842937" y="903760"/>
            <a:ext cx="527383" cy="111085"/>
          </a:xfrm>
          <a:prstGeom prst="rect">
            <a:avLst/>
          </a:prstGeom>
          <a:noFill/>
          <a:ln>
            <a:noFill/>
          </a:ln>
        </p:spPr>
      </p:pic>
      <p:pic>
        <p:nvPicPr>
          <p:cNvPr id="48" name="Shape 727"/>
          <p:cNvPicPr preferRelativeResize="0"/>
          <p:nvPr/>
        </p:nvPicPr>
        <p:blipFill rotWithShape="1">
          <a:blip r:embed="rId6">
            <a:alphaModFix/>
          </a:blip>
          <a:srcRect/>
          <a:stretch/>
        </p:blipFill>
        <p:spPr>
          <a:xfrm>
            <a:off x="6859773" y="1558725"/>
            <a:ext cx="326508" cy="387460"/>
          </a:xfrm>
          <a:prstGeom prst="rect">
            <a:avLst/>
          </a:prstGeom>
          <a:noFill/>
          <a:ln>
            <a:noFill/>
          </a:ln>
        </p:spPr>
      </p:pic>
      <p:pic>
        <p:nvPicPr>
          <p:cNvPr id="49" name="Shape 728"/>
          <p:cNvPicPr preferRelativeResize="0"/>
          <p:nvPr/>
        </p:nvPicPr>
        <p:blipFill rotWithShape="1">
          <a:blip r:embed="rId7">
            <a:alphaModFix/>
          </a:blip>
          <a:srcRect/>
          <a:stretch/>
        </p:blipFill>
        <p:spPr>
          <a:xfrm>
            <a:off x="7254005" y="1440646"/>
            <a:ext cx="526268" cy="284521"/>
          </a:xfrm>
          <a:prstGeom prst="rect">
            <a:avLst/>
          </a:prstGeom>
          <a:noFill/>
          <a:ln>
            <a:noFill/>
          </a:ln>
        </p:spPr>
      </p:pic>
      <p:pic>
        <p:nvPicPr>
          <p:cNvPr id="50" name="Shape 729"/>
          <p:cNvPicPr preferRelativeResize="0"/>
          <p:nvPr/>
        </p:nvPicPr>
        <p:blipFill rotWithShape="1">
          <a:blip r:embed="rId8">
            <a:alphaModFix/>
          </a:blip>
          <a:srcRect/>
          <a:stretch/>
        </p:blipFill>
        <p:spPr>
          <a:xfrm>
            <a:off x="7416011" y="1805129"/>
            <a:ext cx="550504" cy="172303"/>
          </a:xfrm>
          <a:prstGeom prst="rect">
            <a:avLst/>
          </a:prstGeom>
          <a:noFill/>
          <a:ln>
            <a:noFill/>
          </a:ln>
        </p:spPr>
      </p:pic>
      <p:pic>
        <p:nvPicPr>
          <p:cNvPr id="51" name="Shape 730"/>
          <p:cNvPicPr preferRelativeResize="0"/>
          <p:nvPr/>
        </p:nvPicPr>
        <p:blipFill rotWithShape="1">
          <a:blip r:embed="rId9">
            <a:alphaModFix/>
          </a:blip>
          <a:srcRect l="11690" t="20958" r="10101" b="22108"/>
          <a:stretch/>
        </p:blipFill>
        <p:spPr>
          <a:xfrm>
            <a:off x="7863555" y="1463708"/>
            <a:ext cx="839505" cy="346583"/>
          </a:xfrm>
          <a:prstGeom prst="rect">
            <a:avLst/>
          </a:prstGeom>
          <a:noFill/>
          <a:ln>
            <a:noFill/>
          </a:ln>
        </p:spPr>
      </p:pic>
      <p:pic>
        <p:nvPicPr>
          <p:cNvPr id="52" name="Shape 732"/>
          <p:cNvPicPr preferRelativeResize="0"/>
          <p:nvPr/>
        </p:nvPicPr>
        <p:blipFill rotWithShape="1">
          <a:blip r:embed="rId10">
            <a:alphaModFix/>
          </a:blip>
          <a:srcRect/>
          <a:stretch/>
        </p:blipFill>
        <p:spPr>
          <a:xfrm>
            <a:off x="8345800" y="2065781"/>
            <a:ext cx="338813" cy="290163"/>
          </a:xfrm>
          <a:prstGeom prst="rect">
            <a:avLst/>
          </a:prstGeom>
          <a:noFill/>
          <a:ln>
            <a:noFill/>
          </a:ln>
        </p:spPr>
      </p:pic>
      <p:pic>
        <p:nvPicPr>
          <p:cNvPr id="53" name="Shape 733"/>
          <p:cNvPicPr preferRelativeResize="0"/>
          <p:nvPr/>
        </p:nvPicPr>
        <p:blipFill rotWithShape="1">
          <a:blip r:embed="rId11">
            <a:alphaModFix/>
          </a:blip>
          <a:srcRect/>
          <a:stretch/>
        </p:blipFill>
        <p:spPr>
          <a:xfrm>
            <a:off x="6871189" y="2389306"/>
            <a:ext cx="297677" cy="246854"/>
          </a:xfrm>
          <a:prstGeom prst="rect">
            <a:avLst/>
          </a:prstGeom>
          <a:noFill/>
          <a:ln>
            <a:noFill/>
          </a:ln>
        </p:spPr>
      </p:pic>
      <p:pic>
        <p:nvPicPr>
          <p:cNvPr id="54" name="Shape 734"/>
          <p:cNvPicPr preferRelativeResize="0"/>
          <p:nvPr/>
        </p:nvPicPr>
        <p:blipFill rotWithShape="1">
          <a:blip r:embed="rId12">
            <a:clrChange>
              <a:clrFrom>
                <a:srgbClr val="FFFFFF"/>
              </a:clrFrom>
              <a:clrTo>
                <a:srgbClr val="FFFFFF">
                  <a:alpha val="0"/>
                </a:srgbClr>
              </a:clrTo>
            </a:clrChange>
            <a:alphaModFix/>
          </a:blip>
          <a:srcRect/>
          <a:stretch/>
        </p:blipFill>
        <p:spPr>
          <a:xfrm>
            <a:off x="7084550" y="2094493"/>
            <a:ext cx="443330" cy="277615"/>
          </a:xfrm>
          <a:prstGeom prst="rect">
            <a:avLst/>
          </a:prstGeom>
          <a:noFill/>
          <a:ln>
            <a:noFill/>
          </a:ln>
        </p:spPr>
      </p:pic>
      <p:pic>
        <p:nvPicPr>
          <p:cNvPr id="55" name="Shape 735"/>
          <p:cNvPicPr preferRelativeResize="0"/>
          <p:nvPr/>
        </p:nvPicPr>
        <p:blipFill rotWithShape="1">
          <a:blip r:embed="rId13">
            <a:alphaModFix/>
          </a:blip>
          <a:srcRect t="55439"/>
          <a:stretch/>
        </p:blipFill>
        <p:spPr>
          <a:xfrm>
            <a:off x="7282206" y="2442948"/>
            <a:ext cx="831331" cy="215155"/>
          </a:xfrm>
          <a:prstGeom prst="rect">
            <a:avLst/>
          </a:prstGeom>
          <a:noFill/>
          <a:ln>
            <a:noFill/>
          </a:ln>
        </p:spPr>
      </p:pic>
      <p:pic>
        <p:nvPicPr>
          <p:cNvPr id="56" name="Shape 736"/>
          <p:cNvPicPr preferRelativeResize="0"/>
          <p:nvPr/>
        </p:nvPicPr>
        <p:blipFill rotWithShape="1">
          <a:blip r:embed="rId14">
            <a:alphaModFix/>
          </a:blip>
          <a:srcRect/>
          <a:stretch/>
        </p:blipFill>
        <p:spPr>
          <a:xfrm>
            <a:off x="8197331" y="2413537"/>
            <a:ext cx="468615" cy="264284"/>
          </a:xfrm>
          <a:prstGeom prst="rect">
            <a:avLst/>
          </a:prstGeom>
          <a:noFill/>
          <a:ln>
            <a:noFill/>
          </a:ln>
        </p:spPr>
      </p:pic>
      <p:pic>
        <p:nvPicPr>
          <p:cNvPr id="57" name="Shape 737"/>
          <p:cNvPicPr preferRelativeResize="0"/>
          <p:nvPr/>
        </p:nvPicPr>
        <p:blipFill rotWithShape="1">
          <a:blip r:embed="rId15">
            <a:alphaModFix/>
          </a:blip>
          <a:srcRect l="2901" t="25636" r="60738" b="54741"/>
          <a:stretch/>
        </p:blipFill>
        <p:spPr>
          <a:xfrm>
            <a:off x="7642041" y="2114302"/>
            <a:ext cx="586342" cy="250771"/>
          </a:xfrm>
          <a:prstGeom prst="rect">
            <a:avLst/>
          </a:prstGeom>
          <a:noFill/>
          <a:ln>
            <a:noFill/>
          </a:ln>
        </p:spPr>
      </p:pic>
      <p:pic>
        <p:nvPicPr>
          <p:cNvPr id="58" name="Shape 738"/>
          <p:cNvPicPr preferRelativeResize="0"/>
          <p:nvPr/>
        </p:nvPicPr>
        <p:blipFill rotWithShape="1">
          <a:blip r:embed="rId16">
            <a:alphaModFix/>
          </a:blip>
          <a:srcRect/>
          <a:stretch/>
        </p:blipFill>
        <p:spPr>
          <a:xfrm>
            <a:off x="8036499" y="3117342"/>
            <a:ext cx="302974" cy="203365"/>
          </a:xfrm>
          <a:prstGeom prst="rect">
            <a:avLst/>
          </a:prstGeom>
          <a:noFill/>
          <a:ln>
            <a:noFill/>
          </a:ln>
        </p:spPr>
      </p:pic>
      <p:pic>
        <p:nvPicPr>
          <p:cNvPr id="59" name="Shape 739"/>
          <p:cNvPicPr preferRelativeResize="0"/>
          <p:nvPr/>
        </p:nvPicPr>
        <p:blipFill rotWithShape="1">
          <a:blip r:embed="rId17">
            <a:alphaModFix/>
          </a:blip>
          <a:srcRect/>
          <a:stretch/>
        </p:blipFill>
        <p:spPr>
          <a:xfrm>
            <a:off x="7280044" y="2970293"/>
            <a:ext cx="356956" cy="157920"/>
          </a:xfrm>
          <a:prstGeom prst="rect">
            <a:avLst/>
          </a:prstGeom>
          <a:noFill/>
          <a:ln>
            <a:noFill/>
          </a:ln>
        </p:spPr>
      </p:pic>
      <p:pic>
        <p:nvPicPr>
          <p:cNvPr id="60" name="Shape 740"/>
          <p:cNvPicPr preferRelativeResize="0"/>
          <p:nvPr/>
        </p:nvPicPr>
        <p:blipFill rotWithShape="1">
          <a:blip r:embed="rId18">
            <a:alphaModFix/>
          </a:blip>
          <a:srcRect l="18033" t="24075" r="16249" b="21217"/>
          <a:stretch/>
        </p:blipFill>
        <p:spPr>
          <a:xfrm>
            <a:off x="7306215" y="3181363"/>
            <a:ext cx="710584" cy="194941"/>
          </a:xfrm>
          <a:prstGeom prst="rect">
            <a:avLst/>
          </a:prstGeom>
          <a:noFill/>
          <a:ln>
            <a:noFill/>
          </a:ln>
        </p:spPr>
      </p:pic>
      <p:pic>
        <p:nvPicPr>
          <p:cNvPr id="61" name="Shape 741"/>
          <p:cNvPicPr preferRelativeResize="0"/>
          <p:nvPr/>
        </p:nvPicPr>
        <p:blipFill rotWithShape="1">
          <a:blip r:embed="rId19">
            <a:alphaModFix/>
          </a:blip>
          <a:srcRect l="5268" t="8123" r="7019" b="16756"/>
          <a:stretch/>
        </p:blipFill>
        <p:spPr>
          <a:xfrm>
            <a:off x="8064987" y="2733048"/>
            <a:ext cx="587722" cy="243743"/>
          </a:xfrm>
          <a:prstGeom prst="rect">
            <a:avLst/>
          </a:prstGeom>
          <a:noFill/>
          <a:ln>
            <a:noFill/>
          </a:ln>
        </p:spPr>
      </p:pic>
      <p:pic>
        <p:nvPicPr>
          <p:cNvPr id="62" name="Shape 742"/>
          <p:cNvPicPr preferRelativeResize="0"/>
          <p:nvPr/>
        </p:nvPicPr>
        <p:blipFill rotWithShape="1">
          <a:blip r:embed="rId20">
            <a:alphaModFix/>
          </a:blip>
          <a:srcRect/>
          <a:stretch/>
        </p:blipFill>
        <p:spPr>
          <a:xfrm>
            <a:off x="8391586" y="3060972"/>
            <a:ext cx="275363" cy="274139"/>
          </a:xfrm>
          <a:prstGeom prst="rect">
            <a:avLst/>
          </a:prstGeom>
          <a:noFill/>
          <a:ln>
            <a:noFill/>
          </a:ln>
        </p:spPr>
      </p:pic>
      <p:pic>
        <p:nvPicPr>
          <p:cNvPr id="63" name="Shape 743"/>
          <p:cNvPicPr preferRelativeResize="0"/>
          <p:nvPr/>
        </p:nvPicPr>
        <p:blipFill rotWithShape="1">
          <a:blip r:embed="rId21">
            <a:clrChange>
              <a:clrFrom>
                <a:srgbClr val="FFFFFF"/>
              </a:clrFrom>
              <a:clrTo>
                <a:srgbClr val="FFFFFF">
                  <a:alpha val="0"/>
                </a:srgbClr>
              </a:clrTo>
            </a:clrChange>
            <a:alphaModFix/>
          </a:blip>
          <a:srcRect/>
          <a:stretch/>
        </p:blipFill>
        <p:spPr>
          <a:xfrm>
            <a:off x="6873781" y="2966062"/>
            <a:ext cx="401519" cy="401519"/>
          </a:xfrm>
          <a:prstGeom prst="rect">
            <a:avLst/>
          </a:prstGeom>
          <a:noFill/>
          <a:ln>
            <a:noFill/>
          </a:ln>
        </p:spPr>
      </p:pic>
      <p:pic>
        <p:nvPicPr>
          <p:cNvPr id="64" name="Shape 744"/>
          <p:cNvPicPr preferRelativeResize="0"/>
          <p:nvPr/>
        </p:nvPicPr>
        <p:blipFill rotWithShape="1">
          <a:blip r:embed="rId22">
            <a:alphaModFix/>
          </a:blip>
          <a:srcRect/>
          <a:stretch/>
        </p:blipFill>
        <p:spPr>
          <a:xfrm>
            <a:off x="7017686" y="2755955"/>
            <a:ext cx="774488" cy="224882"/>
          </a:xfrm>
          <a:prstGeom prst="rect">
            <a:avLst/>
          </a:prstGeom>
          <a:noFill/>
          <a:ln>
            <a:noFill/>
          </a:ln>
        </p:spPr>
      </p:pic>
      <p:pic>
        <p:nvPicPr>
          <p:cNvPr id="65" name="Shape 745"/>
          <p:cNvPicPr preferRelativeResize="0"/>
          <p:nvPr/>
        </p:nvPicPr>
        <p:blipFill rotWithShape="1">
          <a:blip r:embed="rId23">
            <a:alphaModFix/>
          </a:blip>
          <a:srcRect/>
          <a:stretch/>
        </p:blipFill>
        <p:spPr>
          <a:xfrm>
            <a:off x="7376850" y="3685574"/>
            <a:ext cx="439169" cy="186584"/>
          </a:xfrm>
          <a:prstGeom prst="rect">
            <a:avLst/>
          </a:prstGeom>
          <a:noFill/>
          <a:ln>
            <a:noFill/>
          </a:ln>
        </p:spPr>
      </p:pic>
      <p:pic>
        <p:nvPicPr>
          <p:cNvPr id="66" name="Shape 746"/>
          <p:cNvPicPr preferRelativeResize="0"/>
          <p:nvPr/>
        </p:nvPicPr>
        <p:blipFill rotWithShape="1">
          <a:blip r:embed="rId24">
            <a:alphaModFix/>
          </a:blip>
          <a:srcRect r="64044"/>
          <a:stretch/>
        </p:blipFill>
        <p:spPr>
          <a:xfrm>
            <a:off x="8345318" y="3396470"/>
            <a:ext cx="311477" cy="310076"/>
          </a:xfrm>
          <a:prstGeom prst="rect">
            <a:avLst/>
          </a:prstGeom>
          <a:noFill/>
          <a:ln>
            <a:noFill/>
          </a:ln>
        </p:spPr>
      </p:pic>
      <p:pic>
        <p:nvPicPr>
          <p:cNvPr id="67" name="Shape 747"/>
          <p:cNvPicPr preferRelativeResize="0"/>
          <p:nvPr/>
        </p:nvPicPr>
        <p:blipFill rotWithShape="1">
          <a:blip r:embed="rId25">
            <a:alphaModFix/>
          </a:blip>
          <a:srcRect l="34639" t="40555" r="7702"/>
          <a:stretch/>
        </p:blipFill>
        <p:spPr>
          <a:xfrm>
            <a:off x="8330962" y="3698783"/>
            <a:ext cx="311477" cy="114945"/>
          </a:xfrm>
          <a:prstGeom prst="rect">
            <a:avLst/>
          </a:prstGeom>
          <a:noFill/>
          <a:ln>
            <a:noFill/>
          </a:ln>
        </p:spPr>
      </p:pic>
      <p:pic>
        <p:nvPicPr>
          <p:cNvPr id="68" name="Shape 748"/>
          <p:cNvPicPr preferRelativeResize="0"/>
          <p:nvPr/>
        </p:nvPicPr>
        <p:blipFill rotWithShape="1">
          <a:blip r:embed="rId26">
            <a:alphaModFix/>
          </a:blip>
          <a:srcRect/>
          <a:stretch/>
        </p:blipFill>
        <p:spPr>
          <a:xfrm>
            <a:off x="6869894" y="3416916"/>
            <a:ext cx="450144" cy="252209"/>
          </a:xfrm>
          <a:prstGeom prst="rect">
            <a:avLst/>
          </a:prstGeom>
          <a:noFill/>
          <a:ln>
            <a:noFill/>
          </a:ln>
        </p:spPr>
      </p:pic>
      <p:pic>
        <p:nvPicPr>
          <p:cNvPr id="69" name="Shape 749"/>
          <p:cNvPicPr preferRelativeResize="0"/>
          <p:nvPr/>
        </p:nvPicPr>
        <p:blipFill rotWithShape="1">
          <a:blip r:embed="rId27">
            <a:alphaModFix/>
          </a:blip>
          <a:srcRect/>
          <a:stretch/>
        </p:blipFill>
        <p:spPr>
          <a:xfrm>
            <a:off x="6878133" y="3810600"/>
            <a:ext cx="492187" cy="204026"/>
          </a:xfrm>
          <a:prstGeom prst="rect">
            <a:avLst/>
          </a:prstGeom>
          <a:noFill/>
          <a:ln>
            <a:noFill/>
          </a:ln>
        </p:spPr>
      </p:pic>
      <p:pic>
        <p:nvPicPr>
          <p:cNvPr id="70" name="Shape 750"/>
          <p:cNvPicPr preferRelativeResize="0"/>
          <p:nvPr/>
        </p:nvPicPr>
        <p:blipFill rotWithShape="1">
          <a:blip r:embed="rId28">
            <a:alphaModFix/>
          </a:blip>
          <a:srcRect/>
          <a:stretch/>
        </p:blipFill>
        <p:spPr>
          <a:xfrm>
            <a:off x="7382039" y="3425625"/>
            <a:ext cx="398726" cy="175770"/>
          </a:xfrm>
          <a:prstGeom prst="rect">
            <a:avLst/>
          </a:prstGeom>
          <a:noFill/>
          <a:ln>
            <a:noFill/>
          </a:ln>
        </p:spPr>
      </p:pic>
      <p:pic>
        <p:nvPicPr>
          <p:cNvPr id="71" name="Shape 751"/>
          <p:cNvPicPr preferRelativeResize="0"/>
          <p:nvPr/>
        </p:nvPicPr>
        <p:blipFill rotWithShape="1">
          <a:blip r:embed="rId29">
            <a:alphaModFix/>
          </a:blip>
          <a:srcRect/>
          <a:stretch/>
        </p:blipFill>
        <p:spPr>
          <a:xfrm>
            <a:off x="7979784" y="3872228"/>
            <a:ext cx="693174" cy="132418"/>
          </a:xfrm>
          <a:prstGeom prst="rect">
            <a:avLst/>
          </a:prstGeom>
          <a:noFill/>
          <a:ln>
            <a:noFill/>
          </a:ln>
        </p:spPr>
      </p:pic>
      <p:pic>
        <p:nvPicPr>
          <p:cNvPr id="72" name="Shape 752"/>
          <p:cNvPicPr preferRelativeResize="0"/>
          <p:nvPr/>
        </p:nvPicPr>
        <p:blipFill rotWithShape="1">
          <a:blip r:embed="rId30">
            <a:alphaModFix/>
          </a:blip>
          <a:srcRect/>
          <a:stretch/>
        </p:blipFill>
        <p:spPr>
          <a:xfrm>
            <a:off x="7875150" y="3431886"/>
            <a:ext cx="388228" cy="388228"/>
          </a:xfrm>
          <a:prstGeom prst="rect">
            <a:avLst/>
          </a:prstGeom>
          <a:noFill/>
          <a:ln>
            <a:noFill/>
          </a:ln>
        </p:spPr>
      </p:pic>
      <p:pic>
        <p:nvPicPr>
          <p:cNvPr id="73" name="Shape 753"/>
          <p:cNvPicPr preferRelativeResize="0"/>
          <p:nvPr/>
        </p:nvPicPr>
        <p:blipFill rotWithShape="1">
          <a:blip r:embed="rId31">
            <a:alphaModFix/>
          </a:blip>
          <a:srcRect/>
          <a:stretch/>
        </p:blipFill>
        <p:spPr>
          <a:xfrm>
            <a:off x="6826274" y="4312434"/>
            <a:ext cx="229197" cy="265429"/>
          </a:xfrm>
          <a:prstGeom prst="rect">
            <a:avLst/>
          </a:prstGeom>
          <a:noFill/>
          <a:ln>
            <a:noFill/>
          </a:ln>
        </p:spPr>
      </p:pic>
      <p:pic>
        <p:nvPicPr>
          <p:cNvPr id="74" name="Shape 754"/>
          <p:cNvPicPr preferRelativeResize="0"/>
          <p:nvPr/>
        </p:nvPicPr>
        <p:blipFill rotWithShape="1">
          <a:blip r:embed="rId32">
            <a:alphaModFix/>
          </a:blip>
          <a:srcRect/>
          <a:stretch/>
        </p:blipFill>
        <p:spPr>
          <a:xfrm>
            <a:off x="8055166" y="4090968"/>
            <a:ext cx="629447" cy="164515"/>
          </a:xfrm>
          <a:prstGeom prst="rect">
            <a:avLst/>
          </a:prstGeom>
          <a:noFill/>
          <a:ln>
            <a:noFill/>
          </a:ln>
        </p:spPr>
      </p:pic>
      <p:pic>
        <p:nvPicPr>
          <p:cNvPr id="75" name="Shape 755"/>
          <p:cNvPicPr preferRelativeResize="0"/>
          <p:nvPr/>
        </p:nvPicPr>
        <p:blipFill rotWithShape="1">
          <a:blip r:embed="rId33">
            <a:alphaModFix/>
          </a:blip>
          <a:srcRect/>
          <a:stretch/>
        </p:blipFill>
        <p:spPr>
          <a:xfrm>
            <a:off x="7597511" y="4101853"/>
            <a:ext cx="375648" cy="428939"/>
          </a:xfrm>
          <a:prstGeom prst="rect">
            <a:avLst/>
          </a:prstGeom>
          <a:noFill/>
          <a:ln>
            <a:noFill/>
          </a:ln>
        </p:spPr>
      </p:pic>
      <p:pic>
        <p:nvPicPr>
          <p:cNvPr id="76" name="Shape 756"/>
          <p:cNvPicPr preferRelativeResize="0"/>
          <p:nvPr/>
        </p:nvPicPr>
        <p:blipFill rotWithShape="1">
          <a:blip r:embed="rId34">
            <a:clrChange>
              <a:clrFrom>
                <a:srgbClr val="FFFFFF"/>
              </a:clrFrom>
              <a:clrTo>
                <a:srgbClr val="FFFFFF">
                  <a:alpha val="0"/>
                </a:srgbClr>
              </a:clrTo>
            </a:clrChange>
            <a:alphaModFix/>
          </a:blip>
          <a:srcRect/>
          <a:stretch/>
        </p:blipFill>
        <p:spPr>
          <a:xfrm>
            <a:off x="7382039" y="932439"/>
            <a:ext cx="696353" cy="316945"/>
          </a:xfrm>
          <a:prstGeom prst="rect">
            <a:avLst/>
          </a:prstGeom>
          <a:noFill/>
          <a:ln>
            <a:noFill/>
          </a:ln>
        </p:spPr>
      </p:pic>
      <p:pic>
        <p:nvPicPr>
          <p:cNvPr id="77" name="Shape 758"/>
          <p:cNvPicPr preferRelativeResize="0"/>
          <p:nvPr/>
        </p:nvPicPr>
        <p:blipFill rotWithShape="1">
          <a:blip r:embed="rId19">
            <a:alphaModFix/>
          </a:blip>
          <a:srcRect l="5268" t="8123" r="7019" b="16756"/>
          <a:stretch/>
        </p:blipFill>
        <p:spPr>
          <a:xfrm>
            <a:off x="7032224" y="4071517"/>
            <a:ext cx="512141" cy="212397"/>
          </a:xfrm>
          <a:prstGeom prst="rect">
            <a:avLst/>
          </a:prstGeom>
          <a:noFill/>
          <a:ln>
            <a:noFill/>
          </a:ln>
        </p:spPr>
      </p:pic>
      <p:pic>
        <p:nvPicPr>
          <p:cNvPr id="78" name="Shape 759"/>
          <p:cNvPicPr preferRelativeResize="0"/>
          <p:nvPr/>
        </p:nvPicPr>
        <p:blipFill rotWithShape="1">
          <a:blip r:embed="rId35">
            <a:alphaModFix/>
          </a:blip>
          <a:srcRect t="28832" b="24063"/>
          <a:stretch/>
        </p:blipFill>
        <p:spPr>
          <a:xfrm>
            <a:off x="8016798" y="4308794"/>
            <a:ext cx="649995" cy="262805"/>
          </a:xfrm>
          <a:prstGeom prst="rect">
            <a:avLst/>
          </a:prstGeom>
          <a:noFill/>
          <a:ln>
            <a:noFill/>
          </a:ln>
        </p:spPr>
      </p:pic>
      <p:pic>
        <p:nvPicPr>
          <p:cNvPr id="79" name="Shape 760"/>
          <p:cNvPicPr preferRelativeResize="0"/>
          <p:nvPr/>
        </p:nvPicPr>
        <p:blipFill rotWithShape="1">
          <a:blip r:embed="rId36">
            <a:clrChange>
              <a:clrFrom>
                <a:srgbClr val="FFFFFF"/>
              </a:clrFrom>
              <a:clrTo>
                <a:srgbClr val="FFFFFF">
                  <a:alpha val="0"/>
                </a:srgbClr>
              </a:clrTo>
            </a:clrChange>
            <a:alphaModFix/>
          </a:blip>
          <a:srcRect/>
          <a:stretch/>
        </p:blipFill>
        <p:spPr>
          <a:xfrm>
            <a:off x="7730992" y="914861"/>
            <a:ext cx="383276" cy="91770"/>
          </a:xfrm>
          <a:prstGeom prst="rect">
            <a:avLst/>
          </a:prstGeom>
          <a:noFill/>
          <a:ln>
            <a:noFill/>
          </a:ln>
        </p:spPr>
      </p:pic>
      <p:pic>
        <p:nvPicPr>
          <p:cNvPr id="81" name="Shape 762"/>
          <p:cNvPicPr preferRelativeResize="0"/>
          <p:nvPr/>
        </p:nvPicPr>
        <p:blipFill rotWithShape="1">
          <a:blip r:embed="rId37">
            <a:alphaModFix/>
          </a:blip>
          <a:srcRect/>
          <a:stretch/>
        </p:blipFill>
        <p:spPr>
          <a:xfrm>
            <a:off x="7697871" y="2933824"/>
            <a:ext cx="331369" cy="174560"/>
          </a:xfrm>
          <a:prstGeom prst="rect">
            <a:avLst/>
          </a:prstGeom>
          <a:noFill/>
          <a:ln>
            <a:noFill/>
          </a:ln>
        </p:spPr>
      </p:pic>
      <p:grpSp>
        <p:nvGrpSpPr>
          <p:cNvPr id="82" name="Group 81"/>
          <p:cNvGrpSpPr/>
          <p:nvPr/>
        </p:nvGrpSpPr>
        <p:grpSpPr>
          <a:xfrm>
            <a:off x="1617182" y="1376777"/>
            <a:ext cx="7112562" cy="2680359"/>
            <a:chOff x="2167234" y="1673014"/>
            <a:chExt cx="9789876" cy="3573812"/>
          </a:xfrm>
        </p:grpSpPr>
        <p:cxnSp>
          <p:nvCxnSpPr>
            <p:cNvPr id="83" name="Shape 683"/>
            <p:cNvCxnSpPr/>
            <p:nvPr/>
          </p:nvCxnSpPr>
          <p:spPr>
            <a:xfrm>
              <a:off x="2167234" y="1673014"/>
              <a:ext cx="9789876" cy="0"/>
            </a:xfrm>
            <a:prstGeom prst="straightConnector1">
              <a:avLst/>
            </a:prstGeom>
            <a:noFill/>
            <a:ln w="12700" cap="flat" cmpd="sng">
              <a:solidFill>
                <a:srgbClr val="7F7F7F"/>
              </a:solidFill>
              <a:prstDash val="dash"/>
              <a:round/>
              <a:headEnd type="none" w="med" len="med"/>
              <a:tailEnd type="none" w="med" len="med"/>
            </a:ln>
          </p:spPr>
        </p:cxnSp>
        <p:cxnSp>
          <p:nvCxnSpPr>
            <p:cNvPr id="84" name="Shape 683"/>
            <p:cNvCxnSpPr/>
            <p:nvPr/>
          </p:nvCxnSpPr>
          <p:spPr>
            <a:xfrm>
              <a:off x="2167234" y="2566467"/>
              <a:ext cx="9789876" cy="0"/>
            </a:xfrm>
            <a:prstGeom prst="straightConnector1">
              <a:avLst/>
            </a:prstGeom>
            <a:noFill/>
            <a:ln w="12700" cap="flat" cmpd="sng">
              <a:solidFill>
                <a:srgbClr val="7F7F7F"/>
              </a:solidFill>
              <a:prstDash val="dash"/>
              <a:round/>
              <a:headEnd type="none" w="med" len="med"/>
              <a:tailEnd type="none" w="med" len="med"/>
            </a:ln>
          </p:spPr>
        </p:cxnSp>
        <p:cxnSp>
          <p:nvCxnSpPr>
            <p:cNvPr id="85" name="Shape 683"/>
            <p:cNvCxnSpPr/>
            <p:nvPr/>
          </p:nvCxnSpPr>
          <p:spPr>
            <a:xfrm>
              <a:off x="2167234" y="3459920"/>
              <a:ext cx="9789876" cy="0"/>
            </a:xfrm>
            <a:prstGeom prst="straightConnector1">
              <a:avLst/>
            </a:prstGeom>
            <a:noFill/>
            <a:ln w="12700" cap="flat" cmpd="sng">
              <a:solidFill>
                <a:srgbClr val="7F7F7F"/>
              </a:solidFill>
              <a:prstDash val="dash"/>
              <a:round/>
              <a:headEnd type="none" w="med" len="med"/>
              <a:tailEnd type="none" w="med" len="med"/>
            </a:ln>
          </p:spPr>
        </p:cxnSp>
        <p:cxnSp>
          <p:nvCxnSpPr>
            <p:cNvPr id="86" name="Shape 683"/>
            <p:cNvCxnSpPr/>
            <p:nvPr/>
          </p:nvCxnSpPr>
          <p:spPr>
            <a:xfrm>
              <a:off x="2167234" y="4353373"/>
              <a:ext cx="9789876" cy="0"/>
            </a:xfrm>
            <a:prstGeom prst="straightConnector1">
              <a:avLst/>
            </a:prstGeom>
            <a:noFill/>
            <a:ln w="12700" cap="flat" cmpd="sng">
              <a:solidFill>
                <a:srgbClr val="7F7F7F"/>
              </a:solidFill>
              <a:prstDash val="dash"/>
              <a:round/>
              <a:headEnd type="none" w="med" len="med"/>
              <a:tailEnd type="none" w="med" len="med"/>
            </a:ln>
          </p:spPr>
        </p:cxnSp>
        <p:cxnSp>
          <p:nvCxnSpPr>
            <p:cNvPr id="87" name="Shape 683"/>
            <p:cNvCxnSpPr/>
            <p:nvPr/>
          </p:nvCxnSpPr>
          <p:spPr>
            <a:xfrm>
              <a:off x="2167234" y="5246826"/>
              <a:ext cx="9789876" cy="0"/>
            </a:xfrm>
            <a:prstGeom prst="straightConnector1">
              <a:avLst/>
            </a:prstGeom>
            <a:noFill/>
            <a:ln w="12700" cap="flat" cmpd="sng">
              <a:solidFill>
                <a:srgbClr val="7F7F7F"/>
              </a:solidFill>
              <a:prstDash val="dash"/>
              <a:round/>
              <a:headEnd type="none" w="med" len="med"/>
              <a:tailEnd type="none" w="med" len="med"/>
            </a:ln>
          </p:spPr>
        </p:cxnSp>
      </p:grpSp>
      <p:sp>
        <p:nvSpPr>
          <p:cNvPr id="103" name="Footer Placeholder 2">
            <a:extLst>
              <a:ext uri="{FF2B5EF4-FFF2-40B4-BE49-F238E27FC236}">
                <a16:creationId xmlns:a16="http://schemas.microsoft.com/office/drawing/2014/main" id="{4F2E4814-3FA0-4998-BD39-4E2B8E1DA9CE}"/>
              </a:ext>
            </a:extLst>
          </p:cNvPr>
          <p:cNvSpPr>
            <a:spLocks noGrp="1"/>
          </p:cNvSpPr>
          <p:nvPr>
            <p:ph type="ftr" sz="quarter" idx="3"/>
          </p:nvPr>
        </p:nvSpPr>
        <p:spPr>
          <a:xfrm>
            <a:off x="785061" y="4795451"/>
            <a:ext cx="7065545" cy="138499"/>
          </a:xfrm>
        </p:spPr>
        <p:txBody>
          <a:bodyPr/>
          <a:lstStyle/>
          <a:p>
            <a:pPr marL="299502" indent="-299502"/>
            <a:r>
              <a:rPr lang="en-GB" sz="900" i="1">
                <a:latin typeface="+mj-lt"/>
              </a:rPr>
              <a:t>Source: Growth Within Report (Ellen MacArthur Foundation &amp; McKinsey </a:t>
            </a:r>
            <a:r>
              <a:rPr lang="en-GB" sz="900" i="1" err="1">
                <a:latin typeface="+mj-lt"/>
              </a:rPr>
              <a:t>Center</a:t>
            </a:r>
            <a:r>
              <a:rPr lang="en-GB" sz="900" i="1">
                <a:latin typeface="+mj-lt"/>
              </a:rPr>
              <a:t> for Business and Environment, 2015)</a:t>
            </a:r>
          </a:p>
        </p:txBody>
      </p:sp>
      <p:pic>
        <p:nvPicPr>
          <p:cNvPr id="3" name="Picture 2"/>
          <p:cNvPicPr>
            <a:picLocks noChangeAspect="1"/>
          </p:cNvPicPr>
          <p:nvPr/>
        </p:nvPicPr>
        <p:blipFill rotWithShape="1">
          <a:blip r:embed="rId38" cstate="print">
            <a:extLst>
              <a:ext uri="{28A0092B-C50C-407E-A947-70E740481C1C}">
                <a14:useLocalDpi xmlns:a14="http://schemas.microsoft.com/office/drawing/2010/main" val="0"/>
              </a:ext>
            </a:extLst>
          </a:blip>
          <a:srcRect l="31210" t="41619" b="19234"/>
          <a:stretch/>
        </p:blipFill>
        <p:spPr>
          <a:xfrm>
            <a:off x="6170184" y="2125539"/>
            <a:ext cx="584777" cy="203546"/>
          </a:xfrm>
          <a:prstGeom prst="rect">
            <a:avLst/>
          </a:prstGeom>
        </p:spPr>
      </p:pic>
      <p:pic>
        <p:nvPicPr>
          <p:cNvPr id="4" name="Picture 3"/>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6186096" y="2410114"/>
            <a:ext cx="552951" cy="235895"/>
          </a:xfrm>
          <a:prstGeom prst="rect">
            <a:avLst/>
          </a:prstGeom>
        </p:spPr>
      </p:pic>
      <p:pic>
        <p:nvPicPr>
          <p:cNvPr id="5" name="Picture 4"/>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6206063" y="973666"/>
            <a:ext cx="513019" cy="277763"/>
          </a:xfrm>
          <a:prstGeom prst="rect">
            <a:avLst/>
          </a:prstGeom>
        </p:spPr>
      </p:pic>
      <p:pic>
        <p:nvPicPr>
          <p:cNvPr id="6" name="Picture 5"/>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6173922" y="2991537"/>
            <a:ext cx="548636" cy="113293"/>
          </a:xfrm>
          <a:prstGeom prst="rect">
            <a:avLst/>
          </a:prstGeom>
        </p:spPr>
      </p:pic>
    </p:spTree>
    <p:extLst>
      <p:ext uri="{BB962C8B-B14F-4D97-AF65-F5344CB8AC3E}">
        <p14:creationId xmlns:p14="http://schemas.microsoft.com/office/powerpoint/2010/main" val="14086040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3970" name="Object 2" hidden="1"/>
          <p:cNvGraphicFramePr>
            <a:graphicFrameLocks noChangeAspect="1"/>
          </p:cNvGraphicFramePr>
          <p:nvPr>
            <p:custDataLst>
              <p:tags r:id="rId2"/>
            </p:custDataLst>
            <p:extLst/>
          </p:nvPr>
        </p:nvGraphicFramePr>
        <p:xfrm>
          <a:off x="270" y="1"/>
          <a:ext cx="161974" cy="121481"/>
        </p:xfrm>
        <a:graphic>
          <a:graphicData uri="http://schemas.openxmlformats.org/presentationml/2006/ole">
            <mc:AlternateContent xmlns:mc="http://schemas.openxmlformats.org/markup-compatibility/2006">
              <mc:Choice xmlns:v="urn:schemas-microsoft-com:vml" Requires="v">
                <p:oleObj spid="_x0000_s73769" name="think-cell Slide" r:id="rId5" imgW="381" imgH="381" progId="TCLayout.ActiveDocument.1">
                  <p:embed/>
                </p:oleObj>
              </mc:Choice>
              <mc:Fallback>
                <p:oleObj name="think-cell Slide" r:id="rId5" imgW="381" imgH="381" progId="TCLayout.ActiveDocument.1">
                  <p:embed/>
                  <p:pic>
                    <p:nvPicPr>
                      <p:cNvPr id="83970" name="Object 2"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gray">
                      <a:xfrm>
                        <a:off x="270" y="1"/>
                        <a:ext cx="161974" cy="1214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oleObj>
              </mc:Fallback>
            </mc:AlternateContent>
          </a:graphicData>
        </a:graphic>
      </p:graphicFrame>
      <p:pic>
        <p:nvPicPr>
          <p:cNvPr id="22" name="Picture 21"/>
          <p:cNvPicPr>
            <a:picLocks noChangeAspect="1"/>
          </p:cNvPicPr>
          <p:nvPr/>
        </p:nvPicPr>
        <p:blipFill>
          <a:blip r:embed="rId7"/>
          <a:stretch>
            <a:fillRect/>
          </a:stretch>
        </p:blipFill>
        <p:spPr>
          <a:xfrm>
            <a:off x="0" y="0"/>
            <a:ext cx="6662801" cy="5143500"/>
          </a:xfrm>
          <a:prstGeom prst="rect">
            <a:avLst/>
          </a:prstGeom>
        </p:spPr>
      </p:pic>
      <p:sp>
        <p:nvSpPr>
          <p:cNvPr id="7" name="TextBox 6">
            <a:extLst>
              <a:ext uri="{FF2B5EF4-FFF2-40B4-BE49-F238E27FC236}">
                <a16:creationId xmlns:a16="http://schemas.microsoft.com/office/drawing/2014/main" id="{1811B26B-1EF3-0941-A3CC-D43CE179DE08}"/>
              </a:ext>
            </a:extLst>
          </p:cNvPr>
          <p:cNvSpPr txBox="1"/>
          <p:nvPr/>
        </p:nvSpPr>
        <p:spPr>
          <a:xfrm>
            <a:off x="6934200" y="500955"/>
            <a:ext cx="2023999" cy="1384995"/>
          </a:xfrm>
          <a:prstGeom prst="rect">
            <a:avLst/>
          </a:prstGeom>
          <a:noFill/>
        </p:spPr>
        <p:txBody>
          <a:bodyPr wrap="square" rtlCol="0">
            <a:spAutoFit/>
          </a:bodyPr>
          <a:lstStyle/>
          <a:p>
            <a:r>
              <a:rPr lang="sl-SI" sz="2100" b="1" i="1">
                <a:solidFill>
                  <a:srgbClr val="C00000"/>
                </a:solidFill>
              </a:rPr>
              <a:t>CIRCULAR ECONOMY AND CLIMATE CHANGE</a:t>
            </a:r>
            <a:endParaRPr lang="en-US" sz="2100" b="1" i="1">
              <a:solidFill>
                <a:srgbClr val="C00000"/>
              </a:solidFill>
            </a:endParaRPr>
          </a:p>
        </p:txBody>
      </p:sp>
      <p:pic>
        <p:nvPicPr>
          <p:cNvPr id="2" name="Picture 1">
            <a:extLst>
              <a:ext uri="{FF2B5EF4-FFF2-40B4-BE49-F238E27FC236}">
                <a16:creationId xmlns:a16="http://schemas.microsoft.com/office/drawing/2014/main" id="{45FC151D-91F8-C747-ACC3-FEEE513BED86}"/>
              </a:ext>
            </a:extLst>
          </p:cNvPr>
          <p:cNvPicPr>
            <a:picLocks noChangeAspect="1"/>
          </p:cNvPicPr>
          <p:nvPr/>
        </p:nvPicPr>
        <p:blipFill>
          <a:blip r:embed="rId8"/>
          <a:stretch>
            <a:fillRect/>
          </a:stretch>
        </p:blipFill>
        <p:spPr>
          <a:xfrm>
            <a:off x="6662801" y="2254169"/>
            <a:ext cx="2501981" cy="2501981"/>
          </a:xfrm>
          <a:prstGeom prst="rect">
            <a:avLst/>
          </a:prstGeom>
        </p:spPr>
      </p:pic>
    </p:spTree>
    <p:extLst>
      <p:ext uri="{BB962C8B-B14F-4D97-AF65-F5344CB8AC3E}">
        <p14:creationId xmlns:p14="http://schemas.microsoft.com/office/powerpoint/2010/main" val="2028780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39752" y="2082402"/>
            <a:ext cx="1871663" cy="917972"/>
          </a:xfrm>
          <a:prstGeom prst="rect">
            <a:avLst/>
          </a:prstGeom>
          <a:solidFill>
            <a:srgbClr val="4E67C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2000" i="1">
                <a:solidFill>
                  <a:schemeClr val="bg1"/>
                </a:solidFill>
                <a:latin typeface="+mj-lt"/>
                <a:cs typeface="Arial"/>
              </a:rPr>
              <a:t>LAND</a:t>
            </a:r>
            <a:endParaRPr lang="en-GB" sz="2000" i="1">
              <a:solidFill>
                <a:schemeClr val="bg1"/>
              </a:solidFill>
              <a:latin typeface="+mj-lt"/>
              <a:cs typeface="Arial"/>
            </a:endParaRPr>
          </a:p>
        </p:txBody>
      </p:sp>
      <p:sp>
        <p:nvSpPr>
          <p:cNvPr id="7" name="Rectangle 6"/>
          <p:cNvSpPr/>
          <p:nvPr/>
        </p:nvSpPr>
        <p:spPr>
          <a:xfrm>
            <a:off x="6751638" y="2069307"/>
            <a:ext cx="1871662" cy="917972"/>
          </a:xfrm>
          <a:prstGeom prst="rect">
            <a:avLst/>
          </a:prstGeom>
          <a:solidFill>
            <a:srgbClr val="4E67C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2000" i="1">
                <a:solidFill>
                  <a:srgbClr val="FFFFFF"/>
                </a:solidFill>
                <a:latin typeface="+mj-lt"/>
                <a:cs typeface="Arial"/>
              </a:rPr>
              <a:t>MATERIALS</a:t>
            </a:r>
            <a:endParaRPr lang="en-GB" sz="2000" i="1">
              <a:solidFill>
                <a:srgbClr val="FFFFFF"/>
              </a:solidFill>
              <a:latin typeface="+mj-lt"/>
              <a:cs typeface="Arial"/>
            </a:endParaRPr>
          </a:p>
        </p:txBody>
      </p:sp>
      <p:sp>
        <p:nvSpPr>
          <p:cNvPr id="8" name="Rectangle 7"/>
          <p:cNvSpPr/>
          <p:nvPr/>
        </p:nvSpPr>
        <p:spPr>
          <a:xfrm>
            <a:off x="4643438" y="2069307"/>
            <a:ext cx="1873250" cy="917972"/>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2000" i="1">
                <a:solidFill>
                  <a:srgbClr val="000090"/>
                </a:solidFill>
                <a:latin typeface="+mj-lt"/>
                <a:cs typeface="Arial"/>
              </a:rPr>
              <a:t>ENERGY</a:t>
            </a:r>
            <a:endParaRPr lang="en-GB" sz="2000" i="1">
              <a:solidFill>
                <a:srgbClr val="000090"/>
              </a:solidFill>
              <a:latin typeface="+mj-lt"/>
              <a:cs typeface="Arial"/>
            </a:endParaRPr>
          </a:p>
        </p:txBody>
      </p:sp>
      <p:sp>
        <p:nvSpPr>
          <p:cNvPr id="9" name="Rectangle 8"/>
          <p:cNvSpPr/>
          <p:nvPr/>
        </p:nvSpPr>
        <p:spPr>
          <a:xfrm>
            <a:off x="2581275" y="2082402"/>
            <a:ext cx="1873250" cy="917972"/>
          </a:xfrm>
          <a:prstGeom prst="rect">
            <a:avLst/>
          </a:prstGeom>
          <a:solidFill>
            <a:srgbClr val="4E67C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2000" i="1">
                <a:solidFill>
                  <a:srgbClr val="FFFFFF"/>
                </a:solidFill>
                <a:latin typeface="+mj-lt"/>
                <a:cs typeface="Arial"/>
              </a:rPr>
              <a:t>WATER</a:t>
            </a:r>
            <a:endParaRPr lang="en-GB" sz="2000" i="1">
              <a:solidFill>
                <a:srgbClr val="FFFFFF"/>
              </a:solidFill>
              <a:latin typeface="+mj-lt"/>
              <a:cs typeface="Arial"/>
            </a:endParaRPr>
          </a:p>
        </p:txBody>
      </p:sp>
      <p:sp>
        <p:nvSpPr>
          <p:cNvPr id="10" name="Rectangle 9"/>
          <p:cNvSpPr/>
          <p:nvPr/>
        </p:nvSpPr>
        <p:spPr>
          <a:xfrm>
            <a:off x="539750" y="1044178"/>
            <a:ext cx="8102600" cy="917972"/>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4000" i="1">
                <a:solidFill>
                  <a:srgbClr val="000090"/>
                </a:solidFill>
                <a:latin typeface="+mj-lt"/>
                <a:cs typeface="Arial"/>
              </a:rPr>
              <a:t>CARBON MANAGEMENT</a:t>
            </a:r>
            <a:endParaRPr lang="en-GB" sz="2400" i="1">
              <a:solidFill>
                <a:srgbClr val="000090"/>
              </a:solidFill>
              <a:latin typeface="+mj-lt"/>
              <a:cs typeface="Arial"/>
            </a:endParaRPr>
          </a:p>
        </p:txBody>
      </p:sp>
      <p:sp>
        <p:nvSpPr>
          <p:cNvPr id="13" name="Rectangle 12"/>
          <p:cNvSpPr/>
          <p:nvPr/>
        </p:nvSpPr>
        <p:spPr>
          <a:xfrm>
            <a:off x="533400" y="3105150"/>
            <a:ext cx="8102600" cy="91797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4000" i="1">
                <a:solidFill>
                  <a:srgbClr val="FFFFFF"/>
                </a:solidFill>
                <a:latin typeface="+mj-lt"/>
                <a:cs typeface="Arial"/>
              </a:rPr>
              <a:t>DECOUPLING</a:t>
            </a:r>
            <a:endParaRPr lang="en-GB" sz="2400" i="1">
              <a:solidFill>
                <a:srgbClr val="FFFFFF"/>
              </a:solidFill>
              <a:latin typeface="+mj-lt"/>
              <a:cs typeface="Arial"/>
            </a:endParaRPr>
          </a:p>
        </p:txBody>
      </p:sp>
      <p:sp>
        <p:nvSpPr>
          <p:cNvPr id="2" name="TextBox 1"/>
          <p:cNvSpPr txBox="1"/>
          <p:nvPr/>
        </p:nvSpPr>
        <p:spPr>
          <a:xfrm>
            <a:off x="2590800" y="514350"/>
            <a:ext cx="3886200" cy="461665"/>
          </a:xfrm>
          <a:prstGeom prst="rect">
            <a:avLst/>
          </a:prstGeom>
          <a:noFill/>
          <a:ln w="38100" cmpd="sng">
            <a:solidFill>
              <a:srgbClr val="FF8021"/>
            </a:solidFill>
          </a:ln>
        </p:spPr>
        <p:txBody>
          <a:bodyPr wrap="square" rtlCol="0">
            <a:spAutoFit/>
          </a:bodyPr>
          <a:lstStyle/>
          <a:p>
            <a:pPr algn="ctr"/>
            <a:r>
              <a:rPr lang="en-GB" sz="2400" i="1">
                <a:solidFill>
                  <a:srgbClr val="000090"/>
                </a:solidFill>
                <a:latin typeface="+mj-lt"/>
                <a:cs typeface="Arial"/>
              </a:rPr>
              <a:t>CLIMATE </a:t>
            </a:r>
          </a:p>
        </p:txBody>
      </p:sp>
      <p:sp>
        <p:nvSpPr>
          <p:cNvPr id="11" name="TextBox 10"/>
          <p:cNvSpPr txBox="1"/>
          <p:nvPr/>
        </p:nvSpPr>
        <p:spPr>
          <a:xfrm>
            <a:off x="2590800" y="4091285"/>
            <a:ext cx="3886200" cy="461665"/>
          </a:xfrm>
          <a:prstGeom prst="rect">
            <a:avLst/>
          </a:prstGeom>
          <a:noFill/>
          <a:ln w="38100" cmpd="sng">
            <a:solidFill>
              <a:schemeClr val="tx2">
                <a:lumMod val="60000"/>
                <a:lumOff val="40000"/>
              </a:schemeClr>
            </a:solidFill>
          </a:ln>
        </p:spPr>
        <p:txBody>
          <a:bodyPr wrap="square" rtlCol="0">
            <a:spAutoFit/>
          </a:bodyPr>
          <a:lstStyle/>
          <a:p>
            <a:pPr algn="ctr"/>
            <a:r>
              <a:rPr lang="en-GB" sz="2400" i="1">
                <a:solidFill>
                  <a:srgbClr val="000090"/>
                </a:solidFill>
                <a:latin typeface="+mj-lt"/>
                <a:cs typeface="Arial"/>
              </a:rPr>
              <a:t>RESOURCES</a:t>
            </a:r>
            <a:endParaRPr lang="en-GB" sz="2400" i="1">
              <a:solidFill>
                <a:schemeClr val="bg1"/>
              </a:solidFill>
              <a:latin typeface="+mj-lt"/>
              <a:cs typeface="Arial"/>
            </a:endParaRPr>
          </a:p>
        </p:txBody>
      </p:sp>
    </p:spTree>
    <p:extLst>
      <p:ext uri="{BB962C8B-B14F-4D97-AF65-F5344CB8AC3E}">
        <p14:creationId xmlns:p14="http://schemas.microsoft.com/office/powerpoint/2010/main" val="951592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3" grpId="0" animBg="1"/>
      <p:bldP spid="2"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533400" y="1581150"/>
            <a:ext cx="8153400" cy="17526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None/>
            </a:pPr>
            <a:r>
              <a:rPr lang="fr-BE" sz="4800" b="0" i="1">
                <a:solidFill>
                  <a:srgbClr val="FF0000"/>
                </a:solidFill>
                <a:cs typeface="Arial"/>
              </a:rPr>
              <a:t>DIGITAL TRANSFORMATION</a:t>
            </a:r>
          </a:p>
          <a:p>
            <a:pPr marL="0" indent="0" algn="ctr">
              <a:buNone/>
            </a:pPr>
            <a:r>
              <a:rPr lang="fr-BE" sz="2800" b="0" i="1">
                <a:solidFill>
                  <a:srgbClr val="FF0000"/>
                </a:solidFill>
                <a:cs typeface="Arial"/>
              </a:rPr>
              <a:t>AND</a:t>
            </a:r>
            <a:r>
              <a:rPr lang="fr-BE" sz="6000" b="0" i="1">
                <a:solidFill>
                  <a:srgbClr val="FF0000"/>
                </a:solidFill>
                <a:cs typeface="Arial"/>
              </a:rPr>
              <a:t> </a:t>
            </a:r>
            <a:r>
              <a:rPr lang="fr-BE" sz="4800" b="0" i="1">
                <a:solidFill>
                  <a:srgbClr val="FF0000"/>
                </a:solidFill>
                <a:cs typeface="Arial"/>
              </a:rPr>
              <a:t>CIRCULAR ECONOMY </a:t>
            </a:r>
            <a:r>
              <a:rPr lang="fr-BE" sz="6000" b="0" i="1">
                <a:solidFill>
                  <a:srgbClr val="FF0000"/>
                </a:solidFill>
                <a:cs typeface="Arial"/>
              </a:rPr>
              <a:t>…</a:t>
            </a:r>
            <a:endParaRPr lang="fr-BE" sz="6000" b="0" i="1">
              <a:solidFill>
                <a:schemeClr val="tx1"/>
              </a:solidFill>
              <a:cs typeface="Arial"/>
            </a:endParaRPr>
          </a:p>
        </p:txBody>
      </p:sp>
    </p:spTree>
    <p:extLst>
      <p:ext uri="{BB962C8B-B14F-4D97-AF65-F5344CB8AC3E}">
        <p14:creationId xmlns:p14="http://schemas.microsoft.com/office/powerpoint/2010/main" val="4285053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2000"/>
                                        <p:tgtEl>
                                          <p:spTgt spid="6">
                                            <p:txEl>
                                              <p:pRg st="1" end="1"/>
                                            </p:txEl>
                                          </p:spTgt>
                                        </p:tgtEl>
                                      </p:cBhvr>
                                    </p:animEffect>
                                    <p:anim calcmode="lin" valueType="num">
                                      <p:cBhvr>
                                        <p:cTn id="8" dur="2000" fill="hold"/>
                                        <p:tgtEl>
                                          <p:spTgt spid="6">
                                            <p:txEl>
                                              <p:pRg st="1" end="1"/>
                                            </p:txEl>
                                          </p:spTgt>
                                        </p:tgtEl>
                                        <p:attrNameLst>
                                          <p:attrName>ppt_w</p:attrName>
                                        </p:attrNameLst>
                                      </p:cBhvr>
                                      <p:tavLst>
                                        <p:tav tm="0" fmla="#ppt_w*sin(2.5*pi*$)">
                                          <p:val>
                                            <p:fltVal val="0"/>
                                          </p:val>
                                        </p:tav>
                                        <p:tav tm="100000">
                                          <p:val>
                                            <p:fltVal val="1"/>
                                          </p:val>
                                        </p:tav>
                                      </p:tavLst>
                                    </p:anim>
                                    <p:anim calcmode="lin" valueType="num">
                                      <p:cBhvr>
                                        <p:cTn id="9" dur="2000" fill="hold"/>
                                        <p:tgtEl>
                                          <p:spTgt spid="6">
                                            <p:txEl>
                                              <p:pRg st="1" end="1"/>
                                            </p:txEl>
                                          </p:spTgt>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2000"/>
                                        <p:tgtEl>
                                          <p:spTgt spid="6">
                                            <p:txEl>
                                              <p:pRg st="0" end="0"/>
                                            </p:txEl>
                                          </p:spTgt>
                                        </p:tgtEl>
                                      </p:cBhvr>
                                    </p:animEffect>
                                    <p:anim calcmode="lin" valueType="num">
                                      <p:cBhvr>
                                        <p:cTn id="13" dur="2000" fill="hold"/>
                                        <p:tgtEl>
                                          <p:spTgt spid="6">
                                            <p:txEl>
                                              <p:pRg st="0" end="0"/>
                                            </p:txEl>
                                          </p:spTgt>
                                        </p:tgtEl>
                                        <p:attrNameLst>
                                          <p:attrName>ppt_w</p:attrName>
                                        </p:attrNameLst>
                                      </p:cBhvr>
                                      <p:tavLst>
                                        <p:tav tm="0" fmla="#ppt_w*sin(2.5*pi*$)">
                                          <p:val>
                                            <p:fltVal val="0"/>
                                          </p:val>
                                        </p:tav>
                                        <p:tav tm="100000">
                                          <p:val>
                                            <p:fltVal val="1"/>
                                          </p:val>
                                        </p:tav>
                                      </p:tavLst>
                                    </p:anim>
                                    <p:anim calcmode="lin" valueType="num">
                                      <p:cBhvr>
                                        <p:cTn id="14" dur="2000" fill="hold"/>
                                        <p:tgtEl>
                                          <p:spTgt spid="6">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6553" y="128885"/>
            <a:ext cx="8710911" cy="430887"/>
          </a:xfrm>
          <a:prstGeom prst="rect">
            <a:avLst/>
          </a:prstGeom>
        </p:spPr>
        <p:txBody>
          <a:bodyPr wrap="none">
            <a:spAutoFit/>
          </a:bodyPr>
          <a:lstStyle/>
          <a:p>
            <a:pPr algn="ctr"/>
            <a:r>
              <a:rPr lang="sl-SI" sz="2200" b="1" i="1"/>
              <a:t>CIRCULAR AND DIGITAL ARE ON THE SAME DEVELOPMENT CURVE</a:t>
            </a:r>
          </a:p>
        </p:txBody>
      </p:sp>
      <p:pic>
        <p:nvPicPr>
          <p:cNvPr id="5" name="Picture 4"/>
          <p:cNvPicPr>
            <a:picLocks noChangeAspect="1"/>
          </p:cNvPicPr>
          <p:nvPr/>
        </p:nvPicPr>
        <p:blipFill>
          <a:blip r:embed="rId2"/>
          <a:stretch>
            <a:fillRect/>
          </a:stretch>
        </p:blipFill>
        <p:spPr>
          <a:xfrm>
            <a:off x="584200" y="590550"/>
            <a:ext cx="8102600" cy="4559300"/>
          </a:xfrm>
          <a:prstGeom prst="rect">
            <a:avLst/>
          </a:prstGeom>
        </p:spPr>
      </p:pic>
    </p:spTree>
    <p:extLst>
      <p:ext uri="{BB962C8B-B14F-4D97-AF65-F5344CB8AC3E}">
        <p14:creationId xmlns:p14="http://schemas.microsoft.com/office/powerpoint/2010/main" val="35504612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2050018"/>
            <a:ext cx="8458200" cy="369332"/>
          </a:xfrm>
          <a:prstGeom prst="rect">
            <a:avLst/>
          </a:prstGeom>
        </p:spPr>
        <p:txBody>
          <a:bodyPr wrap="square">
            <a:spAutoFit/>
          </a:bodyPr>
          <a:lstStyle/>
          <a:p>
            <a:pPr algn="ctr">
              <a:spcBef>
                <a:spcPts val="500"/>
              </a:spcBef>
              <a:spcAft>
                <a:spcPts val="500"/>
              </a:spcAft>
            </a:pPr>
            <a:r>
              <a:rPr lang="en-GB" i="1">
                <a:solidFill>
                  <a:srgbClr val="000000"/>
                </a:solidFill>
                <a:latin typeface="+mj-lt"/>
              </a:rPr>
              <a:t>Signed by over 15000 scientists from 184 Countries on 13.November 2017</a:t>
            </a:r>
          </a:p>
        </p:txBody>
      </p:sp>
      <p:sp>
        <p:nvSpPr>
          <p:cNvPr id="5" name="Rectangle 4"/>
          <p:cNvSpPr/>
          <p:nvPr/>
        </p:nvSpPr>
        <p:spPr>
          <a:xfrm>
            <a:off x="228600" y="3047821"/>
            <a:ext cx="8610600" cy="1200329"/>
          </a:xfrm>
          <a:prstGeom prst="rect">
            <a:avLst/>
          </a:prstGeom>
        </p:spPr>
        <p:txBody>
          <a:bodyPr wrap="square">
            <a:spAutoFit/>
          </a:bodyPr>
          <a:lstStyle/>
          <a:p>
            <a:pPr algn="ctr">
              <a:buClr>
                <a:srgbClr val="C00000"/>
              </a:buClr>
              <a:buSzPct val="130000"/>
            </a:pPr>
            <a:r>
              <a:rPr lang="en-GB" sz="2400" i="1"/>
              <a:t>„</a:t>
            </a:r>
            <a:r>
              <a:rPr lang="en-GB" sz="2400" i="1">
                <a:solidFill>
                  <a:srgbClr val="FF0000"/>
                </a:solidFill>
              </a:rPr>
              <a:t>Humanity has failed to make sufficient progress </a:t>
            </a:r>
            <a:r>
              <a:rPr lang="en-GB" sz="2400" i="1"/>
              <a:t>in generally solving these foreseen environmental challenges, and alarmingly, most of them are getting worse.“</a:t>
            </a:r>
          </a:p>
        </p:txBody>
      </p:sp>
      <p:pic>
        <p:nvPicPr>
          <p:cNvPr id="2" name="Picture 1">
            <a:extLst>
              <a:ext uri="{FF2B5EF4-FFF2-40B4-BE49-F238E27FC236}">
                <a16:creationId xmlns:a16="http://schemas.microsoft.com/office/drawing/2014/main" id="{D7CD7D2D-D837-6740-9AD3-317AC6D87295}"/>
              </a:ext>
            </a:extLst>
          </p:cNvPr>
          <p:cNvPicPr>
            <a:picLocks noChangeAspect="1"/>
          </p:cNvPicPr>
          <p:nvPr/>
        </p:nvPicPr>
        <p:blipFill>
          <a:blip r:embed="rId2"/>
          <a:stretch>
            <a:fillRect/>
          </a:stretch>
        </p:blipFill>
        <p:spPr>
          <a:xfrm>
            <a:off x="3106057" y="514350"/>
            <a:ext cx="2703286" cy="1524000"/>
          </a:xfrm>
          <a:prstGeom prst="rect">
            <a:avLst/>
          </a:prstGeom>
        </p:spPr>
      </p:pic>
    </p:spTree>
    <p:extLst>
      <p:ext uri="{BB962C8B-B14F-4D97-AF65-F5344CB8AC3E}">
        <p14:creationId xmlns:p14="http://schemas.microsoft.com/office/powerpoint/2010/main" val="38329466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3970" name="Object 2" hidden="1"/>
          <p:cNvGraphicFramePr>
            <a:graphicFrameLocks noChangeAspect="1"/>
          </p:cNvGraphicFramePr>
          <p:nvPr>
            <p:custDataLst>
              <p:tags r:id="rId2"/>
            </p:custDataLst>
            <p:extLst/>
          </p:nvPr>
        </p:nvGraphicFramePr>
        <p:xfrm>
          <a:off x="270" y="1"/>
          <a:ext cx="161974" cy="121481"/>
        </p:xfrm>
        <a:graphic>
          <a:graphicData uri="http://schemas.openxmlformats.org/presentationml/2006/ole">
            <mc:AlternateContent xmlns:mc="http://schemas.openxmlformats.org/markup-compatibility/2006">
              <mc:Choice xmlns:v="urn:schemas-microsoft-com:vml" Requires="v">
                <p:oleObj spid="_x0000_s60482" name="think-cell Slide" r:id="rId5" imgW="381" imgH="381" progId="TCLayout.ActiveDocument.1">
                  <p:embed/>
                </p:oleObj>
              </mc:Choice>
              <mc:Fallback>
                <p:oleObj name="think-cell Slide" r:id="rId5" imgW="381" imgH="381" progId="TCLayout.ActiveDocument.1">
                  <p:embed/>
                  <p:pic>
                    <p:nvPicPr>
                      <p:cNvPr id="83970" name="Object 2"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gray">
                      <a:xfrm>
                        <a:off x="270" y="1"/>
                        <a:ext cx="161974" cy="12148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2" name="Picture 21"/>
          <p:cNvPicPr>
            <a:picLocks noChangeAspect="1"/>
          </p:cNvPicPr>
          <p:nvPr/>
        </p:nvPicPr>
        <p:blipFill>
          <a:blip r:embed="rId7"/>
          <a:stretch>
            <a:fillRect/>
          </a:stretch>
        </p:blipFill>
        <p:spPr>
          <a:xfrm>
            <a:off x="0" y="0"/>
            <a:ext cx="6662801" cy="5143500"/>
          </a:xfrm>
          <a:prstGeom prst="rect">
            <a:avLst/>
          </a:prstGeom>
        </p:spPr>
      </p:pic>
      <p:pic>
        <p:nvPicPr>
          <p:cNvPr id="9" name="Picture 8"/>
          <p:cNvPicPr>
            <a:picLocks noChangeAspect="1"/>
          </p:cNvPicPr>
          <p:nvPr/>
        </p:nvPicPr>
        <p:blipFill>
          <a:blip r:embed="rId8"/>
          <a:stretch>
            <a:fillRect/>
          </a:stretch>
        </p:blipFill>
        <p:spPr>
          <a:xfrm>
            <a:off x="6651287" y="3409950"/>
            <a:ext cx="2492713" cy="1714500"/>
          </a:xfrm>
          <a:prstGeom prst="rect">
            <a:avLst/>
          </a:prstGeom>
        </p:spPr>
      </p:pic>
      <p:sp>
        <p:nvSpPr>
          <p:cNvPr id="2" name="TextBox 1"/>
          <p:cNvSpPr txBox="1"/>
          <p:nvPr/>
        </p:nvSpPr>
        <p:spPr>
          <a:xfrm>
            <a:off x="6629400" y="1504950"/>
            <a:ext cx="2667000" cy="1754326"/>
          </a:xfrm>
          <a:prstGeom prst="rect">
            <a:avLst/>
          </a:prstGeom>
          <a:noFill/>
        </p:spPr>
        <p:txBody>
          <a:bodyPr wrap="square" rtlCol="0">
            <a:spAutoFit/>
          </a:bodyPr>
          <a:lstStyle/>
          <a:p>
            <a:pPr marL="285750" indent="-285750">
              <a:buFont typeface="Arial" charset="0"/>
              <a:buChar char="•"/>
            </a:pPr>
            <a:r>
              <a:rPr lang="en-US" i="1"/>
              <a:t>SHARING MODELS</a:t>
            </a:r>
          </a:p>
          <a:p>
            <a:pPr marL="285750" indent="-285750">
              <a:buFont typeface="Arial" charset="0"/>
              <a:buChar char="•"/>
            </a:pPr>
            <a:r>
              <a:rPr lang="en-US" i="1"/>
              <a:t>WASTE RECYCLING</a:t>
            </a:r>
          </a:p>
          <a:p>
            <a:pPr marL="285750" indent="-285750">
              <a:buFont typeface="Arial" charset="0"/>
              <a:buChar char="•"/>
            </a:pPr>
            <a:r>
              <a:rPr lang="en-US" i="1"/>
              <a:t>SUSTAINABLE BUILDINGS</a:t>
            </a:r>
          </a:p>
          <a:p>
            <a:pPr marL="285750" indent="-285750">
              <a:buFont typeface="Arial" charset="0"/>
              <a:buChar char="•"/>
            </a:pPr>
            <a:r>
              <a:rPr lang="en-US" i="1"/>
              <a:t>ENERGY EFFICIENCY</a:t>
            </a:r>
          </a:p>
          <a:p>
            <a:pPr marL="285750" indent="-285750">
              <a:buFont typeface="Arial" charset="0"/>
              <a:buChar char="•"/>
            </a:pPr>
            <a:r>
              <a:rPr lang="en-US" i="1">
                <a:solidFill>
                  <a:srgbClr val="FF0000"/>
                </a:solidFill>
              </a:rPr>
              <a:t>MOBILITY SYSTEMS</a:t>
            </a:r>
          </a:p>
        </p:txBody>
      </p:sp>
      <p:sp>
        <p:nvSpPr>
          <p:cNvPr id="7" name="TextBox 6">
            <a:extLst>
              <a:ext uri="{FF2B5EF4-FFF2-40B4-BE49-F238E27FC236}">
                <a16:creationId xmlns:a16="http://schemas.microsoft.com/office/drawing/2014/main" id="{1811B26B-1EF3-0941-A3CC-D43CE179DE08}"/>
              </a:ext>
            </a:extLst>
          </p:cNvPr>
          <p:cNvSpPr txBox="1"/>
          <p:nvPr/>
        </p:nvSpPr>
        <p:spPr>
          <a:xfrm>
            <a:off x="6934200" y="133350"/>
            <a:ext cx="2023999" cy="1631216"/>
          </a:xfrm>
          <a:prstGeom prst="rect">
            <a:avLst/>
          </a:prstGeom>
          <a:noFill/>
        </p:spPr>
        <p:txBody>
          <a:bodyPr wrap="square" rtlCol="0">
            <a:spAutoFit/>
          </a:bodyPr>
          <a:lstStyle/>
          <a:p>
            <a:r>
              <a:rPr lang="sl-SI" sz="2000" b="1" i="1">
                <a:solidFill>
                  <a:srgbClr val="C00000"/>
                </a:solidFill>
              </a:rPr>
              <a:t>URBAN SYSTEMS</a:t>
            </a:r>
            <a:endParaRPr lang="en-US" sz="2000" b="1" i="1">
              <a:solidFill>
                <a:srgbClr val="C00000"/>
              </a:solidFill>
            </a:endParaRPr>
          </a:p>
          <a:p>
            <a:r>
              <a:rPr lang="en-US" sz="2000" b="1" i="1">
                <a:solidFill>
                  <a:srgbClr val="C00000"/>
                </a:solidFill>
              </a:rPr>
              <a:t>AND CIRCULAR ECONOMY</a:t>
            </a:r>
          </a:p>
          <a:p>
            <a:endParaRPr lang="en-US" sz="2000" b="1" i="1">
              <a:solidFill>
                <a:srgbClr val="C00000"/>
              </a:solidFill>
            </a:endParaRPr>
          </a:p>
        </p:txBody>
      </p:sp>
      <p:sp>
        <p:nvSpPr>
          <p:cNvPr id="8" name="Donut 7">
            <a:extLst>
              <a:ext uri="{FF2B5EF4-FFF2-40B4-BE49-F238E27FC236}">
                <a16:creationId xmlns:a16="http://schemas.microsoft.com/office/drawing/2014/main" id="{213B5937-74BA-AA4A-BBC6-39937B13670E}"/>
              </a:ext>
            </a:extLst>
          </p:cNvPr>
          <p:cNvSpPr/>
          <p:nvPr/>
        </p:nvSpPr>
        <p:spPr>
          <a:xfrm>
            <a:off x="8462633" y="90913"/>
            <a:ext cx="605167" cy="591213"/>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1</a:t>
            </a:r>
          </a:p>
        </p:txBody>
      </p:sp>
    </p:spTree>
    <p:extLst>
      <p:ext uri="{BB962C8B-B14F-4D97-AF65-F5344CB8AC3E}">
        <p14:creationId xmlns:p14="http://schemas.microsoft.com/office/powerpoint/2010/main" val="408507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1000"/>
                                        <p:tgtEl>
                                          <p:spTgt spid="2">
                                            <p:txEl>
                                              <p:pRg st="1" end="1"/>
                                            </p:txEl>
                                          </p:spTgt>
                                        </p:tgtEl>
                                      </p:cBhvr>
                                    </p:animEffect>
                                    <p:anim calcmode="lin" valueType="num">
                                      <p:cBhvr>
                                        <p:cTn id="11"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2"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fade">
                                      <p:cBhvr>
                                        <p:cTn id="16" dur="1000"/>
                                        <p:tgtEl>
                                          <p:spTgt spid="2">
                                            <p:txEl>
                                              <p:pRg st="2" end="2"/>
                                            </p:txEl>
                                          </p:spTgt>
                                        </p:tgtEl>
                                      </p:cBhvr>
                                    </p:animEffect>
                                    <p:anim calcmode="lin" valueType="num">
                                      <p:cBhvr>
                                        <p:cTn id="17"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8"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par>
                          <p:cTn id="31" fill="hold">
                            <p:stCondLst>
                              <p:cond delay="4000"/>
                            </p:stCondLst>
                            <p:childTnLst>
                              <p:par>
                                <p:cTn id="32" presetID="26" presetClass="emph" presetSubtype="0" fill="hold" nodeType="afterEffect">
                                  <p:stCondLst>
                                    <p:cond delay="0"/>
                                  </p:stCondLst>
                                  <p:childTnLst>
                                    <p:animEffect transition="out" filter="fade">
                                      <p:cBhvr>
                                        <p:cTn id="33" dur="500" tmFilter="0, 0; .2, .5; .8, .5; 1, 0"/>
                                        <p:tgtEl>
                                          <p:spTgt spid="2">
                                            <p:txEl>
                                              <p:pRg st="4" end="4"/>
                                            </p:txEl>
                                          </p:spTgt>
                                        </p:tgtEl>
                                      </p:cBhvr>
                                    </p:animEffect>
                                    <p:animScale>
                                      <p:cBhvr>
                                        <p:cTn id="34" dur="250" autoRev="1" fill="hold"/>
                                        <p:tgtEl>
                                          <p:spTgt spid="2">
                                            <p:txEl>
                                              <p:pRg st="4" end="4"/>
                                            </p:txEl>
                                          </p:spTgt>
                                        </p:tgtEl>
                                      </p:cBhvr>
                                      <p:by x="105000" y="105000"/>
                                    </p:animScale>
                                  </p:childTnLst>
                                </p:cTn>
                              </p:par>
                            </p:childTnLst>
                          </p:cTn>
                        </p:par>
                        <p:par>
                          <p:cTn id="35" fill="hold">
                            <p:stCondLst>
                              <p:cond delay="4500"/>
                            </p:stCondLst>
                            <p:childTnLst>
                              <p:par>
                                <p:cTn id="36" presetID="26" presetClass="emph" presetSubtype="0" fill="hold" nodeType="afterEffect">
                                  <p:stCondLst>
                                    <p:cond delay="0"/>
                                  </p:stCondLst>
                                  <p:childTnLst>
                                    <p:animEffect transition="out" filter="fade">
                                      <p:cBhvr>
                                        <p:cTn id="37" dur="500" tmFilter="0, 0; .2, .5; .8, .5; 1, 0"/>
                                        <p:tgtEl>
                                          <p:spTgt spid="2">
                                            <p:txEl>
                                              <p:pRg st="4" end="4"/>
                                            </p:txEl>
                                          </p:spTgt>
                                        </p:tgtEl>
                                      </p:cBhvr>
                                    </p:animEffect>
                                    <p:animScale>
                                      <p:cBhvr>
                                        <p:cTn id="38" dur="250" autoRev="1" fill="hold"/>
                                        <p:tgtEl>
                                          <p:spTgt spid="2">
                                            <p:txEl>
                                              <p:pRg st="4" end="4"/>
                                            </p:txEl>
                                          </p:spTgt>
                                        </p:tgtEl>
                                      </p:cBhvr>
                                      <p:by x="105000" y="105000"/>
                                    </p:animScale>
                                  </p:childTnLst>
                                </p:cTn>
                              </p:par>
                            </p:childTnLst>
                          </p:cTn>
                        </p:par>
                        <p:par>
                          <p:cTn id="39" fill="hold">
                            <p:stCondLst>
                              <p:cond delay="5000"/>
                            </p:stCondLst>
                            <p:childTnLst>
                              <p:par>
                                <p:cTn id="40" presetID="26" presetClass="emph" presetSubtype="0" fill="hold" nodeType="afterEffect">
                                  <p:stCondLst>
                                    <p:cond delay="0"/>
                                  </p:stCondLst>
                                  <p:childTnLst>
                                    <p:animEffect transition="out" filter="fade">
                                      <p:cBhvr>
                                        <p:cTn id="41" dur="500" tmFilter="0, 0; .2, .5; .8, .5; 1, 0"/>
                                        <p:tgtEl>
                                          <p:spTgt spid="2">
                                            <p:txEl>
                                              <p:pRg st="4" end="4"/>
                                            </p:txEl>
                                          </p:spTgt>
                                        </p:tgtEl>
                                      </p:cBhvr>
                                    </p:animEffect>
                                    <p:animScale>
                                      <p:cBhvr>
                                        <p:cTn id="42" dur="250" autoRev="1" fill="hold"/>
                                        <p:tgtEl>
                                          <p:spTgt spid="2">
                                            <p:txEl>
                                              <p:pRg st="4" end="4"/>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66" y="590550"/>
            <a:ext cx="9146590" cy="3635356"/>
            <a:chOff x="4466" y="1250168"/>
            <a:chExt cx="9146590" cy="4847141"/>
          </a:xfrm>
        </p:grpSpPr>
        <p:pic>
          <p:nvPicPr>
            <p:cNvPr id="7" name="Picture 6"/>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466" y="1250168"/>
              <a:ext cx="9146590" cy="4847141"/>
            </a:xfrm>
            <a:prstGeom prst="rect">
              <a:avLst/>
            </a:prstGeom>
          </p:spPr>
        </p:pic>
        <p:sp>
          <p:nvSpPr>
            <p:cNvPr id="8" name="Oval 7"/>
            <p:cNvSpPr txBox="1"/>
            <p:nvPr>
              <p:custDataLst>
                <p:tags r:id="rId1"/>
              </p:custDataLst>
            </p:nvPr>
          </p:nvSpPr>
          <p:spPr>
            <a:xfrm>
              <a:off x="5883184" y="2389448"/>
              <a:ext cx="342090" cy="202144"/>
            </a:xfrm>
            <a:prstGeom prst="ellipse">
              <a:avLst/>
            </a:prstGeom>
            <a:solidFill>
              <a:schemeClr val="bg1"/>
            </a:solidFill>
            <a:ln w="9525">
              <a:solidFill>
                <a:schemeClr val="bg1"/>
              </a:solidFill>
              <a:miter lim="800000"/>
              <a:headEnd/>
              <a:tailEnd/>
            </a:ln>
            <a:effectLst/>
          </p:spPr>
          <p:txBody>
            <a:bodyPr vert="horz" wrap="square" lIns="3887" tIns="0" rIns="3887" bIns="0" numCol="1" anchor="ctr" anchorCtr="1" compatLnSpc="1">
              <a:prstTxWarp prst="textNoShape">
                <a:avLst/>
              </a:prstTxWarp>
              <a:noAutofit/>
            </a:bodyPr>
            <a:lstStyle>
              <a:lvl1pPr marL="0" lvl="0" indent="0" defTabSz="895350" eaLnBrk="1" hangingPunct="1">
                <a:buClr>
                  <a:schemeClr val="tx2"/>
                </a:buClr>
                <a:defRPr baseline="0">
                  <a:latin typeface="+mn-lt"/>
                </a:defRPr>
              </a:lvl1pPr>
              <a:lvl2pPr marL="193675" indent="-192088" defTabSz="895350" eaLnBrk="1" hangingPunct="1">
                <a:buClr>
                  <a:schemeClr val="tx2"/>
                </a:buClr>
                <a:buSzPct val="125000"/>
                <a:buFont typeface="Arial" charset="0"/>
                <a:buChar char="▪"/>
                <a:defRPr baseline="0">
                  <a:latin typeface="+mn-lt"/>
                </a:defRPr>
              </a:lvl2pPr>
              <a:lvl3pPr marL="457200" indent="-261938" defTabSz="895350" eaLnBrk="1" hangingPunct="1">
                <a:buClr>
                  <a:schemeClr val="tx2"/>
                </a:buClr>
                <a:buSzPct val="120000"/>
                <a:buFont typeface="Arial" charset="0"/>
                <a:buChar char="–"/>
                <a:defRPr baseline="0">
                  <a:latin typeface="+mn-lt"/>
                </a:defRPr>
              </a:lvl3pPr>
              <a:lvl4pPr marL="614363" indent="-155575" defTabSz="895350" eaLnBrk="1" hangingPunct="1">
                <a:buClr>
                  <a:schemeClr val="tx2"/>
                </a:buClr>
                <a:buSzPct val="120000"/>
                <a:buFont typeface="Arial" charset="0"/>
                <a:buChar char="▫"/>
                <a:defRPr baseline="0">
                  <a:latin typeface="+mn-lt"/>
                </a:defRPr>
              </a:lvl4pPr>
              <a:lvl5pPr marL="749808"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lgn="ctr"/>
              <a:endParaRPr lang="en-US" sz="1632"/>
            </a:p>
          </p:txBody>
        </p:sp>
        <p:sp>
          <p:nvSpPr>
            <p:cNvPr id="9" name="Oval 7"/>
            <p:cNvSpPr txBox="1"/>
            <p:nvPr>
              <p:custDataLst>
                <p:tags r:id="rId2"/>
              </p:custDataLst>
            </p:nvPr>
          </p:nvSpPr>
          <p:spPr>
            <a:xfrm>
              <a:off x="7147881" y="2101782"/>
              <a:ext cx="342090" cy="126988"/>
            </a:xfrm>
            <a:prstGeom prst="ellipse">
              <a:avLst/>
            </a:prstGeom>
            <a:solidFill>
              <a:schemeClr val="bg1"/>
            </a:solidFill>
            <a:ln w="9525">
              <a:solidFill>
                <a:schemeClr val="bg1"/>
              </a:solidFill>
              <a:miter lim="800000"/>
              <a:headEnd/>
              <a:tailEnd/>
            </a:ln>
            <a:effectLst/>
          </p:spPr>
          <p:txBody>
            <a:bodyPr vert="horz" wrap="square" lIns="3887" tIns="0" rIns="3887" bIns="0" numCol="1" anchor="ctr" anchorCtr="1" compatLnSpc="1">
              <a:prstTxWarp prst="textNoShape">
                <a:avLst/>
              </a:prstTxWarp>
              <a:noAutofit/>
            </a:bodyPr>
            <a:lstStyle>
              <a:lvl1pPr marL="0" lvl="0" indent="0" defTabSz="895350" eaLnBrk="1" hangingPunct="1">
                <a:buClr>
                  <a:schemeClr val="tx2"/>
                </a:buClr>
                <a:defRPr baseline="0">
                  <a:latin typeface="+mn-lt"/>
                </a:defRPr>
              </a:lvl1pPr>
              <a:lvl2pPr marL="193675" indent="-192088" defTabSz="895350" eaLnBrk="1" hangingPunct="1">
                <a:buClr>
                  <a:schemeClr val="tx2"/>
                </a:buClr>
                <a:buSzPct val="125000"/>
                <a:buFont typeface="Arial" charset="0"/>
                <a:buChar char="▪"/>
                <a:defRPr baseline="0">
                  <a:latin typeface="+mn-lt"/>
                </a:defRPr>
              </a:lvl2pPr>
              <a:lvl3pPr marL="457200" indent="-261938" defTabSz="895350" eaLnBrk="1" hangingPunct="1">
                <a:buClr>
                  <a:schemeClr val="tx2"/>
                </a:buClr>
                <a:buSzPct val="120000"/>
                <a:buFont typeface="Arial" charset="0"/>
                <a:buChar char="–"/>
                <a:defRPr baseline="0">
                  <a:latin typeface="+mn-lt"/>
                </a:defRPr>
              </a:lvl3pPr>
              <a:lvl4pPr marL="614363" indent="-155575" defTabSz="895350" eaLnBrk="1" hangingPunct="1">
                <a:buClr>
                  <a:schemeClr val="tx2"/>
                </a:buClr>
                <a:buSzPct val="120000"/>
                <a:buFont typeface="Arial" charset="0"/>
                <a:buChar char="▫"/>
                <a:defRPr baseline="0">
                  <a:latin typeface="+mn-lt"/>
                </a:defRPr>
              </a:lvl4pPr>
              <a:lvl5pPr marL="749808"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lgn="ctr"/>
              <a:endParaRPr lang="en-US" sz="1632"/>
            </a:p>
          </p:txBody>
        </p:sp>
        <p:sp>
          <p:nvSpPr>
            <p:cNvPr id="11" name="Oval 7"/>
            <p:cNvSpPr txBox="1"/>
            <p:nvPr>
              <p:custDataLst>
                <p:tags r:id="rId3"/>
              </p:custDataLst>
            </p:nvPr>
          </p:nvSpPr>
          <p:spPr>
            <a:xfrm>
              <a:off x="1183764" y="1371110"/>
              <a:ext cx="342090" cy="202144"/>
            </a:xfrm>
            <a:prstGeom prst="ellipse">
              <a:avLst/>
            </a:prstGeom>
            <a:solidFill>
              <a:schemeClr val="bg1"/>
            </a:solidFill>
            <a:ln w="9525">
              <a:solidFill>
                <a:schemeClr val="bg1"/>
              </a:solidFill>
              <a:miter lim="800000"/>
              <a:headEnd/>
              <a:tailEnd/>
            </a:ln>
            <a:effectLst/>
          </p:spPr>
          <p:txBody>
            <a:bodyPr vert="horz" wrap="square" lIns="3887" tIns="0" rIns="3887" bIns="0" numCol="1" anchor="ctr" anchorCtr="1" compatLnSpc="1">
              <a:prstTxWarp prst="textNoShape">
                <a:avLst/>
              </a:prstTxWarp>
              <a:noAutofit/>
            </a:bodyPr>
            <a:lstStyle>
              <a:lvl1pPr marL="0" lvl="0" indent="0" defTabSz="895350" eaLnBrk="1" hangingPunct="1">
                <a:buClr>
                  <a:schemeClr val="tx2"/>
                </a:buClr>
                <a:defRPr baseline="0">
                  <a:latin typeface="+mn-lt"/>
                </a:defRPr>
              </a:lvl1pPr>
              <a:lvl2pPr marL="193675" indent="-192088" defTabSz="895350" eaLnBrk="1" hangingPunct="1">
                <a:buClr>
                  <a:schemeClr val="tx2"/>
                </a:buClr>
                <a:buSzPct val="125000"/>
                <a:buFont typeface="Arial" charset="0"/>
                <a:buChar char="▪"/>
                <a:defRPr baseline="0">
                  <a:latin typeface="+mn-lt"/>
                </a:defRPr>
              </a:lvl2pPr>
              <a:lvl3pPr marL="457200" indent="-261938" defTabSz="895350" eaLnBrk="1" hangingPunct="1">
                <a:buClr>
                  <a:schemeClr val="tx2"/>
                </a:buClr>
                <a:buSzPct val="120000"/>
                <a:buFont typeface="Arial" charset="0"/>
                <a:buChar char="–"/>
                <a:defRPr baseline="0">
                  <a:latin typeface="+mn-lt"/>
                </a:defRPr>
              </a:lvl3pPr>
              <a:lvl4pPr marL="614363" indent="-155575" defTabSz="895350" eaLnBrk="1" hangingPunct="1">
                <a:buClr>
                  <a:schemeClr val="tx2"/>
                </a:buClr>
                <a:buSzPct val="120000"/>
                <a:buFont typeface="Arial" charset="0"/>
                <a:buChar char="▫"/>
                <a:defRPr baseline="0">
                  <a:latin typeface="+mn-lt"/>
                </a:defRPr>
              </a:lvl4pPr>
              <a:lvl5pPr marL="749808"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lgn="ctr"/>
              <a:endParaRPr lang="en-US" sz="1632"/>
            </a:p>
          </p:txBody>
        </p:sp>
      </p:grpSp>
      <p:sp>
        <p:nvSpPr>
          <p:cNvPr id="10" name="Title 2"/>
          <p:cNvSpPr txBox="1">
            <a:spLocks/>
          </p:cNvSpPr>
          <p:nvPr/>
        </p:nvSpPr>
        <p:spPr>
          <a:xfrm>
            <a:off x="121287" y="114240"/>
            <a:ext cx="8794113"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en-US" sz="2600" b="0" i="1">
                <a:solidFill>
                  <a:srgbClr val="C00000"/>
                </a:solidFill>
              </a:rPr>
              <a:t>STRUCTURAL WASTE IN THE MOBILITY SYSTEM</a:t>
            </a:r>
          </a:p>
        </p:txBody>
      </p:sp>
      <p:sp>
        <p:nvSpPr>
          <p:cNvPr id="2" name="TextBox 1">
            <a:extLst>
              <a:ext uri="{FF2B5EF4-FFF2-40B4-BE49-F238E27FC236}">
                <a16:creationId xmlns:a16="http://schemas.microsoft.com/office/drawing/2014/main" id="{F565620D-ACA7-4E41-9D67-5A50A9C0C648}"/>
              </a:ext>
            </a:extLst>
          </p:cNvPr>
          <p:cNvSpPr txBox="1"/>
          <p:nvPr/>
        </p:nvSpPr>
        <p:spPr>
          <a:xfrm>
            <a:off x="1600200" y="4629150"/>
            <a:ext cx="6096000" cy="369332"/>
          </a:xfrm>
          <a:prstGeom prst="rect">
            <a:avLst/>
          </a:prstGeom>
          <a:noFill/>
        </p:spPr>
        <p:txBody>
          <a:bodyPr wrap="square" rtlCol="0">
            <a:spAutoFit/>
          </a:bodyPr>
          <a:lstStyle/>
          <a:p>
            <a:pPr algn="ctr"/>
            <a:r>
              <a:rPr lang="sl-SI" b="1" i="1">
                <a:solidFill>
                  <a:srgbClr val="C00000"/>
                </a:solidFill>
              </a:rPr>
              <a:t>ELECTRIFICATION – DRIVERLESS CARS – CAR SHARING </a:t>
            </a:r>
            <a:endParaRPr lang="en-US" b="1" i="1">
              <a:solidFill>
                <a:srgbClr val="C00000"/>
              </a:solidFill>
            </a:endParaRPr>
          </a:p>
        </p:txBody>
      </p:sp>
      <p:sp>
        <p:nvSpPr>
          <p:cNvPr id="4" name="Down Arrow 3">
            <a:extLst>
              <a:ext uri="{FF2B5EF4-FFF2-40B4-BE49-F238E27FC236}">
                <a16:creationId xmlns:a16="http://schemas.microsoft.com/office/drawing/2014/main" id="{A14E832C-A8F8-2440-9453-B101ACC45CAC}"/>
              </a:ext>
            </a:extLst>
          </p:cNvPr>
          <p:cNvSpPr/>
          <p:nvPr/>
        </p:nvSpPr>
        <p:spPr>
          <a:xfrm>
            <a:off x="3276600" y="4225906"/>
            <a:ext cx="2819400" cy="250844"/>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258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extLst/>
          </p:nvPr>
        </p:nvGraphicFramePr>
        <p:xfrm>
          <a:off x="1621" y="1216"/>
          <a:ext cx="1619" cy="1214"/>
        </p:xfrm>
        <a:graphic>
          <a:graphicData uri="http://schemas.openxmlformats.org/presentationml/2006/ole">
            <mc:AlternateContent xmlns:mc="http://schemas.openxmlformats.org/markup-compatibility/2006">
              <mc:Choice xmlns:v="urn:schemas-microsoft-com:vml" Requires="v">
                <p:oleObj spid="_x0000_s39021" name="think-cell Slide" r:id="rId13" imgW="270" imgH="270" progId="TCLayout.ActiveDocument.1">
                  <p:embed/>
                </p:oleObj>
              </mc:Choice>
              <mc:Fallback>
                <p:oleObj name="think-cell Slide" r:id="rId13" imgW="270" imgH="270" progId="TCLayout.ActiveDocument.1">
                  <p:embed/>
                  <p:pic>
                    <p:nvPicPr>
                      <p:cNvPr id="21" name="Object 20" hidden="1"/>
                      <p:cNvPicPr/>
                      <p:nvPr/>
                    </p:nvPicPr>
                    <p:blipFill>
                      <a:blip r:embed="rId14"/>
                      <a:stretch>
                        <a:fillRect/>
                      </a:stretch>
                    </p:blipFill>
                    <p:spPr>
                      <a:xfrm>
                        <a:off x="1621" y="1216"/>
                        <a:ext cx="1619" cy="1214"/>
                      </a:xfrm>
                      <a:prstGeom prst="rect">
                        <a:avLst/>
                      </a:prstGeom>
                    </p:spPr>
                  </p:pic>
                </p:oleObj>
              </mc:Fallback>
            </mc:AlternateContent>
          </a:graphicData>
        </a:graphic>
      </p:graphicFrame>
      <p:sp>
        <p:nvSpPr>
          <p:cNvPr id="16" name="Rectangle 15"/>
          <p:cNvSpPr>
            <a:spLocks/>
          </p:cNvSpPr>
          <p:nvPr/>
        </p:nvSpPr>
        <p:spPr>
          <a:xfrm>
            <a:off x="4587930" y="487813"/>
            <a:ext cx="4327677" cy="4270005"/>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i="1">
              <a:solidFill>
                <a:schemeClr val="tx1"/>
              </a:solidFill>
            </a:endParaRPr>
          </a:p>
        </p:txBody>
      </p:sp>
      <p:sp>
        <p:nvSpPr>
          <p:cNvPr id="114" name="Rectangle 113"/>
          <p:cNvSpPr/>
          <p:nvPr/>
        </p:nvSpPr>
        <p:spPr>
          <a:xfrm>
            <a:off x="4814227" y="2019127"/>
            <a:ext cx="933028" cy="157324"/>
          </a:xfrm>
          <a:prstGeom prst="rect">
            <a:avLst/>
          </a:prstGeom>
          <a:solidFill>
            <a:schemeClr val="bg1"/>
          </a:solidFill>
          <a:ln w="9525">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solidFill>
                <a:schemeClr val="tx1"/>
              </a:solidFill>
            </a:endParaRPr>
          </a:p>
        </p:txBody>
      </p:sp>
      <p:sp>
        <p:nvSpPr>
          <p:cNvPr id="101" name="Freeform 100"/>
          <p:cNvSpPr/>
          <p:nvPr/>
        </p:nvSpPr>
        <p:spPr>
          <a:xfrm>
            <a:off x="4677181" y="2176451"/>
            <a:ext cx="4116609" cy="553953"/>
          </a:xfrm>
          <a:custGeom>
            <a:avLst/>
            <a:gdLst>
              <a:gd name="connsiteX0" fmla="*/ 0 w 3627120"/>
              <a:gd name="connsiteY0" fmla="*/ 0 h 723900"/>
              <a:gd name="connsiteX1" fmla="*/ 3627120 w 3627120"/>
              <a:gd name="connsiteY1" fmla="*/ 0 h 723900"/>
              <a:gd name="connsiteX2" fmla="*/ 3627120 w 3627120"/>
              <a:gd name="connsiteY2" fmla="*/ 723900 h 723900"/>
              <a:gd name="connsiteX3" fmla="*/ 0 w 3627120"/>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3627120" h="723900">
                <a:moveTo>
                  <a:pt x="0" y="0"/>
                </a:moveTo>
                <a:lnTo>
                  <a:pt x="3627120" y="0"/>
                </a:lnTo>
                <a:lnTo>
                  <a:pt x="3627120" y="723900"/>
                </a:lnTo>
                <a:lnTo>
                  <a:pt x="0" y="723900"/>
                </a:lnTo>
              </a:path>
            </a:pathLst>
          </a:custGeom>
          <a:solidFill>
            <a:schemeClr val="accent6">
              <a:lumMod val="60000"/>
              <a:lumOff val="4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p>
        </p:txBody>
      </p:sp>
      <p:sp>
        <p:nvSpPr>
          <p:cNvPr id="17" name="Rectangle 16"/>
          <p:cNvSpPr>
            <a:spLocks/>
          </p:cNvSpPr>
          <p:nvPr/>
        </p:nvSpPr>
        <p:spPr>
          <a:xfrm>
            <a:off x="4587930" y="487812"/>
            <a:ext cx="4327677" cy="220387"/>
          </a:xfrm>
          <a:prstGeom prst="rect">
            <a:avLst/>
          </a:prstGeom>
          <a:gradFill>
            <a:gsLst>
              <a:gs pos="0">
                <a:schemeClr val="accent1"/>
              </a:gs>
              <a:gs pos="100000">
                <a:schemeClr val="accent2"/>
              </a:gs>
            </a:gsLst>
            <a:lin ang="5400000" scaled="0"/>
          </a:gradFill>
          <a:ln w="9525">
            <a:noFill/>
            <a:miter lim="800000"/>
            <a:headEnd/>
            <a:tailEnd/>
          </a:ln>
          <a:effectLst/>
        </p:spPr>
        <p:txBody>
          <a:bodyPr vert="horz" wrap="square" lIns="73152" tIns="72009" rIns="72009" bIns="72009" numCol="1" anchor="ctr" anchorCtr="0" compatLnSpc="1">
            <a:prstTxWarp prst="textNoShape">
              <a:avLst/>
            </a:prstTxWarp>
            <a:noAutofit/>
          </a:bodyPr>
          <a:lstStyle/>
          <a:p>
            <a:pPr defTabSz="895350">
              <a:buClr>
                <a:srgbClr val="002960"/>
              </a:buClr>
            </a:pPr>
            <a:endParaRPr lang="en-US" b="1" i="1">
              <a:solidFill>
                <a:schemeClr val="tx2"/>
              </a:solidFill>
            </a:endParaRPr>
          </a:p>
        </p:txBody>
      </p:sp>
      <p:sp>
        <p:nvSpPr>
          <p:cNvPr id="18" name="Rectangle 12"/>
          <p:cNvSpPr txBox="1"/>
          <p:nvPr/>
        </p:nvSpPr>
        <p:spPr>
          <a:xfrm>
            <a:off x="4644195" y="539126"/>
            <a:ext cx="4178020" cy="153888"/>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indent="-192088" defTabSz="895350" eaLnBrk="1" hangingPunct="1">
              <a:buClr>
                <a:schemeClr val="tx2"/>
              </a:buClr>
              <a:buSzPct val="125000"/>
              <a:buFont typeface="Arial" charset="0"/>
              <a:buChar char="▪"/>
              <a:defRPr baseline="0">
                <a:latin typeface="+mn-lt"/>
              </a:defRPr>
            </a:lvl2pPr>
            <a:lvl3pPr marL="457200" indent="-261938" defTabSz="895350" eaLnBrk="1" hangingPunct="1">
              <a:buClr>
                <a:schemeClr val="tx2"/>
              </a:buClr>
              <a:buSzPct val="120000"/>
              <a:buFont typeface="Arial" charset="0"/>
              <a:buChar char="–"/>
              <a:defRPr baseline="0">
                <a:latin typeface="+mn-lt"/>
              </a:defRPr>
            </a:lvl3pPr>
            <a:lvl4pPr marL="614363" indent="-155575" defTabSz="895350" eaLnBrk="1" hangingPunct="1">
              <a:buClr>
                <a:schemeClr val="tx2"/>
              </a:buClr>
              <a:buSzPct val="120000"/>
              <a:buFont typeface="Arial" charset="0"/>
              <a:buChar char="▫"/>
              <a:defRPr baseline="0">
                <a:latin typeface="+mn-lt"/>
              </a:defRPr>
            </a:lvl4pPr>
            <a:lvl5pPr marL="749808"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1000" b="1" i="1">
                <a:solidFill>
                  <a:schemeClr val="tx2"/>
                </a:solidFill>
              </a:rPr>
              <a:t>The mobility system of tomorrow</a:t>
            </a:r>
          </a:p>
        </p:txBody>
      </p:sp>
      <p:pic>
        <p:nvPicPr>
          <p:cNvPr id="66" name="Picture 2" descr="C:\Users\Marisa Carder\Dropbox\MGI_Disruptive_May2013 ZZR266\12 tech icons\renewables.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438057" y="741704"/>
            <a:ext cx="1591816" cy="780451"/>
          </a:xfrm>
          <a:prstGeom prst="rect">
            <a:avLst/>
          </a:prstGeom>
          <a:noFill/>
          <a:extLst>
            <a:ext uri="{909E8E84-426E-40dd-AFC4-6F175D3DCCD1}">
              <a14:hiddenFill xmlns="" xmlns:a14="http://schemas.microsoft.com/office/drawing/2010/main">
                <a:solidFill>
                  <a:srgbClr val="FFFFFF"/>
                </a:solidFill>
              </a14:hiddenFill>
            </a:ext>
          </a:extLst>
        </p:spPr>
      </p:pic>
      <p:sp>
        <p:nvSpPr>
          <p:cNvPr id="68" name="Rectangle 67"/>
          <p:cNvSpPr/>
          <p:nvPr/>
        </p:nvSpPr>
        <p:spPr>
          <a:xfrm>
            <a:off x="4651830" y="724295"/>
            <a:ext cx="609763" cy="406880"/>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i="1">
              <a:solidFill>
                <a:schemeClr val="tx1"/>
              </a:solidFill>
            </a:endParaRPr>
          </a:p>
        </p:txBody>
      </p:sp>
      <p:sp>
        <p:nvSpPr>
          <p:cNvPr id="67" name="Rectangle 12"/>
          <p:cNvSpPr txBox="1"/>
          <p:nvPr/>
        </p:nvSpPr>
        <p:spPr>
          <a:xfrm>
            <a:off x="5505029" y="804721"/>
            <a:ext cx="670614" cy="395429"/>
          </a:xfrm>
          <a:prstGeom prst="wedgeRectCallout">
            <a:avLst>
              <a:gd name="adj1" fmla="val -68242"/>
              <a:gd name="adj2" fmla="val -16896"/>
            </a:avLst>
          </a:prstGeom>
          <a:solidFill>
            <a:schemeClr val="bg1"/>
          </a:solidFill>
          <a:ln w="9525">
            <a:solidFill>
              <a:schemeClr val="accent4"/>
            </a:solidFill>
            <a:miter lim="800000"/>
            <a:headEnd/>
            <a:tailEnd/>
          </a:ln>
          <a:effectLst/>
        </p:spPr>
        <p:txBody>
          <a:bodyPr vert="horz" wrap="square" lIns="36576" tIns="36576" rIns="36576" bIns="36576" numCol="1" anchor="ctr" anchorCtr="0" compatLnSpc="1">
            <a:prstTxWarp prst="textNoShape">
              <a:avLst/>
            </a:prstTxWarp>
            <a:noAutofit/>
          </a:bodyPr>
          <a:lstStyle>
            <a:defPPr>
              <a:defRPr lang="en-US"/>
            </a:defPPr>
            <a:lvl1pPr marL="0" lvl="0" indent="0" defTabSz="895350" eaLnBrk="1" hangingPunct="1">
              <a:buClr>
                <a:schemeClr val="tx2"/>
              </a:buClr>
              <a:defRPr sz="800" baseline="0">
                <a:latin typeface="+mn-lt"/>
              </a:defRPr>
            </a:lvl1pPr>
            <a:lvl2pPr marL="193675" indent="-192088" defTabSz="895350" eaLnBrk="1" hangingPunct="1">
              <a:buClr>
                <a:schemeClr val="tx2"/>
              </a:buClr>
              <a:buSzPct val="125000"/>
              <a:buFont typeface="Arial" charset="0"/>
              <a:buChar char="▪"/>
              <a:defRPr baseline="0">
                <a:latin typeface="+mn-lt"/>
              </a:defRPr>
            </a:lvl2pPr>
            <a:lvl3pPr marL="457200" indent="-261938" defTabSz="895350" eaLnBrk="1" hangingPunct="1">
              <a:buClr>
                <a:schemeClr val="tx2"/>
              </a:buClr>
              <a:buSzPct val="120000"/>
              <a:buFont typeface="Arial" charset="0"/>
              <a:buChar char="–"/>
              <a:defRPr baseline="0">
                <a:latin typeface="+mn-lt"/>
              </a:defRPr>
            </a:lvl3pPr>
            <a:lvl4pPr marL="614363" indent="-155575" defTabSz="895350" eaLnBrk="1" hangingPunct="1">
              <a:buClr>
                <a:schemeClr val="tx2"/>
              </a:buClr>
              <a:buSzPct val="120000"/>
              <a:buFont typeface="Arial" charset="0"/>
              <a:buChar char="▫"/>
              <a:defRPr baseline="0">
                <a:latin typeface="+mn-lt"/>
              </a:defRPr>
            </a:lvl4pPr>
            <a:lvl5pPr marL="749808"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1000" i="1"/>
              <a:t>Low CO</a:t>
            </a:r>
            <a:r>
              <a:rPr lang="en-US" sz="1000" i="1" baseline="-25000"/>
              <a:t>2</a:t>
            </a:r>
            <a:r>
              <a:rPr lang="en-US" sz="1000" i="1"/>
              <a:t> level </a:t>
            </a:r>
          </a:p>
        </p:txBody>
      </p:sp>
      <p:sp>
        <p:nvSpPr>
          <p:cNvPr id="74" name="Rectangle 12"/>
          <p:cNvSpPr txBox="1"/>
          <p:nvPr/>
        </p:nvSpPr>
        <p:spPr>
          <a:xfrm>
            <a:off x="4764063" y="1581151"/>
            <a:ext cx="1054241" cy="359922"/>
          </a:xfrm>
          <a:prstGeom prst="wedgeRectCallout">
            <a:avLst>
              <a:gd name="adj1" fmla="val -22350"/>
              <a:gd name="adj2" fmla="val 75104"/>
            </a:avLst>
          </a:prstGeom>
          <a:solidFill>
            <a:schemeClr val="bg1"/>
          </a:solidFill>
          <a:ln w="9525">
            <a:solidFill>
              <a:schemeClr val="accent4"/>
            </a:solidFill>
            <a:miter lim="800000"/>
            <a:headEnd/>
            <a:tailEnd/>
          </a:ln>
          <a:effectLst/>
        </p:spPr>
        <p:txBody>
          <a:bodyPr vert="horz" wrap="square" lIns="36576" tIns="36576" rIns="36576" bIns="36576" numCol="1" anchor="ctr" anchorCtr="0" compatLnSpc="1">
            <a:prstTxWarp prst="textNoShape">
              <a:avLst/>
            </a:prstTxWarp>
            <a:noAutofit/>
          </a:bodyPr>
          <a:lstStyle>
            <a:defPPr>
              <a:defRPr lang="en-US"/>
            </a:defPPr>
            <a:lvl1pPr marL="0" lvl="0" indent="0" defTabSz="895350" eaLnBrk="1" hangingPunct="1">
              <a:buClr>
                <a:schemeClr val="tx2"/>
              </a:buClr>
              <a:defRPr sz="800" baseline="0">
                <a:latin typeface="+mn-lt"/>
              </a:defRPr>
            </a:lvl1pPr>
            <a:lvl2pPr marL="193675" indent="-192088" defTabSz="895350" eaLnBrk="1" hangingPunct="1">
              <a:buClr>
                <a:schemeClr val="tx2"/>
              </a:buClr>
              <a:buSzPct val="125000"/>
              <a:buFont typeface="Arial" charset="0"/>
              <a:buChar char="▪"/>
              <a:defRPr baseline="0">
                <a:latin typeface="+mn-lt"/>
              </a:defRPr>
            </a:lvl2pPr>
            <a:lvl3pPr marL="457200" indent="-261938" defTabSz="895350" eaLnBrk="1" hangingPunct="1">
              <a:buClr>
                <a:schemeClr val="tx2"/>
              </a:buClr>
              <a:buSzPct val="120000"/>
              <a:buFont typeface="Arial" charset="0"/>
              <a:buChar char="–"/>
              <a:defRPr baseline="0">
                <a:latin typeface="+mn-lt"/>
              </a:defRPr>
            </a:lvl3pPr>
            <a:lvl4pPr marL="614363" indent="-155575" defTabSz="895350" eaLnBrk="1" hangingPunct="1">
              <a:buClr>
                <a:schemeClr val="tx2"/>
              </a:buClr>
              <a:buSzPct val="120000"/>
              <a:buFont typeface="Arial" charset="0"/>
              <a:buChar char="▫"/>
              <a:defRPr baseline="0">
                <a:latin typeface="+mn-lt"/>
              </a:defRPr>
            </a:lvl4pPr>
            <a:lvl5pPr marL="749808"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1000" i="1"/>
              <a:t>Parking spots returned to land </a:t>
            </a:r>
          </a:p>
        </p:txBody>
      </p:sp>
      <p:sp>
        <p:nvSpPr>
          <p:cNvPr id="76" name="Rounded Rectangle 75"/>
          <p:cNvSpPr/>
          <p:nvPr/>
        </p:nvSpPr>
        <p:spPr>
          <a:xfrm>
            <a:off x="6227429" y="3544087"/>
            <a:ext cx="853765" cy="1088309"/>
          </a:xfrm>
          <a:prstGeom prst="roundRect">
            <a:avLst>
              <a:gd name="adj" fmla="val 7431"/>
            </a:avLst>
          </a:prstGeom>
          <a:solidFill>
            <a:schemeClr val="accent2">
              <a:lumMod val="20000"/>
              <a:lumOff val="80000"/>
            </a:schemeClr>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i="1">
              <a:solidFill>
                <a:schemeClr val="tx1"/>
              </a:solidFill>
            </a:endParaRPr>
          </a:p>
        </p:txBody>
      </p:sp>
      <p:sp>
        <p:nvSpPr>
          <p:cNvPr id="77" name="Rectangle 76"/>
          <p:cNvSpPr/>
          <p:nvPr/>
        </p:nvSpPr>
        <p:spPr>
          <a:xfrm>
            <a:off x="6279730" y="3591491"/>
            <a:ext cx="744114" cy="880551"/>
          </a:xfrm>
          <a:prstGeom prst="rect">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i="1">
              <a:solidFill>
                <a:schemeClr val="tx1"/>
              </a:solidFill>
            </a:endParaRPr>
          </a:p>
        </p:txBody>
      </p:sp>
      <p:sp>
        <p:nvSpPr>
          <p:cNvPr id="78" name="Oval 77"/>
          <p:cNvSpPr/>
          <p:nvPr/>
        </p:nvSpPr>
        <p:spPr>
          <a:xfrm>
            <a:off x="6600140" y="4503605"/>
            <a:ext cx="131912" cy="98928"/>
          </a:xfrm>
          <a:prstGeom prst="ellipse">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solidFill>
                <a:schemeClr val="tx1"/>
              </a:solidFill>
            </a:endParaRPr>
          </a:p>
        </p:txBody>
      </p:sp>
      <p:sp>
        <p:nvSpPr>
          <p:cNvPr id="98" name="Rectangle 12"/>
          <p:cNvSpPr txBox="1">
            <a:spLocks/>
          </p:cNvSpPr>
          <p:nvPr/>
        </p:nvSpPr>
        <p:spPr>
          <a:xfrm>
            <a:off x="8030158" y="2849728"/>
            <a:ext cx="629911" cy="331621"/>
          </a:xfrm>
          <a:prstGeom prst="wedgeRectCallout">
            <a:avLst>
              <a:gd name="adj1" fmla="val -32879"/>
              <a:gd name="adj2" fmla="val -88252"/>
            </a:avLst>
          </a:prstGeom>
          <a:solidFill>
            <a:schemeClr val="bg1"/>
          </a:solidFill>
          <a:ln w="9525">
            <a:solidFill>
              <a:schemeClr val="accent4"/>
            </a:solidFill>
            <a:miter lim="800000"/>
            <a:headEnd/>
            <a:tailEnd/>
          </a:ln>
          <a:effectLst/>
        </p:spPr>
        <p:txBody>
          <a:bodyPr vert="horz" wrap="square" lIns="36576" tIns="36576" rIns="36576" bIns="36576" numCol="1" anchor="ctr" anchorCtr="0" compatLnSpc="1">
            <a:prstTxWarp prst="textNoShape">
              <a:avLst/>
            </a:prstTxWarp>
            <a:noAutofit/>
          </a:bodyPr>
          <a:lstStyle>
            <a:defPPr>
              <a:defRPr lang="en-US"/>
            </a:defPPr>
            <a:lvl1pPr marL="0" lvl="0" indent="0" defTabSz="895350" eaLnBrk="1" hangingPunct="1">
              <a:buClr>
                <a:schemeClr val="tx2"/>
              </a:buClr>
              <a:defRPr sz="800" baseline="0">
                <a:latin typeface="+mn-lt"/>
              </a:defRPr>
            </a:lvl1pPr>
            <a:lvl2pPr marL="193675" indent="-192088" defTabSz="895350" eaLnBrk="1" hangingPunct="1">
              <a:buClr>
                <a:schemeClr val="tx2"/>
              </a:buClr>
              <a:buSzPct val="125000"/>
              <a:buFont typeface="Arial" charset="0"/>
              <a:buChar char="▪"/>
              <a:defRPr baseline="0">
                <a:latin typeface="+mn-lt"/>
              </a:defRPr>
            </a:lvl2pPr>
            <a:lvl3pPr marL="457200" indent="-261938" defTabSz="895350" eaLnBrk="1" hangingPunct="1">
              <a:buClr>
                <a:schemeClr val="tx2"/>
              </a:buClr>
              <a:buSzPct val="120000"/>
              <a:buFont typeface="Arial" charset="0"/>
              <a:buChar char="–"/>
              <a:defRPr baseline="0">
                <a:latin typeface="+mn-lt"/>
              </a:defRPr>
            </a:lvl3pPr>
            <a:lvl4pPr marL="614363" indent="-155575" defTabSz="895350" eaLnBrk="1" hangingPunct="1">
              <a:buClr>
                <a:schemeClr val="tx2"/>
              </a:buClr>
              <a:buSzPct val="120000"/>
              <a:buFont typeface="Arial" charset="0"/>
              <a:buChar char="▫"/>
              <a:defRPr baseline="0">
                <a:latin typeface="+mn-lt"/>
              </a:defRPr>
            </a:lvl4pPr>
            <a:lvl5pPr marL="749808"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1000" i="1"/>
              <a:t>Zero accidents</a:t>
            </a:r>
          </a:p>
        </p:txBody>
      </p:sp>
      <p:sp>
        <p:nvSpPr>
          <p:cNvPr id="102" name="Rectangle 101"/>
          <p:cNvSpPr/>
          <p:nvPr/>
        </p:nvSpPr>
        <p:spPr>
          <a:xfrm>
            <a:off x="5195637" y="2435935"/>
            <a:ext cx="318123" cy="3498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solidFill>
                <a:schemeClr val="tx1"/>
              </a:solidFill>
            </a:endParaRPr>
          </a:p>
        </p:txBody>
      </p:sp>
      <p:sp>
        <p:nvSpPr>
          <p:cNvPr id="103" name="Rectangle 102"/>
          <p:cNvSpPr/>
          <p:nvPr/>
        </p:nvSpPr>
        <p:spPr>
          <a:xfrm>
            <a:off x="5659122" y="2435935"/>
            <a:ext cx="318123" cy="3498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solidFill>
                <a:schemeClr val="tx1"/>
              </a:solidFill>
            </a:endParaRPr>
          </a:p>
        </p:txBody>
      </p:sp>
      <p:sp>
        <p:nvSpPr>
          <p:cNvPr id="104" name="Rectangle 103"/>
          <p:cNvSpPr/>
          <p:nvPr/>
        </p:nvSpPr>
        <p:spPr>
          <a:xfrm>
            <a:off x="6122606" y="2435935"/>
            <a:ext cx="318123" cy="3498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solidFill>
                <a:schemeClr val="tx1"/>
              </a:solidFill>
            </a:endParaRPr>
          </a:p>
        </p:txBody>
      </p:sp>
      <p:sp>
        <p:nvSpPr>
          <p:cNvPr id="105" name="Rectangle 104"/>
          <p:cNvSpPr/>
          <p:nvPr/>
        </p:nvSpPr>
        <p:spPr>
          <a:xfrm>
            <a:off x="6586091" y="2435935"/>
            <a:ext cx="318123" cy="3498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solidFill>
                <a:schemeClr val="tx1"/>
              </a:solidFill>
            </a:endParaRPr>
          </a:p>
        </p:txBody>
      </p:sp>
      <p:sp>
        <p:nvSpPr>
          <p:cNvPr id="106" name="Rectangle 105"/>
          <p:cNvSpPr/>
          <p:nvPr/>
        </p:nvSpPr>
        <p:spPr>
          <a:xfrm>
            <a:off x="7049576" y="2435935"/>
            <a:ext cx="318123" cy="3498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solidFill>
                <a:schemeClr val="tx1"/>
              </a:solidFill>
            </a:endParaRPr>
          </a:p>
        </p:txBody>
      </p:sp>
      <p:sp>
        <p:nvSpPr>
          <p:cNvPr id="107" name="Rectangle 106"/>
          <p:cNvSpPr/>
          <p:nvPr/>
        </p:nvSpPr>
        <p:spPr>
          <a:xfrm>
            <a:off x="7513060" y="2435935"/>
            <a:ext cx="318123" cy="3498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solidFill>
                <a:schemeClr val="tx1"/>
              </a:solidFill>
            </a:endParaRPr>
          </a:p>
        </p:txBody>
      </p:sp>
      <p:sp>
        <p:nvSpPr>
          <p:cNvPr id="108" name="Rectangle 107"/>
          <p:cNvSpPr/>
          <p:nvPr/>
        </p:nvSpPr>
        <p:spPr>
          <a:xfrm>
            <a:off x="7976545" y="2435935"/>
            <a:ext cx="318123" cy="3498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solidFill>
                <a:schemeClr val="tx1"/>
              </a:solidFill>
            </a:endParaRPr>
          </a:p>
        </p:txBody>
      </p:sp>
      <p:sp>
        <p:nvSpPr>
          <p:cNvPr id="111" name="Rectangle 110"/>
          <p:cNvSpPr/>
          <p:nvPr/>
        </p:nvSpPr>
        <p:spPr>
          <a:xfrm>
            <a:off x="8440029" y="2435935"/>
            <a:ext cx="318123" cy="3498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solidFill>
                <a:schemeClr val="tx1"/>
              </a:solidFill>
            </a:endParaRPr>
          </a:p>
        </p:txBody>
      </p:sp>
      <p:sp>
        <p:nvSpPr>
          <p:cNvPr id="112" name="Rectangle 12"/>
          <p:cNvSpPr txBox="1">
            <a:spLocks/>
          </p:cNvSpPr>
          <p:nvPr/>
        </p:nvSpPr>
        <p:spPr>
          <a:xfrm>
            <a:off x="4669109" y="2849728"/>
            <a:ext cx="823117" cy="331621"/>
          </a:xfrm>
          <a:prstGeom prst="wedgeRectCallout">
            <a:avLst>
              <a:gd name="adj1" fmla="val -14265"/>
              <a:gd name="adj2" fmla="val -77910"/>
            </a:avLst>
          </a:prstGeom>
          <a:solidFill>
            <a:schemeClr val="bg1"/>
          </a:solidFill>
          <a:ln w="9525">
            <a:solidFill>
              <a:schemeClr val="accent4"/>
            </a:solidFill>
            <a:miter lim="800000"/>
            <a:headEnd/>
            <a:tailEnd/>
          </a:ln>
          <a:effectLst/>
        </p:spPr>
        <p:txBody>
          <a:bodyPr vert="horz" wrap="square" lIns="36576" tIns="36576" rIns="36576" bIns="36576" numCol="1" anchor="ctr" anchorCtr="0" compatLnSpc="1">
            <a:prstTxWarp prst="textNoShape">
              <a:avLst/>
            </a:prstTxWarp>
            <a:noAutofit/>
          </a:bodyPr>
          <a:lstStyle>
            <a:defPPr>
              <a:defRPr lang="en-US"/>
            </a:defPPr>
            <a:lvl1pPr marL="0" lvl="0" indent="0" defTabSz="895350" eaLnBrk="1" hangingPunct="1">
              <a:buClr>
                <a:schemeClr val="tx2"/>
              </a:buClr>
              <a:defRPr sz="800" baseline="0">
                <a:latin typeface="+mn-lt"/>
              </a:defRPr>
            </a:lvl1pPr>
            <a:lvl2pPr marL="193675" indent="-192088" defTabSz="895350" eaLnBrk="1" hangingPunct="1">
              <a:buClr>
                <a:schemeClr val="tx2"/>
              </a:buClr>
              <a:buSzPct val="125000"/>
              <a:buFont typeface="Arial" charset="0"/>
              <a:buChar char="▪"/>
              <a:defRPr baseline="0">
                <a:latin typeface="+mn-lt"/>
              </a:defRPr>
            </a:lvl2pPr>
            <a:lvl3pPr marL="457200" indent="-261938" defTabSz="895350" eaLnBrk="1" hangingPunct="1">
              <a:buClr>
                <a:schemeClr val="tx2"/>
              </a:buClr>
              <a:buSzPct val="120000"/>
              <a:buFont typeface="Arial" charset="0"/>
              <a:buChar char="–"/>
              <a:defRPr baseline="0">
                <a:latin typeface="+mn-lt"/>
              </a:defRPr>
            </a:lvl3pPr>
            <a:lvl4pPr marL="614363" indent="-155575" defTabSz="895350" eaLnBrk="1" hangingPunct="1">
              <a:buClr>
                <a:schemeClr val="tx2"/>
              </a:buClr>
              <a:buSzPct val="120000"/>
              <a:buFont typeface="Arial" charset="0"/>
              <a:buChar char="▫"/>
              <a:defRPr baseline="0">
                <a:latin typeface="+mn-lt"/>
              </a:defRPr>
            </a:lvl4pPr>
            <a:lvl5pPr marL="749808"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1587" lvl="1" indent="0">
              <a:buNone/>
            </a:pPr>
            <a:r>
              <a:rPr lang="en-US" sz="1000" i="1"/>
              <a:t>Fewer lanes needed </a:t>
            </a:r>
          </a:p>
        </p:txBody>
      </p:sp>
      <p:sp>
        <p:nvSpPr>
          <p:cNvPr id="115" name="Rectangle 12"/>
          <p:cNvSpPr txBox="1"/>
          <p:nvPr/>
        </p:nvSpPr>
        <p:spPr>
          <a:xfrm>
            <a:off x="5026150" y="2045525"/>
            <a:ext cx="70334" cy="94209"/>
          </a:xfrm>
          <a:prstGeom prst="rect">
            <a:avLst/>
          </a:prstGeom>
          <a:noFill/>
          <a:ln w="9525">
            <a:noFill/>
            <a:miter lim="800000"/>
            <a:headEnd/>
            <a:tailEnd/>
          </a:ln>
          <a:effectLst/>
        </p:spPr>
        <p:txBody>
          <a:bodyPr vert="horz" wrap="none" lIns="0" tIns="0" rIns="0" bIns="0" numCol="1" anchor="t" anchorCtr="0" compatLnSpc="1">
            <a:prstTxWarp prst="textNoShape">
              <a:avLst/>
            </a:prstTxWarp>
            <a:noAutofit/>
          </a:bodyPr>
          <a:lstStyle>
            <a:lvl1pPr marL="0" lvl="0" indent="0" defTabSz="895350" eaLnBrk="1" hangingPunct="1">
              <a:buClr>
                <a:schemeClr val="tx2"/>
              </a:buClr>
              <a:defRPr baseline="0">
                <a:latin typeface="+mn-lt"/>
              </a:defRPr>
            </a:lvl1pPr>
            <a:lvl2pPr marL="193675" indent="-192088" defTabSz="895350" eaLnBrk="1" hangingPunct="1">
              <a:buClr>
                <a:schemeClr val="tx2"/>
              </a:buClr>
              <a:buSzPct val="125000"/>
              <a:buFont typeface="Arial" charset="0"/>
              <a:buChar char="▪"/>
              <a:defRPr baseline="0">
                <a:latin typeface="+mn-lt"/>
              </a:defRPr>
            </a:lvl2pPr>
            <a:lvl3pPr marL="457200" indent="-261938" defTabSz="895350" eaLnBrk="1" hangingPunct="1">
              <a:buClr>
                <a:schemeClr val="tx2"/>
              </a:buClr>
              <a:buSzPct val="120000"/>
              <a:buFont typeface="Arial" charset="0"/>
              <a:buChar char="–"/>
              <a:defRPr baseline="0">
                <a:latin typeface="+mn-lt"/>
              </a:defRPr>
            </a:lvl3pPr>
            <a:lvl4pPr marL="614363" indent="-155575" defTabSz="895350" eaLnBrk="1" hangingPunct="1">
              <a:buClr>
                <a:schemeClr val="tx2"/>
              </a:buClr>
              <a:buSzPct val="120000"/>
              <a:buFont typeface="Arial" charset="0"/>
              <a:buChar char="▫"/>
              <a:defRPr baseline="0">
                <a:latin typeface="+mn-lt"/>
              </a:defRPr>
            </a:lvl4pPr>
            <a:lvl5pPr marL="749808"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800" i="1"/>
              <a:t>X</a:t>
            </a:r>
          </a:p>
        </p:txBody>
      </p:sp>
      <p:sp>
        <p:nvSpPr>
          <p:cNvPr id="116" name="Rectangle 12"/>
          <p:cNvSpPr txBox="1"/>
          <p:nvPr/>
        </p:nvSpPr>
        <p:spPr>
          <a:xfrm>
            <a:off x="5460446" y="2045525"/>
            <a:ext cx="70334" cy="94209"/>
          </a:xfrm>
          <a:prstGeom prst="rect">
            <a:avLst/>
          </a:prstGeom>
          <a:noFill/>
          <a:ln w="9525">
            <a:noFill/>
            <a:miter lim="800000"/>
            <a:headEnd/>
            <a:tailEnd/>
          </a:ln>
          <a:effectLst/>
        </p:spPr>
        <p:txBody>
          <a:bodyPr vert="horz" wrap="none" lIns="0" tIns="0" rIns="0" bIns="0" numCol="1" anchor="t" anchorCtr="0" compatLnSpc="1">
            <a:prstTxWarp prst="textNoShape">
              <a:avLst/>
            </a:prstTxWarp>
            <a:noAutofit/>
          </a:bodyPr>
          <a:lstStyle>
            <a:lvl1pPr marL="0" lvl="0" indent="0" defTabSz="895350" eaLnBrk="1" hangingPunct="1">
              <a:buClr>
                <a:schemeClr val="tx2"/>
              </a:buClr>
              <a:defRPr baseline="0">
                <a:latin typeface="+mn-lt"/>
              </a:defRPr>
            </a:lvl1pPr>
            <a:lvl2pPr marL="193675" indent="-192088" defTabSz="895350" eaLnBrk="1" hangingPunct="1">
              <a:buClr>
                <a:schemeClr val="tx2"/>
              </a:buClr>
              <a:buSzPct val="125000"/>
              <a:buFont typeface="Arial" charset="0"/>
              <a:buChar char="▪"/>
              <a:defRPr baseline="0">
                <a:latin typeface="+mn-lt"/>
              </a:defRPr>
            </a:lvl2pPr>
            <a:lvl3pPr marL="457200" indent="-261938" defTabSz="895350" eaLnBrk="1" hangingPunct="1">
              <a:buClr>
                <a:schemeClr val="tx2"/>
              </a:buClr>
              <a:buSzPct val="120000"/>
              <a:buFont typeface="Arial" charset="0"/>
              <a:buChar char="–"/>
              <a:defRPr baseline="0">
                <a:latin typeface="+mn-lt"/>
              </a:defRPr>
            </a:lvl3pPr>
            <a:lvl4pPr marL="614363" indent="-155575" defTabSz="895350" eaLnBrk="1" hangingPunct="1">
              <a:buClr>
                <a:schemeClr val="tx2"/>
              </a:buClr>
              <a:buSzPct val="120000"/>
              <a:buFont typeface="Arial" charset="0"/>
              <a:buChar char="▫"/>
              <a:defRPr baseline="0">
                <a:latin typeface="+mn-lt"/>
              </a:defRPr>
            </a:lvl4pPr>
            <a:lvl5pPr marL="749808"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800" i="1"/>
              <a:t>X</a:t>
            </a:r>
          </a:p>
        </p:txBody>
      </p:sp>
      <p:sp>
        <p:nvSpPr>
          <p:cNvPr id="113" name="Rectangle 112"/>
          <p:cNvSpPr/>
          <p:nvPr/>
        </p:nvSpPr>
        <p:spPr>
          <a:xfrm>
            <a:off x="8008462" y="1825979"/>
            <a:ext cx="669623" cy="461020"/>
          </a:xfrm>
          <a:prstGeom prst="rect">
            <a:avLst/>
          </a:prstGeom>
          <a:solidFill>
            <a:schemeClr val="bg1"/>
          </a:soli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i="1">
              <a:solidFill>
                <a:schemeClr val="tx1"/>
              </a:solidFill>
            </a:endParaRPr>
          </a:p>
        </p:txBody>
      </p:sp>
      <p:grpSp>
        <p:nvGrpSpPr>
          <p:cNvPr id="7" name="Group 6"/>
          <p:cNvGrpSpPr/>
          <p:nvPr/>
        </p:nvGrpSpPr>
        <p:grpSpPr>
          <a:xfrm>
            <a:off x="6773821" y="1287225"/>
            <a:ext cx="1219291" cy="876348"/>
            <a:chOff x="7812952" y="1388615"/>
            <a:chExt cx="972801" cy="932304"/>
          </a:xfrm>
        </p:grpSpPr>
        <p:pic>
          <p:nvPicPr>
            <p:cNvPr id="126" name="Picture 49" descr="Power Line, Transmission Line, Electricity"/>
            <p:cNvPicPr>
              <a:picLocks noChangeAspect="1" noChangeArrowheads="1"/>
            </p:cNvPicPr>
            <p:nvPr/>
          </p:nvPicPr>
          <p:blipFill>
            <a:blip r:embed="rId16"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7831913" y="1678777"/>
              <a:ext cx="505237" cy="597692"/>
            </a:xfrm>
            <a:prstGeom prst="rect">
              <a:avLst/>
            </a:prstGeom>
            <a:noFill/>
            <a:extLst>
              <a:ext uri="{909E8E84-426E-40dd-AFC4-6F175D3DCCD1}">
                <a14:hiddenFill xmlns="" xmlns:a14="http://schemas.microsoft.com/office/drawing/2010/main">
                  <a:solidFill>
                    <a:srgbClr val="FFFFFF"/>
                  </a:solidFill>
                </a14:hiddenFill>
              </a:ext>
            </a:extLst>
          </p:spPr>
        </p:pic>
        <p:sp>
          <p:nvSpPr>
            <p:cNvPr id="128" name="Freeform 127"/>
            <p:cNvSpPr/>
            <p:nvPr/>
          </p:nvSpPr>
          <p:spPr>
            <a:xfrm>
              <a:off x="7812952" y="1632704"/>
              <a:ext cx="83846" cy="228914"/>
            </a:xfrm>
            <a:custGeom>
              <a:avLst/>
              <a:gdLst>
                <a:gd name="connsiteX0" fmla="*/ 0 w 123825"/>
                <a:gd name="connsiteY0" fmla="*/ 30956 h 185974"/>
                <a:gd name="connsiteX1" fmla="*/ 47625 w 123825"/>
                <a:gd name="connsiteY1" fmla="*/ 185738 h 185974"/>
                <a:gd name="connsiteX2" fmla="*/ 123825 w 123825"/>
                <a:gd name="connsiteY2" fmla="*/ 0 h 185974"/>
                <a:gd name="connsiteX0" fmla="*/ 0 w 137212"/>
                <a:gd name="connsiteY0" fmla="*/ 30956 h 185974"/>
                <a:gd name="connsiteX1" fmla="*/ 61012 w 137212"/>
                <a:gd name="connsiteY1" fmla="*/ 185738 h 185974"/>
                <a:gd name="connsiteX2" fmla="*/ 137212 w 137212"/>
                <a:gd name="connsiteY2" fmla="*/ 0 h 185974"/>
                <a:gd name="connsiteX0" fmla="*/ 0 w 132192"/>
                <a:gd name="connsiteY0" fmla="*/ 25929 h 185897"/>
                <a:gd name="connsiteX1" fmla="*/ 55992 w 132192"/>
                <a:gd name="connsiteY1" fmla="*/ 185738 h 185897"/>
                <a:gd name="connsiteX2" fmla="*/ 132192 w 132192"/>
                <a:gd name="connsiteY2" fmla="*/ 0 h 185897"/>
                <a:gd name="connsiteX0" fmla="*/ 0 w 132192"/>
                <a:gd name="connsiteY0" fmla="*/ 25929 h 108849"/>
                <a:gd name="connsiteX1" fmla="*/ 77745 w 132192"/>
                <a:gd name="connsiteY1" fmla="*/ 107829 h 108849"/>
                <a:gd name="connsiteX2" fmla="*/ 132192 w 132192"/>
                <a:gd name="connsiteY2" fmla="*/ 0 h 108849"/>
                <a:gd name="connsiteX0" fmla="*/ 0 w 127172"/>
                <a:gd name="connsiteY0" fmla="*/ 35982 h 110401"/>
                <a:gd name="connsiteX1" fmla="*/ 72725 w 127172"/>
                <a:gd name="connsiteY1" fmla="*/ 107829 h 110401"/>
                <a:gd name="connsiteX2" fmla="*/ 127172 w 127172"/>
                <a:gd name="connsiteY2" fmla="*/ 0 h 110401"/>
                <a:gd name="connsiteX0" fmla="*/ 0 w 127172"/>
                <a:gd name="connsiteY0" fmla="*/ 35982 h 112597"/>
                <a:gd name="connsiteX1" fmla="*/ 86112 w 127172"/>
                <a:gd name="connsiteY1" fmla="*/ 110342 h 112597"/>
                <a:gd name="connsiteX2" fmla="*/ 127172 w 127172"/>
                <a:gd name="connsiteY2" fmla="*/ 0 h 112597"/>
                <a:gd name="connsiteX0" fmla="*/ 0 w 122152"/>
                <a:gd name="connsiteY0" fmla="*/ 25929 h 101892"/>
                <a:gd name="connsiteX1" fmla="*/ 86112 w 122152"/>
                <a:gd name="connsiteY1" fmla="*/ 100289 h 101892"/>
                <a:gd name="connsiteX2" fmla="*/ 122152 w 122152"/>
                <a:gd name="connsiteY2" fmla="*/ 0 h 101892"/>
                <a:gd name="connsiteX0" fmla="*/ 0 w 86656"/>
                <a:gd name="connsiteY0" fmla="*/ 432417 h 537611"/>
                <a:gd name="connsiteX1" fmla="*/ 86112 w 86656"/>
                <a:gd name="connsiteY1" fmla="*/ 506777 h 537611"/>
                <a:gd name="connsiteX2" fmla="*/ 45816 w 86656"/>
                <a:gd name="connsiteY2" fmla="*/ 0 h 537611"/>
                <a:gd name="connsiteX0" fmla="*/ 73940 w 119755"/>
                <a:gd name="connsiteY0" fmla="*/ 432417 h 449346"/>
                <a:gd name="connsiteX1" fmla="*/ 440 w 119755"/>
                <a:gd name="connsiteY1" fmla="*/ 214940 h 449346"/>
                <a:gd name="connsiteX2" fmla="*/ 119756 w 119755"/>
                <a:gd name="connsiteY2" fmla="*/ 0 h 449346"/>
                <a:gd name="connsiteX0" fmla="*/ 73574 w 91631"/>
                <a:gd name="connsiteY0" fmla="*/ 359458 h 375735"/>
                <a:gd name="connsiteX1" fmla="*/ 74 w 91631"/>
                <a:gd name="connsiteY1" fmla="*/ 141981 h 375735"/>
                <a:gd name="connsiteX2" fmla="*/ 91632 w 91631"/>
                <a:gd name="connsiteY2" fmla="*/ 0 h 375735"/>
              </a:gdLst>
              <a:ahLst/>
              <a:cxnLst>
                <a:cxn ang="0">
                  <a:pos x="connsiteX0" y="connsiteY0"/>
                </a:cxn>
                <a:cxn ang="0">
                  <a:pos x="connsiteX1" y="connsiteY1"/>
                </a:cxn>
                <a:cxn ang="0">
                  <a:pos x="connsiteX2" y="connsiteY2"/>
                </a:cxn>
              </a:cxnLst>
              <a:rect l="l" t="t" r="r" b="b"/>
              <a:pathLst>
                <a:path w="91631" h="375735">
                  <a:moveTo>
                    <a:pt x="73574" y="359458"/>
                  </a:moveTo>
                  <a:cubicBezTo>
                    <a:pt x="87068" y="439428"/>
                    <a:pt x="-2936" y="201891"/>
                    <a:pt x="74" y="141981"/>
                  </a:cubicBezTo>
                  <a:cubicBezTo>
                    <a:pt x="3084" y="82071"/>
                    <a:pt x="63850" y="90289"/>
                    <a:pt x="91632" y="0"/>
                  </a:cubicBezTo>
                </a:path>
              </a:pathLst>
            </a:custGeom>
            <a:no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p>
          </p:txBody>
        </p:sp>
        <p:pic>
          <p:nvPicPr>
            <p:cNvPr id="129" name="Picture 49" descr="Power Line, Transmission Line, Electricity"/>
            <p:cNvPicPr>
              <a:picLocks noChangeAspect="1" noChangeArrowheads="1"/>
            </p:cNvPicPr>
            <p:nvPr/>
          </p:nvPicPr>
          <p:blipFill rotWithShape="1">
            <a:blip r:embed="rId17" cstate="print">
              <a:duotone>
                <a:schemeClr val="accent4">
                  <a:shade val="45000"/>
                  <a:satMod val="135000"/>
                </a:schemeClr>
                <a:prstClr val="white"/>
              </a:duotone>
              <a:extLst>
                <a:ext uri="{28A0092B-C50C-407E-A947-70E740481C1C}">
                  <a14:useLocalDpi xmlns:a14="http://schemas.microsoft.com/office/drawing/2010/main" val="0"/>
                </a:ext>
              </a:extLst>
            </a:blip>
            <a:srcRect r="45561"/>
            <a:stretch/>
          </p:blipFill>
          <p:spPr bwMode="auto">
            <a:xfrm>
              <a:off x="8367291" y="1723227"/>
              <a:ext cx="275050" cy="597692"/>
            </a:xfrm>
            <a:prstGeom prst="rect">
              <a:avLst/>
            </a:prstGeom>
            <a:noFill/>
            <a:extLst>
              <a:ext uri="{909E8E84-426E-40dd-AFC4-6F175D3DCCD1}">
                <a14:hiddenFill xmlns="" xmlns:a14="http://schemas.microsoft.com/office/drawing/2010/main">
                  <a:solidFill>
                    <a:srgbClr val="FFFFFF"/>
                  </a:solidFill>
                </a14:hiddenFill>
              </a:ext>
            </a:extLst>
          </p:spPr>
        </p:pic>
        <p:pic>
          <p:nvPicPr>
            <p:cNvPr id="130" name="Picture 49" descr="Power Line, Transmission Line, Electricity"/>
            <p:cNvPicPr>
              <a:picLocks noChangeAspect="1" noChangeArrowheads="1"/>
            </p:cNvPicPr>
            <p:nvPr/>
          </p:nvPicPr>
          <p:blipFill rotWithShape="1">
            <a:blip r:embed="rId16" cstate="print">
              <a:duotone>
                <a:schemeClr val="accent4">
                  <a:shade val="45000"/>
                  <a:satMod val="135000"/>
                </a:schemeClr>
                <a:prstClr val="white"/>
              </a:duotone>
              <a:extLst>
                <a:ext uri="{28A0092B-C50C-407E-A947-70E740481C1C}">
                  <a14:useLocalDpi xmlns:a14="http://schemas.microsoft.com/office/drawing/2010/main" val="0"/>
                </a:ext>
              </a:extLst>
            </a:blip>
            <a:srcRect l="70665" r="-5051"/>
            <a:stretch/>
          </p:blipFill>
          <p:spPr bwMode="auto">
            <a:xfrm>
              <a:off x="8612017" y="1388615"/>
              <a:ext cx="173736" cy="597692"/>
            </a:xfrm>
            <a:prstGeom prst="rect">
              <a:avLst/>
            </a:prstGeom>
            <a:noFill/>
            <a:extLst>
              <a:ext uri="{909E8E84-426E-40dd-AFC4-6F175D3DCCD1}">
                <a14:hiddenFill xmlns="" xmlns:a14="http://schemas.microsoft.com/office/drawing/2010/main">
                  <a:solidFill>
                    <a:srgbClr val="FFFFFF"/>
                  </a:solidFill>
                </a14:hiddenFill>
              </a:ext>
            </a:extLst>
          </p:spPr>
        </p:pic>
        <p:sp>
          <p:nvSpPr>
            <p:cNvPr id="131" name="Freeform 130"/>
            <p:cNvSpPr/>
            <p:nvPr/>
          </p:nvSpPr>
          <p:spPr>
            <a:xfrm>
              <a:off x="8546417" y="1461258"/>
              <a:ext cx="99756" cy="151753"/>
            </a:xfrm>
            <a:custGeom>
              <a:avLst/>
              <a:gdLst>
                <a:gd name="connsiteX0" fmla="*/ 0 w 123825"/>
                <a:gd name="connsiteY0" fmla="*/ 30956 h 185974"/>
                <a:gd name="connsiteX1" fmla="*/ 47625 w 123825"/>
                <a:gd name="connsiteY1" fmla="*/ 185738 h 185974"/>
                <a:gd name="connsiteX2" fmla="*/ 123825 w 123825"/>
                <a:gd name="connsiteY2" fmla="*/ 0 h 185974"/>
                <a:gd name="connsiteX0" fmla="*/ 0 w 137212"/>
                <a:gd name="connsiteY0" fmla="*/ 30956 h 185974"/>
                <a:gd name="connsiteX1" fmla="*/ 61012 w 137212"/>
                <a:gd name="connsiteY1" fmla="*/ 185738 h 185974"/>
                <a:gd name="connsiteX2" fmla="*/ 137212 w 137212"/>
                <a:gd name="connsiteY2" fmla="*/ 0 h 185974"/>
                <a:gd name="connsiteX0" fmla="*/ 0 w 132192"/>
                <a:gd name="connsiteY0" fmla="*/ 25929 h 185897"/>
                <a:gd name="connsiteX1" fmla="*/ 55992 w 132192"/>
                <a:gd name="connsiteY1" fmla="*/ 185738 h 185897"/>
                <a:gd name="connsiteX2" fmla="*/ 132192 w 132192"/>
                <a:gd name="connsiteY2" fmla="*/ 0 h 185897"/>
                <a:gd name="connsiteX0" fmla="*/ 0 w 132192"/>
                <a:gd name="connsiteY0" fmla="*/ 25929 h 108849"/>
                <a:gd name="connsiteX1" fmla="*/ 77745 w 132192"/>
                <a:gd name="connsiteY1" fmla="*/ 107829 h 108849"/>
                <a:gd name="connsiteX2" fmla="*/ 132192 w 132192"/>
                <a:gd name="connsiteY2" fmla="*/ 0 h 108849"/>
                <a:gd name="connsiteX0" fmla="*/ 0 w 127172"/>
                <a:gd name="connsiteY0" fmla="*/ 35982 h 110401"/>
                <a:gd name="connsiteX1" fmla="*/ 72725 w 127172"/>
                <a:gd name="connsiteY1" fmla="*/ 107829 h 110401"/>
                <a:gd name="connsiteX2" fmla="*/ 127172 w 127172"/>
                <a:gd name="connsiteY2" fmla="*/ 0 h 110401"/>
                <a:gd name="connsiteX0" fmla="*/ 0 w 127172"/>
                <a:gd name="connsiteY0" fmla="*/ 35982 h 112597"/>
                <a:gd name="connsiteX1" fmla="*/ 86112 w 127172"/>
                <a:gd name="connsiteY1" fmla="*/ 110342 h 112597"/>
                <a:gd name="connsiteX2" fmla="*/ 127172 w 127172"/>
                <a:gd name="connsiteY2" fmla="*/ 0 h 112597"/>
                <a:gd name="connsiteX0" fmla="*/ 0 w 122152"/>
                <a:gd name="connsiteY0" fmla="*/ 25929 h 101892"/>
                <a:gd name="connsiteX1" fmla="*/ 86112 w 122152"/>
                <a:gd name="connsiteY1" fmla="*/ 100289 h 101892"/>
                <a:gd name="connsiteX2" fmla="*/ 122152 w 122152"/>
                <a:gd name="connsiteY2" fmla="*/ 0 h 101892"/>
                <a:gd name="connsiteX0" fmla="*/ 0 w 86656"/>
                <a:gd name="connsiteY0" fmla="*/ 432417 h 537611"/>
                <a:gd name="connsiteX1" fmla="*/ 86112 w 86656"/>
                <a:gd name="connsiteY1" fmla="*/ 506777 h 537611"/>
                <a:gd name="connsiteX2" fmla="*/ 45816 w 86656"/>
                <a:gd name="connsiteY2" fmla="*/ 0 h 537611"/>
                <a:gd name="connsiteX0" fmla="*/ 73940 w 119755"/>
                <a:gd name="connsiteY0" fmla="*/ 432417 h 449346"/>
                <a:gd name="connsiteX1" fmla="*/ 440 w 119755"/>
                <a:gd name="connsiteY1" fmla="*/ 214940 h 449346"/>
                <a:gd name="connsiteX2" fmla="*/ 119756 w 119755"/>
                <a:gd name="connsiteY2" fmla="*/ 0 h 449346"/>
                <a:gd name="connsiteX0" fmla="*/ 73574 w 91631"/>
                <a:gd name="connsiteY0" fmla="*/ 359458 h 375735"/>
                <a:gd name="connsiteX1" fmla="*/ 74 w 91631"/>
                <a:gd name="connsiteY1" fmla="*/ 141981 h 375735"/>
                <a:gd name="connsiteX2" fmla="*/ 91632 w 91631"/>
                <a:gd name="connsiteY2" fmla="*/ 0 h 375735"/>
                <a:gd name="connsiteX0" fmla="*/ 187421 w 188131"/>
                <a:gd name="connsiteY0" fmla="*/ 203116 h 232104"/>
                <a:gd name="connsiteX1" fmla="*/ 2020 w 188131"/>
                <a:gd name="connsiteY1" fmla="*/ 141981 h 232104"/>
                <a:gd name="connsiteX2" fmla="*/ 93578 w 188131"/>
                <a:gd name="connsiteY2" fmla="*/ 0 h 232104"/>
                <a:gd name="connsiteX0" fmla="*/ 190119 w 190821"/>
                <a:gd name="connsiteY0" fmla="*/ 222658 h 249084"/>
                <a:gd name="connsiteX1" fmla="*/ 2116 w 190821"/>
                <a:gd name="connsiteY1" fmla="*/ 141981 h 249084"/>
                <a:gd name="connsiteX2" fmla="*/ 93674 w 190821"/>
                <a:gd name="connsiteY2" fmla="*/ 0 h 249084"/>
                <a:gd name="connsiteX0" fmla="*/ 107375 w 109019"/>
                <a:gd name="connsiteY0" fmla="*/ 222658 h 249084"/>
                <a:gd name="connsiteX1" fmla="*/ 31272 w 109019"/>
                <a:gd name="connsiteY1" fmla="*/ 141981 h 249084"/>
                <a:gd name="connsiteX2" fmla="*/ 10930 w 109019"/>
                <a:gd name="connsiteY2" fmla="*/ 0 h 249084"/>
              </a:gdLst>
              <a:ahLst/>
              <a:cxnLst>
                <a:cxn ang="0">
                  <a:pos x="connsiteX0" y="connsiteY0"/>
                </a:cxn>
                <a:cxn ang="0">
                  <a:pos x="connsiteX1" y="connsiteY1"/>
                </a:cxn>
                <a:cxn ang="0">
                  <a:pos x="connsiteX2" y="connsiteY2"/>
                </a:cxn>
              </a:cxnLst>
              <a:rect l="l" t="t" r="r" b="b"/>
              <a:pathLst>
                <a:path w="109019" h="249084">
                  <a:moveTo>
                    <a:pt x="107375" y="222658"/>
                  </a:moveTo>
                  <a:cubicBezTo>
                    <a:pt x="120869" y="302628"/>
                    <a:pt x="47346" y="179091"/>
                    <a:pt x="31272" y="141981"/>
                  </a:cubicBezTo>
                  <a:cubicBezTo>
                    <a:pt x="15198" y="104871"/>
                    <a:pt x="-16852" y="90289"/>
                    <a:pt x="10930" y="0"/>
                  </a:cubicBezTo>
                </a:path>
              </a:pathLst>
            </a:custGeom>
            <a:no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p>
          </p:txBody>
        </p:sp>
      </p:grpSp>
      <p:pic>
        <p:nvPicPr>
          <p:cNvPr id="132" name="Picture 31" descr="Home delivery Pictogram silhouette illustration"/>
          <p:cNvPicPr>
            <a:picLocks noChangeAspect="1" noChangeArrowheads="1"/>
          </p:cNvPicPr>
          <p:nvPr/>
        </p:nvPicPr>
        <p:blipFill rotWithShape="1">
          <a:blip r:embed="rId18"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l="17944" r="16722"/>
          <a:stretch/>
        </p:blipFill>
        <p:spPr bwMode="auto">
          <a:xfrm flipH="1">
            <a:off x="6970239" y="2931917"/>
            <a:ext cx="419804" cy="481891"/>
          </a:xfrm>
          <a:prstGeom prst="rect">
            <a:avLst/>
          </a:prstGeom>
          <a:noFill/>
          <a:extLst>
            <a:ext uri="{909E8E84-426E-40dd-AFC4-6F175D3DCCD1}">
              <a14:hiddenFill xmlns="" xmlns:a14="http://schemas.microsoft.com/office/drawing/2010/main">
                <a:solidFill>
                  <a:srgbClr val="FFFFFF"/>
                </a:solidFill>
              </a14:hiddenFill>
            </a:ext>
          </a:extLst>
        </p:spPr>
      </p:pic>
      <p:sp>
        <p:nvSpPr>
          <p:cNvPr id="4" name="Freeform 3"/>
          <p:cNvSpPr/>
          <p:nvPr/>
        </p:nvSpPr>
        <p:spPr>
          <a:xfrm>
            <a:off x="6623976" y="3051259"/>
            <a:ext cx="416498" cy="492827"/>
          </a:xfrm>
          <a:custGeom>
            <a:avLst/>
            <a:gdLst>
              <a:gd name="connsiteX0" fmla="*/ 0 w 1289304"/>
              <a:gd name="connsiteY0" fmla="*/ 347472 h 347472"/>
              <a:gd name="connsiteX1" fmla="*/ 1289304 w 1289304"/>
              <a:gd name="connsiteY1" fmla="*/ 0 h 347472"/>
              <a:gd name="connsiteX0" fmla="*/ 0 w 1194054"/>
              <a:gd name="connsiteY0" fmla="*/ 541147 h 541147"/>
              <a:gd name="connsiteX1" fmla="*/ 1194054 w 1194054"/>
              <a:gd name="connsiteY1" fmla="*/ 0 h 541147"/>
            </a:gdLst>
            <a:ahLst/>
            <a:cxnLst>
              <a:cxn ang="0">
                <a:pos x="connsiteX0" y="connsiteY0"/>
              </a:cxn>
              <a:cxn ang="0">
                <a:pos x="connsiteX1" y="connsiteY1"/>
              </a:cxn>
            </a:cxnLst>
            <a:rect l="l" t="t" r="r" b="b"/>
            <a:pathLst>
              <a:path w="1194054" h="541147">
                <a:moveTo>
                  <a:pt x="0" y="541147"/>
                </a:moveTo>
                <a:lnTo>
                  <a:pt x="1194054" y="0"/>
                </a:lnTo>
              </a:path>
            </a:pathLst>
          </a:cu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p>
        </p:txBody>
      </p:sp>
      <p:sp>
        <p:nvSpPr>
          <p:cNvPr id="133" name="Oval 132"/>
          <p:cNvSpPr/>
          <p:nvPr/>
        </p:nvSpPr>
        <p:spPr>
          <a:xfrm>
            <a:off x="6971128" y="2938141"/>
            <a:ext cx="220131" cy="165088"/>
          </a:xfrm>
          <a:prstGeom prst="ellipse">
            <a:avLst/>
          </a:prstGeom>
          <a:noFill/>
          <a:ln w="9525">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solidFill>
                <a:schemeClr val="tx1"/>
              </a:solidFill>
            </a:endParaRPr>
          </a:p>
        </p:txBody>
      </p:sp>
      <p:sp>
        <p:nvSpPr>
          <p:cNvPr id="134" name="Freeform 133"/>
          <p:cNvSpPr/>
          <p:nvPr/>
        </p:nvSpPr>
        <p:spPr>
          <a:xfrm>
            <a:off x="7182761" y="2688323"/>
            <a:ext cx="207599" cy="256665"/>
          </a:xfrm>
          <a:custGeom>
            <a:avLst/>
            <a:gdLst>
              <a:gd name="connsiteX0" fmla="*/ 0 w 1289304"/>
              <a:gd name="connsiteY0" fmla="*/ 347472 h 347472"/>
              <a:gd name="connsiteX1" fmla="*/ 1289304 w 1289304"/>
              <a:gd name="connsiteY1" fmla="*/ 0 h 347472"/>
              <a:gd name="connsiteX0" fmla="*/ 0 w 1194054"/>
              <a:gd name="connsiteY0" fmla="*/ 541147 h 541147"/>
              <a:gd name="connsiteX1" fmla="*/ 1194054 w 1194054"/>
              <a:gd name="connsiteY1" fmla="*/ 0 h 541147"/>
              <a:gd name="connsiteX0" fmla="*/ 0 w 1064514"/>
              <a:gd name="connsiteY0" fmla="*/ 1066927 h 1066927"/>
              <a:gd name="connsiteX1" fmla="*/ 1064514 w 1064514"/>
              <a:gd name="connsiteY1" fmla="*/ 0 h 1066927"/>
              <a:gd name="connsiteX0" fmla="*/ 0 w 203454"/>
              <a:gd name="connsiteY0" fmla="*/ 335407 h 335407"/>
              <a:gd name="connsiteX1" fmla="*/ 203454 w 203454"/>
              <a:gd name="connsiteY1" fmla="*/ 0 h 335407"/>
            </a:gdLst>
            <a:ahLst/>
            <a:cxnLst>
              <a:cxn ang="0">
                <a:pos x="connsiteX0" y="connsiteY0"/>
              </a:cxn>
              <a:cxn ang="0">
                <a:pos x="connsiteX1" y="connsiteY1"/>
              </a:cxn>
            </a:cxnLst>
            <a:rect l="l" t="t" r="r" b="b"/>
            <a:pathLst>
              <a:path w="203454" h="335407">
                <a:moveTo>
                  <a:pt x="0" y="335407"/>
                </a:moveTo>
                <a:lnTo>
                  <a:pt x="203454" y="0"/>
                </a:lnTo>
              </a:path>
            </a:pathLst>
          </a:custGeom>
          <a:noFill/>
          <a:ln w="190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p>
        </p:txBody>
      </p:sp>
      <p:pic>
        <p:nvPicPr>
          <p:cNvPr id="135" name="Picture 31" descr="Home delivery Pictogram silhouette illustration"/>
          <p:cNvPicPr>
            <a:picLocks noChangeAspect="1" noChangeArrowheads="1"/>
          </p:cNvPicPr>
          <p:nvPr/>
        </p:nvPicPr>
        <p:blipFill rotWithShape="1">
          <a:blip r:embed="rId18"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l="17944" r="16722"/>
          <a:stretch/>
        </p:blipFill>
        <p:spPr bwMode="auto">
          <a:xfrm flipH="1">
            <a:off x="7475629" y="2780309"/>
            <a:ext cx="419804" cy="481891"/>
          </a:xfrm>
          <a:prstGeom prst="rect">
            <a:avLst/>
          </a:prstGeom>
          <a:noFill/>
          <a:extLst>
            <a:ext uri="{909E8E84-426E-40dd-AFC4-6F175D3DCCD1}">
              <a14:hiddenFill xmlns="" xmlns:a14="http://schemas.microsoft.com/office/drawing/2010/main">
                <a:solidFill>
                  <a:srgbClr val="FFFFFF"/>
                </a:solidFill>
              </a14:hiddenFill>
            </a:ext>
          </a:extLst>
        </p:spPr>
      </p:pic>
      <p:sp>
        <p:nvSpPr>
          <p:cNvPr id="136" name="Freeform 135"/>
          <p:cNvSpPr/>
          <p:nvPr/>
        </p:nvSpPr>
        <p:spPr>
          <a:xfrm flipH="1">
            <a:off x="7379572" y="2710190"/>
            <a:ext cx="166293" cy="234798"/>
          </a:xfrm>
          <a:custGeom>
            <a:avLst/>
            <a:gdLst>
              <a:gd name="connsiteX0" fmla="*/ 0 w 1289304"/>
              <a:gd name="connsiteY0" fmla="*/ 347472 h 347472"/>
              <a:gd name="connsiteX1" fmla="*/ 1289304 w 1289304"/>
              <a:gd name="connsiteY1" fmla="*/ 0 h 347472"/>
              <a:gd name="connsiteX0" fmla="*/ 0 w 1194054"/>
              <a:gd name="connsiteY0" fmla="*/ 541147 h 541147"/>
              <a:gd name="connsiteX1" fmla="*/ 1194054 w 1194054"/>
              <a:gd name="connsiteY1" fmla="*/ 0 h 541147"/>
              <a:gd name="connsiteX0" fmla="*/ 0 w 1064514"/>
              <a:gd name="connsiteY0" fmla="*/ 1066927 h 1066927"/>
              <a:gd name="connsiteX1" fmla="*/ 1064514 w 1064514"/>
              <a:gd name="connsiteY1" fmla="*/ 0 h 1066927"/>
              <a:gd name="connsiteX0" fmla="*/ 0 w 203454"/>
              <a:gd name="connsiteY0" fmla="*/ 335407 h 335407"/>
              <a:gd name="connsiteX1" fmla="*/ 203454 w 203454"/>
              <a:gd name="connsiteY1" fmla="*/ 0 h 335407"/>
              <a:gd name="connsiteX0" fmla="*/ 0 w 162973"/>
              <a:gd name="connsiteY0" fmla="*/ 306832 h 306832"/>
              <a:gd name="connsiteX1" fmla="*/ 162973 w 162973"/>
              <a:gd name="connsiteY1" fmla="*/ 0 h 306832"/>
            </a:gdLst>
            <a:ahLst/>
            <a:cxnLst>
              <a:cxn ang="0">
                <a:pos x="connsiteX0" y="connsiteY0"/>
              </a:cxn>
              <a:cxn ang="0">
                <a:pos x="connsiteX1" y="connsiteY1"/>
              </a:cxn>
            </a:cxnLst>
            <a:rect l="l" t="t" r="r" b="b"/>
            <a:pathLst>
              <a:path w="162973" h="306832">
                <a:moveTo>
                  <a:pt x="0" y="306832"/>
                </a:moveTo>
                <a:lnTo>
                  <a:pt x="162973" y="0"/>
                </a:lnTo>
              </a:path>
            </a:pathLst>
          </a:custGeom>
          <a:noFill/>
          <a:ln w="190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p>
        </p:txBody>
      </p:sp>
      <p:sp>
        <p:nvSpPr>
          <p:cNvPr id="5" name="Left Arrow 4"/>
          <p:cNvSpPr/>
          <p:nvPr/>
        </p:nvSpPr>
        <p:spPr>
          <a:xfrm>
            <a:off x="4960762" y="2266833"/>
            <a:ext cx="242976" cy="87466"/>
          </a:xfrm>
          <a:prstGeom prst="leftArrow">
            <a:avLst>
              <a:gd name="adj1" fmla="val 50000"/>
              <a:gd name="adj2" fmla="val 37678"/>
            </a:avLst>
          </a:prstGeom>
          <a:solidFill>
            <a:schemeClr val="accent4"/>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solidFill>
                <a:schemeClr val="tx1"/>
              </a:solidFill>
            </a:endParaRPr>
          </a:p>
        </p:txBody>
      </p:sp>
      <p:sp>
        <p:nvSpPr>
          <p:cNvPr id="137" name="Left Arrow 136"/>
          <p:cNvSpPr/>
          <p:nvPr/>
        </p:nvSpPr>
        <p:spPr>
          <a:xfrm flipH="1">
            <a:off x="7601102" y="2540165"/>
            <a:ext cx="242976" cy="87466"/>
          </a:xfrm>
          <a:prstGeom prst="leftArrow">
            <a:avLst>
              <a:gd name="adj1" fmla="val 50000"/>
              <a:gd name="adj2" fmla="val 37678"/>
            </a:avLst>
          </a:prstGeom>
          <a:solidFill>
            <a:schemeClr val="accent4"/>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solidFill>
                <a:schemeClr val="tx1"/>
              </a:solidFill>
            </a:endParaRPr>
          </a:p>
        </p:txBody>
      </p:sp>
      <p:pic>
        <p:nvPicPr>
          <p:cNvPr id="138" name="Picture 6" descr="C:\Users\Ramya Devi Meenaks\AppData\Local\Microsoft\Windows\Temporary Internet Files\Content.IE5\FUEZXWK9\MC900311118[1].WMF"/>
          <p:cNvPicPr>
            <a:picLocks noChangeAspect="1" noChangeArrowheads="1"/>
          </p:cNvPicPr>
          <p:nvPr/>
        </p:nvPicPr>
        <p:blipFill>
          <a:blip r:embed="rId19"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85336" y="759750"/>
            <a:ext cx="750718" cy="432047"/>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91" name="Group 190"/>
          <p:cNvGrpSpPr/>
          <p:nvPr/>
        </p:nvGrpSpPr>
        <p:grpSpPr>
          <a:xfrm>
            <a:off x="8070855" y="1891569"/>
            <a:ext cx="546336" cy="293152"/>
            <a:chOff x="3574561" y="1961178"/>
            <a:chExt cx="1279379" cy="915372"/>
          </a:xfrm>
        </p:grpSpPr>
        <p:sp>
          <p:nvSpPr>
            <p:cNvPr id="192" name="Arc 191"/>
            <p:cNvSpPr/>
            <p:nvPr/>
          </p:nvSpPr>
          <p:spPr>
            <a:xfrm>
              <a:off x="3939540" y="1962150"/>
              <a:ext cx="914400" cy="914400"/>
            </a:xfrm>
            <a:prstGeom prst="arc">
              <a:avLst>
                <a:gd name="adj1" fmla="val 16920689"/>
                <a:gd name="adj2" fmla="val 5331812"/>
              </a:avLst>
            </a:prstGeom>
            <a:ln w="57150">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i="1"/>
            </a:p>
          </p:txBody>
        </p:sp>
        <p:sp>
          <p:nvSpPr>
            <p:cNvPr id="193" name="Arc 192"/>
            <p:cNvSpPr/>
            <p:nvPr/>
          </p:nvSpPr>
          <p:spPr>
            <a:xfrm flipH="1">
              <a:off x="3574561" y="1961178"/>
              <a:ext cx="914400" cy="914399"/>
            </a:xfrm>
            <a:prstGeom prst="arc">
              <a:avLst>
                <a:gd name="adj1" fmla="val 16200000"/>
                <a:gd name="adj2" fmla="val 4568696"/>
              </a:avLst>
            </a:prstGeom>
            <a:ln w="57150">
              <a:solidFill>
                <a:schemeClr val="tx2"/>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i="1"/>
            </a:p>
          </p:txBody>
        </p:sp>
      </p:grpSp>
      <p:sp>
        <p:nvSpPr>
          <p:cNvPr id="202" name="Rectangle 201"/>
          <p:cNvSpPr/>
          <p:nvPr/>
        </p:nvSpPr>
        <p:spPr>
          <a:xfrm>
            <a:off x="4752239" y="2435935"/>
            <a:ext cx="318123" cy="3498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solidFill>
                <a:schemeClr val="tx1"/>
              </a:solidFill>
            </a:endParaRPr>
          </a:p>
        </p:txBody>
      </p:sp>
      <p:pic>
        <p:nvPicPr>
          <p:cNvPr id="203" name="Picture 82" descr="C:\Users\Marisa Carder\Dropbox\MGI_Disruptive_May2013 ZZR266\12 tech icons\energy.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159986" y="2005805"/>
            <a:ext cx="364267" cy="77592"/>
          </a:xfrm>
          <a:prstGeom prst="rect">
            <a:avLst/>
          </a:prstGeom>
          <a:noFill/>
          <a:extLst>
            <a:ext uri="{909E8E84-426E-40dd-AFC4-6F175D3DCCD1}">
              <a14:hiddenFill xmlns="" xmlns:a14="http://schemas.microsoft.com/office/drawing/2010/main">
                <a:solidFill>
                  <a:srgbClr val="FFFFFF"/>
                </a:solidFill>
              </a14:hiddenFill>
            </a:ext>
          </a:extLst>
        </p:spPr>
      </p:pic>
      <p:sp>
        <p:nvSpPr>
          <p:cNvPr id="212" name="Rectangle 12"/>
          <p:cNvSpPr txBox="1"/>
          <p:nvPr/>
        </p:nvSpPr>
        <p:spPr>
          <a:xfrm>
            <a:off x="7249266" y="3714750"/>
            <a:ext cx="1402284" cy="445951"/>
          </a:xfrm>
          <a:prstGeom prst="wedgeRectCallout">
            <a:avLst>
              <a:gd name="adj1" fmla="val -64074"/>
              <a:gd name="adj2" fmla="val -13773"/>
            </a:avLst>
          </a:prstGeom>
          <a:solidFill>
            <a:schemeClr val="bg1"/>
          </a:solidFill>
          <a:ln w="9525">
            <a:solidFill>
              <a:schemeClr val="accent4"/>
            </a:solidFill>
            <a:miter lim="800000"/>
            <a:headEnd/>
            <a:tailEnd/>
          </a:ln>
          <a:effectLst/>
        </p:spPr>
        <p:txBody>
          <a:bodyPr vert="horz" wrap="square" lIns="36576" tIns="36576" rIns="36576" bIns="36576" numCol="1" anchor="ctr" anchorCtr="0" compatLnSpc="1">
            <a:prstTxWarp prst="textNoShape">
              <a:avLst/>
            </a:prstTxWarp>
            <a:noAutofit/>
          </a:bodyPr>
          <a:lstStyle>
            <a:defPPr>
              <a:defRPr lang="en-US"/>
            </a:defPPr>
            <a:lvl1pPr marL="0" lvl="0" indent="0" defTabSz="895350" eaLnBrk="1" hangingPunct="1">
              <a:buClr>
                <a:schemeClr val="tx2"/>
              </a:buClr>
              <a:defRPr sz="800" baseline="0">
                <a:latin typeface="+mn-lt"/>
              </a:defRPr>
            </a:lvl1pPr>
            <a:lvl2pPr marL="193675" indent="-192088" defTabSz="895350" eaLnBrk="1" hangingPunct="1">
              <a:buClr>
                <a:schemeClr val="tx2"/>
              </a:buClr>
              <a:buSzPct val="125000"/>
              <a:buFont typeface="Arial" charset="0"/>
              <a:buChar char="▪"/>
              <a:defRPr baseline="0">
                <a:latin typeface="+mn-lt"/>
              </a:defRPr>
            </a:lvl2pPr>
            <a:lvl3pPr marL="457200" indent="-261938" defTabSz="895350" eaLnBrk="1" hangingPunct="1">
              <a:buClr>
                <a:schemeClr val="tx2"/>
              </a:buClr>
              <a:buSzPct val="120000"/>
              <a:buFont typeface="Arial" charset="0"/>
              <a:buChar char="–"/>
              <a:defRPr baseline="0">
                <a:latin typeface="+mn-lt"/>
              </a:defRPr>
            </a:lvl3pPr>
            <a:lvl4pPr marL="614363" indent="-155575" defTabSz="895350" eaLnBrk="1" hangingPunct="1">
              <a:buClr>
                <a:schemeClr val="tx2"/>
              </a:buClr>
              <a:buSzPct val="120000"/>
              <a:buFont typeface="Arial" charset="0"/>
              <a:buChar char="▫"/>
              <a:defRPr baseline="0">
                <a:latin typeface="+mn-lt"/>
              </a:defRPr>
            </a:lvl4pPr>
            <a:lvl5pPr marL="749808"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1000" i="1"/>
              <a:t>Personalized multimodal route. Car preferred for last mile</a:t>
            </a:r>
          </a:p>
        </p:txBody>
      </p:sp>
      <p:sp>
        <p:nvSpPr>
          <p:cNvPr id="213" name="Rectangle 12"/>
          <p:cNvSpPr txBox="1"/>
          <p:nvPr/>
        </p:nvSpPr>
        <p:spPr>
          <a:xfrm>
            <a:off x="7315200" y="3333750"/>
            <a:ext cx="1396620" cy="324059"/>
          </a:xfrm>
          <a:prstGeom prst="wedgeRectCallout">
            <a:avLst>
              <a:gd name="adj1" fmla="val -39417"/>
              <a:gd name="adj2" fmla="val -85722"/>
            </a:avLst>
          </a:prstGeom>
          <a:solidFill>
            <a:schemeClr val="bg1"/>
          </a:solidFill>
          <a:ln w="9525">
            <a:solidFill>
              <a:schemeClr val="accent4"/>
            </a:solidFill>
            <a:miter lim="800000"/>
            <a:headEnd/>
            <a:tailEnd/>
          </a:ln>
          <a:effectLst/>
        </p:spPr>
        <p:txBody>
          <a:bodyPr vert="horz" wrap="square" lIns="36576" tIns="36576" rIns="36576" bIns="36576" numCol="1" anchor="ctr" anchorCtr="0" compatLnSpc="1">
            <a:prstTxWarp prst="textNoShape">
              <a:avLst/>
            </a:prstTxWarp>
            <a:noAutofit/>
          </a:bodyPr>
          <a:lstStyle>
            <a:defPPr>
              <a:defRPr lang="en-US"/>
            </a:defPPr>
            <a:lvl1pPr marL="0" lvl="0" indent="0" defTabSz="895350" eaLnBrk="1" hangingPunct="1">
              <a:buClr>
                <a:schemeClr val="tx2"/>
              </a:buClr>
              <a:defRPr sz="800" baseline="0">
                <a:latin typeface="+mn-lt"/>
              </a:defRPr>
            </a:lvl1pPr>
            <a:lvl2pPr marL="193675" indent="-192088" defTabSz="895350" eaLnBrk="1" hangingPunct="1">
              <a:buClr>
                <a:schemeClr val="tx2"/>
              </a:buClr>
              <a:buSzPct val="125000"/>
              <a:buFont typeface="Arial" charset="0"/>
              <a:buChar char="▪"/>
              <a:defRPr baseline="0">
                <a:latin typeface="+mn-lt"/>
              </a:defRPr>
            </a:lvl2pPr>
            <a:lvl3pPr marL="457200" indent="-261938" defTabSz="895350" eaLnBrk="1" hangingPunct="1">
              <a:buClr>
                <a:schemeClr val="tx2"/>
              </a:buClr>
              <a:buSzPct val="120000"/>
              <a:buFont typeface="Arial" charset="0"/>
              <a:buChar char="–"/>
              <a:defRPr baseline="0">
                <a:latin typeface="+mn-lt"/>
              </a:defRPr>
            </a:lvl3pPr>
            <a:lvl4pPr marL="614363" indent="-155575" defTabSz="895350" eaLnBrk="1" hangingPunct="1">
              <a:buClr>
                <a:schemeClr val="tx2"/>
              </a:buClr>
              <a:buSzPct val="120000"/>
              <a:buFont typeface="Arial" charset="0"/>
              <a:buChar char="▫"/>
              <a:defRPr baseline="0">
                <a:latin typeface="+mn-lt"/>
              </a:defRPr>
            </a:lvl4pPr>
            <a:lvl5pPr marL="749808"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1000" i="1"/>
              <a:t>Universal access and higher affordability</a:t>
            </a:r>
          </a:p>
        </p:txBody>
      </p:sp>
      <p:pic>
        <p:nvPicPr>
          <p:cNvPr id="1435695" name="Picture 47"/>
          <p:cNvPicPr>
            <a:picLocks noChangeAspect="1" noChangeArrowheads="1"/>
          </p:cNvPicPr>
          <p:nvPr/>
        </p:nvPicPr>
        <p:blipFill>
          <a:blip r:embed="rId21">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66096" y="3850995"/>
            <a:ext cx="322478" cy="2525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435696" name="Picture 48"/>
          <p:cNvPicPr>
            <a:picLocks noChangeAspect="1" noChangeArrowheads="1"/>
          </p:cNvPicPr>
          <p:nvPr/>
        </p:nvPicPr>
        <p:blipFill>
          <a:blip r:embed="rId22">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08387" y="3620670"/>
            <a:ext cx="315590" cy="4787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435698" name="Picture 50"/>
          <p:cNvPicPr>
            <a:picLocks noChangeAspect="1" noChangeArrowheads="1"/>
          </p:cNvPicPr>
          <p:nvPr/>
        </p:nvPicPr>
        <p:blipFill>
          <a:blip r:embed="rId23">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55207" y="3605830"/>
            <a:ext cx="331204" cy="2649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435699" name="Picture 51"/>
          <p:cNvPicPr>
            <a:picLocks noChangeAspect="1" noChangeArrowheads="1"/>
          </p:cNvPicPr>
          <p:nvPr/>
        </p:nvPicPr>
        <p:blipFill>
          <a:blip r:embed="rId24"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41719" y="4193850"/>
            <a:ext cx="245712" cy="1921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10" name="Straight Connector 9"/>
          <p:cNvCxnSpPr/>
          <p:nvPr/>
        </p:nvCxnSpPr>
        <p:spPr>
          <a:xfrm>
            <a:off x="6341719" y="4135539"/>
            <a:ext cx="613049"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435702" name="Picture 54"/>
          <p:cNvPicPr>
            <a:picLocks noChangeAspect="1" noChangeArrowheads="1"/>
          </p:cNvPicPr>
          <p:nvPr/>
        </p:nvPicPr>
        <p:blipFill>
          <a:blip r:embed="rId25"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32702" y="4209625"/>
            <a:ext cx="217644" cy="16064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15" name="Rectangle 12"/>
          <p:cNvSpPr txBox="1"/>
          <p:nvPr/>
        </p:nvSpPr>
        <p:spPr>
          <a:xfrm>
            <a:off x="7249265" y="4248150"/>
            <a:ext cx="1589935" cy="480096"/>
          </a:xfrm>
          <a:prstGeom prst="wedgeRectCallout">
            <a:avLst>
              <a:gd name="adj1" fmla="val -66888"/>
              <a:gd name="adj2" fmla="val -30833"/>
            </a:avLst>
          </a:prstGeom>
          <a:solidFill>
            <a:schemeClr val="bg1"/>
          </a:solidFill>
          <a:ln w="9525">
            <a:solidFill>
              <a:schemeClr val="accent4"/>
            </a:solidFill>
            <a:miter lim="800000"/>
            <a:headEnd/>
            <a:tailEnd/>
          </a:ln>
          <a:effectLst/>
        </p:spPr>
        <p:txBody>
          <a:bodyPr vert="horz" wrap="square" lIns="36576" tIns="36576" rIns="36576" bIns="36576" numCol="1" anchor="ctr" anchorCtr="0" compatLnSpc="1">
            <a:prstTxWarp prst="textNoShape">
              <a:avLst/>
            </a:prstTxWarp>
            <a:noAutofit/>
          </a:bodyPr>
          <a:lstStyle>
            <a:defPPr>
              <a:defRPr lang="en-US"/>
            </a:defPPr>
            <a:lvl1pPr marL="0" lvl="0" indent="0" defTabSz="895350" eaLnBrk="1" hangingPunct="1">
              <a:buClr>
                <a:schemeClr val="tx2"/>
              </a:buClr>
              <a:defRPr sz="800" baseline="0">
                <a:latin typeface="+mn-lt"/>
              </a:defRPr>
            </a:lvl1pPr>
            <a:lvl2pPr marL="193675" indent="-192088" defTabSz="895350" eaLnBrk="1" hangingPunct="1">
              <a:buClr>
                <a:schemeClr val="tx2"/>
              </a:buClr>
              <a:buSzPct val="125000"/>
              <a:buFont typeface="Arial" charset="0"/>
              <a:buChar char="▪"/>
              <a:defRPr baseline="0">
                <a:latin typeface="+mn-lt"/>
              </a:defRPr>
            </a:lvl2pPr>
            <a:lvl3pPr marL="457200" indent="-261938" defTabSz="895350" eaLnBrk="1" hangingPunct="1">
              <a:buClr>
                <a:schemeClr val="tx2"/>
              </a:buClr>
              <a:buSzPct val="120000"/>
              <a:buFont typeface="Arial" charset="0"/>
              <a:buChar char="–"/>
              <a:defRPr baseline="0">
                <a:latin typeface="+mn-lt"/>
              </a:defRPr>
            </a:lvl3pPr>
            <a:lvl4pPr marL="614363" indent="-155575" defTabSz="895350" eaLnBrk="1" hangingPunct="1">
              <a:buClr>
                <a:schemeClr val="tx2"/>
              </a:buClr>
              <a:buSzPct val="120000"/>
              <a:buFont typeface="Arial" charset="0"/>
              <a:buChar char="▫"/>
              <a:defRPr baseline="0">
                <a:latin typeface="+mn-lt"/>
              </a:defRPr>
            </a:lvl4pPr>
            <a:lvl5pPr marL="749808"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1000" i="1"/>
              <a:t>Based on individual preferences (e.g. fast vs. cheap, sharing, etc.)</a:t>
            </a:r>
          </a:p>
        </p:txBody>
      </p:sp>
      <p:sp>
        <p:nvSpPr>
          <p:cNvPr id="65" name="Rectangle 12"/>
          <p:cNvSpPr txBox="1"/>
          <p:nvPr/>
        </p:nvSpPr>
        <p:spPr>
          <a:xfrm>
            <a:off x="7681938" y="716020"/>
            <a:ext cx="1166441" cy="227755"/>
          </a:xfrm>
          <a:prstGeom prst="wedgeRectCallout">
            <a:avLst>
              <a:gd name="adj1" fmla="val -35499"/>
              <a:gd name="adj2" fmla="val 82654"/>
            </a:avLst>
          </a:prstGeom>
          <a:solidFill>
            <a:schemeClr val="bg1"/>
          </a:solidFill>
          <a:ln w="9525">
            <a:solidFill>
              <a:schemeClr val="accent4"/>
            </a:solidFill>
            <a:miter lim="800000"/>
            <a:headEnd/>
            <a:tailEnd/>
          </a:ln>
          <a:effectLst/>
        </p:spPr>
        <p:txBody>
          <a:bodyPr vert="horz" wrap="square" lIns="36576" tIns="36576" rIns="36576" bIns="36576" numCol="1" anchor="ctr" anchorCtr="0" compatLnSpc="1">
            <a:prstTxWarp prst="textNoShape">
              <a:avLst/>
            </a:prstTxWarp>
            <a:spAutoFit/>
          </a:bodyPr>
          <a:lstStyle>
            <a:defPPr>
              <a:defRPr lang="en-US"/>
            </a:defPPr>
            <a:lvl1pPr marL="0" lvl="0" indent="0" defTabSz="895350" eaLnBrk="1" hangingPunct="1">
              <a:buClr>
                <a:schemeClr val="tx2"/>
              </a:buClr>
              <a:defRPr sz="800" baseline="0">
                <a:latin typeface="+mn-lt"/>
              </a:defRPr>
            </a:lvl1pPr>
            <a:lvl2pPr marL="193675" indent="-192088" defTabSz="895350" eaLnBrk="1" hangingPunct="1">
              <a:buClr>
                <a:schemeClr val="tx2"/>
              </a:buClr>
              <a:buSzPct val="125000"/>
              <a:buFont typeface="Arial" charset="0"/>
              <a:buChar char="▪"/>
              <a:defRPr baseline="0">
                <a:latin typeface="+mn-lt"/>
              </a:defRPr>
            </a:lvl2pPr>
            <a:lvl3pPr marL="457200" indent="-261938" defTabSz="895350" eaLnBrk="1" hangingPunct="1">
              <a:buClr>
                <a:schemeClr val="tx2"/>
              </a:buClr>
              <a:buSzPct val="120000"/>
              <a:buFont typeface="Arial" charset="0"/>
              <a:buChar char="–"/>
              <a:defRPr baseline="0">
                <a:latin typeface="+mn-lt"/>
              </a:defRPr>
            </a:lvl3pPr>
            <a:lvl4pPr marL="614363" indent="-155575" defTabSz="895350" eaLnBrk="1" hangingPunct="1">
              <a:buClr>
                <a:schemeClr val="tx2"/>
              </a:buClr>
              <a:buSzPct val="120000"/>
              <a:buFont typeface="Arial" charset="0"/>
              <a:buChar char="▫"/>
              <a:defRPr baseline="0">
                <a:latin typeface="+mn-lt"/>
              </a:defRPr>
            </a:lvl4pPr>
            <a:lvl5pPr marL="749808"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1000" i="1"/>
              <a:t>Renewable energy</a:t>
            </a:r>
          </a:p>
        </p:txBody>
      </p:sp>
      <p:sp>
        <p:nvSpPr>
          <p:cNvPr id="218" name="Rectangle 12"/>
          <p:cNvSpPr txBox="1">
            <a:spLocks/>
          </p:cNvSpPr>
          <p:nvPr/>
        </p:nvSpPr>
        <p:spPr>
          <a:xfrm>
            <a:off x="4752238" y="3658956"/>
            <a:ext cx="1284286" cy="577946"/>
          </a:xfrm>
          <a:prstGeom prst="wedgeRectCallout">
            <a:avLst>
              <a:gd name="adj1" fmla="val 72162"/>
              <a:gd name="adj2" fmla="val -34430"/>
            </a:avLst>
          </a:prstGeom>
          <a:solidFill>
            <a:schemeClr val="bg1"/>
          </a:solidFill>
          <a:ln w="9525">
            <a:solidFill>
              <a:schemeClr val="accent4"/>
            </a:solidFill>
            <a:miter lim="800000"/>
            <a:headEnd/>
            <a:tailEnd/>
          </a:ln>
          <a:effectLst/>
        </p:spPr>
        <p:txBody>
          <a:bodyPr vert="horz" wrap="square" lIns="36576" tIns="36576" rIns="36576" bIns="36576" numCol="1" anchor="ctr" anchorCtr="0" compatLnSpc="1">
            <a:prstTxWarp prst="textNoShape">
              <a:avLst/>
            </a:prstTxWarp>
            <a:noAutofit/>
          </a:bodyPr>
          <a:lstStyle>
            <a:defPPr>
              <a:defRPr lang="en-US"/>
            </a:defPPr>
            <a:lvl1pPr marL="0" lvl="0" indent="0" defTabSz="895350" eaLnBrk="1" hangingPunct="1">
              <a:buClr>
                <a:schemeClr val="tx2"/>
              </a:buClr>
              <a:defRPr sz="800" baseline="0">
                <a:latin typeface="+mn-lt"/>
              </a:defRPr>
            </a:lvl1pPr>
            <a:lvl2pPr marL="193675" indent="-192088" defTabSz="895350" eaLnBrk="1" hangingPunct="1">
              <a:buClr>
                <a:schemeClr val="tx2"/>
              </a:buClr>
              <a:buSzPct val="125000"/>
              <a:buFont typeface="Arial" charset="0"/>
              <a:buChar char="▪"/>
              <a:defRPr baseline="0">
                <a:latin typeface="+mn-lt"/>
              </a:defRPr>
            </a:lvl2pPr>
            <a:lvl3pPr marL="457200" indent="-261938" defTabSz="895350" eaLnBrk="1" hangingPunct="1">
              <a:buClr>
                <a:schemeClr val="tx2"/>
              </a:buClr>
              <a:buSzPct val="120000"/>
              <a:buFont typeface="Arial" charset="0"/>
              <a:buChar char="–"/>
              <a:defRPr baseline="0">
                <a:latin typeface="+mn-lt"/>
              </a:defRPr>
            </a:lvl3pPr>
            <a:lvl4pPr marL="614363" indent="-155575" defTabSz="895350" eaLnBrk="1" hangingPunct="1">
              <a:buClr>
                <a:schemeClr val="tx2"/>
              </a:buClr>
              <a:buSzPct val="120000"/>
              <a:buFont typeface="Arial" charset="0"/>
              <a:buChar char="▫"/>
              <a:defRPr baseline="0">
                <a:latin typeface="+mn-lt"/>
              </a:defRPr>
            </a:lvl4pPr>
            <a:lvl5pPr marL="749808"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1000" i="1"/>
              <a:t>Shared cars is the norm: autonomous cars on demand</a:t>
            </a:r>
          </a:p>
        </p:txBody>
      </p:sp>
      <p:grpSp>
        <p:nvGrpSpPr>
          <p:cNvPr id="219" name="Group 218"/>
          <p:cNvGrpSpPr/>
          <p:nvPr/>
        </p:nvGrpSpPr>
        <p:grpSpPr>
          <a:xfrm>
            <a:off x="6977372" y="2258329"/>
            <a:ext cx="568136" cy="409245"/>
            <a:chOff x="5024899" y="2617418"/>
            <a:chExt cx="610732" cy="586605"/>
          </a:xfrm>
        </p:grpSpPr>
        <p:grpSp>
          <p:nvGrpSpPr>
            <p:cNvPr id="220" name="Group 223"/>
            <p:cNvGrpSpPr>
              <a:grpSpLocks/>
            </p:cNvGrpSpPr>
            <p:nvPr>
              <p:custDataLst>
                <p:tags r:id="rId9"/>
              </p:custDataLst>
            </p:nvPr>
          </p:nvGrpSpPr>
          <p:grpSpPr bwMode="auto">
            <a:xfrm flipH="1">
              <a:off x="5024899" y="2892996"/>
              <a:ext cx="594321" cy="311027"/>
              <a:chOff x="7485063" y="1633538"/>
              <a:chExt cx="515938" cy="255588"/>
            </a:xfrm>
          </p:grpSpPr>
          <p:sp>
            <p:nvSpPr>
              <p:cNvPr id="225" name="Freeform 72"/>
              <p:cNvSpPr>
                <a:spLocks/>
              </p:cNvSpPr>
              <p:nvPr/>
            </p:nvSpPr>
            <p:spPr bwMode="gray">
              <a:xfrm>
                <a:off x="7484633" y="1632880"/>
                <a:ext cx="516368" cy="226622"/>
              </a:xfrm>
              <a:custGeom>
                <a:avLst/>
                <a:gdLst>
                  <a:gd name="T0" fmla="*/ 120 w 3671"/>
                  <a:gd name="T1" fmla="*/ 1552 h 1598"/>
                  <a:gd name="T2" fmla="*/ 40 w 3671"/>
                  <a:gd name="T3" fmla="*/ 1528 h 1598"/>
                  <a:gd name="T4" fmla="*/ 16 w 3671"/>
                  <a:gd name="T5" fmla="*/ 1215 h 1598"/>
                  <a:gd name="T6" fmla="*/ 120 w 3671"/>
                  <a:gd name="T7" fmla="*/ 965 h 1598"/>
                  <a:gd name="T8" fmla="*/ 206 w 3671"/>
                  <a:gd name="T9" fmla="*/ 807 h 1598"/>
                  <a:gd name="T10" fmla="*/ 342 w 3671"/>
                  <a:gd name="T11" fmla="*/ 639 h 1598"/>
                  <a:gd name="T12" fmla="*/ 786 w 3671"/>
                  <a:gd name="T13" fmla="*/ 524 h 1598"/>
                  <a:gd name="T14" fmla="*/ 1255 w 3671"/>
                  <a:gd name="T15" fmla="*/ 261 h 1598"/>
                  <a:gd name="T16" fmla="*/ 1844 w 3671"/>
                  <a:gd name="T17" fmla="*/ 28 h 1598"/>
                  <a:gd name="T18" fmla="*/ 2597 w 3671"/>
                  <a:gd name="T19" fmla="*/ 6 h 1598"/>
                  <a:gd name="T20" fmla="*/ 3242 w 3671"/>
                  <a:gd name="T21" fmla="*/ 62 h 1598"/>
                  <a:gd name="T22" fmla="*/ 3321 w 3671"/>
                  <a:gd name="T23" fmla="*/ 96 h 1598"/>
                  <a:gd name="T24" fmla="*/ 3327 w 3671"/>
                  <a:gd name="T25" fmla="*/ 116 h 1598"/>
                  <a:gd name="T26" fmla="*/ 3426 w 3671"/>
                  <a:gd name="T27" fmla="*/ 492 h 1598"/>
                  <a:gd name="T28" fmla="*/ 3510 w 3671"/>
                  <a:gd name="T29" fmla="*/ 550 h 1598"/>
                  <a:gd name="T30" fmla="*/ 3535 w 3671"/>
                  <a:gd name="T31" fmla="*/ 840 h 1598"/>
                  <a:gd name="T32" fmla="*/ 3647 w 3671"/>
                  <a:gd name="T33" fmla="*/ 1066 h 1598"/>
                  <a:gd name="T34" fmla="*/ 3652 w 3671"/>
                  <a:gd name="T35" fmla="*/ 1399 h 1598"/>
                  <a:gd name="T36" fmla="*/ 3607 w 3671"/>
                  <a:gd name="T37" fmla="*/ 1501 h 1598"/>
                  <a:gd name="T38" fmla="*/ 3566 w 3671"/>
                  <a:gd name="T39" fmla="*/ 1510 h 1598"/>
                  <a:gd name="T40" fmla="*/ 3120 w 3671"/>
                  <a:gd name="T41" fmla="*/ 1022 h 1598"/>
                  <a:gd name="T42" fmla="*/ 2645 w 3671"/>
                  <a:gd name="T43" fmla="*/ 1598 h 1598"/>
                  <a:gd name="T44" fmla="*/ 1042 w 3671"/>
                  <a:gd name="T45" fmla="*/ 1592 h 1598"/>
                  <a:gd name="T46" fmla="*/ 565 w 3671"/>
                  <a:gd name="T47" fmla="*/ 996 h 1598"/>
                  <a:gd name="T48" fmla="*/ 120 w 3671"/>
                  <a:gd name="T49" fmla="*/ 1552 h 1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71" h="1598">
                    <a:moveTo>
                      <a:pt x="120" y="1552"/>
                    </a:moveTo>
                    <a:cubicBezTo>
                      <a:pt x="120" y="1552"/>
                      <a:pt x="51" y="1552"/>
                      <a:pt x="40" y="1528"/>
                    </a:cubicBezTo>
                    <a:cubicBezTo>
                      <a:pt x="29" y="1503"/>
                      <a:pt x="0" y="1320"/>
                      <a:pt x="16" y="1215"/>
                    </a:cubicBezTo>
                    <a:cubicBezTo>
                      <a:pt x="33" y="1111"/>
                      <a:pt x="77" y="1024"/>
                      <a:pt x="120" y="965"/>
                    </a:cubicBezTo>
                    <a:cubicBezTo>
                      <a:pt x="162" y="906"/>
                      <a:pt x="190" y="854"/>
                      <a:pt x="206" y="807"/>
                    </a:cubicBezTo>
                    <a:cubicBezTo>
                      <a:pt x="223" y="760"/>
                      <a:pt x="271" y="672"/>
                      <a:pt x="342" y="639"/>
                    </a:cubicBezTo>
                    <a:cubicBezTo>
                      <a:pt x="414" y="606"/>
                      <a:pt x="724" y="545"/>
                      <a:pt x="786" y="524"/>
                    </a:cubicBezTo>
                    <a:cubicBezTo>
                      <a:pt x="848" y="503"/>
                      <a:pt x="1075" y="362"/>
                      <a:pt x="1255" y="261"/>
                    </a:cubicBezTo>
                    <a:cubicBezTo>
                      <a:pt x="1435" y="161"/>
                      <a:pt x="1691" y="46"/>
                      <a:pt x="1844" y="28"/>
                    </a:cubicBezTo>
                    <a:cubicBezTo>
                      <a:pt x="1996" y="10"/>
                      <a:pt x="2385" y="0"/>
                      <a:pt x="2597" y="6"/>
                    </a:cubicBezTo>
                    <a:cubicBezTo>
                      <a:pt x="2809" y="11"/>
                      <a:pt x="3195" y="57"/>
                      <a:pt x="3242" y="62"/>
                    </a:cubicBezTo>
                    <a:cubicBezTo>
                      <a:pt x="3288" y="68"/>
                      <a:pt x="3316" y="87"/>
                      <a:pt x="3321" y="96"/>
                    </a:cubicBezTo>
                    <a:cubicBezTo>
                      <a:pt x="3325" y="106"/>
                      <a:pt x="3327" y="116"/>
                      <a:pt x="3327" y="116"/>
                    </a:cubicBezTo>
                    <a:cubicBezTo>
                      <a:pt x="3426" y="492"/>
                      <a:pt x="3426" y="492"/>
                      <a:pt x="3426" y="492"/>
                    </a:cubicBezTo>
                    <a:cubicBezTo>
                      <a:pt x="3510" y="550"/>
                      <a:pt x="3510" y="550"/>
                      <a:pt x="3510" y="550"/>
                    </a:cubicBezTo>
                    <a:cubicBezTo>
                      <a:pt x="3510" y="550"/>
                      <a:pt x="3526" y="804"/>
                      <a:pt x="3535" y="840"/>
                    </a:cubicBezTo>
                    <a:cubicBezTo>
                      <a:pt x="3543" y="876"/>
                      <a:pt x="3624" y="968"/>
                      <a:pt x="3647" y="1066"/>
                    </a:cubicBezTo>
                    <a:cubicBezTo>
                      <a:pt x="3671" y="1163"/>
                      <a:pt x="3664" y="1351"/>
                      <a:pt x="3652" y="1399"/>
                    </a:cubicBezTo>
                    <a:cubicBezTo>
                      <a:pt x="3640" y="1446"/>
                      <a:pt x="3629" y="1493"/>
                      <a:pt x="3607" y="1501"/>
                    </a:cubicBezTo>
                    <a:cubicBezTo>
                      <a:pt x="3585" y="1510"/>
                      <a:pt x="3566" y="1510"/>
                      <a:pt x="3566" y="1510"/>
                    </a:cubicBezTo>
                    <a:cubicBezTo>
                      <a:pt x="3566" y="1510"/>
                      <a:pt x="3634" y="1022"/>
                      <a:pt x="3120" y="1022"/>
                    </a:cubicBezTo>
                    <a:cubicBezTo>
                      <a:pt x="2607" y="1022"/>
                      <a:pt x="2645" y="1598"/>
                      <a:pt x="2645" y="1598"/>
                    </a:cubicBezTo>
                    <a:cubicBezTo>
                      <a:pt x="1042" y="1592"/>
                      <a:pt x="1042" y="1592"/>
                      <a:pt x="1042" y="1592"/>
                    </a:cubicBezTo>
                    <a:cubicBezTo>
                      <a:pt x="1042" y="1592"/>
                      <a:pt x="1066" y="996"/>
                      <a:pt x="565" y="996"/>
                    </a:cubicBezTo>
                    <a:cubicBezTo>
                      <a:pt x="23" y="996"/>
                      <a:pt x="120" y="1552"/>
                      <a:pt x="120" y="1552"/>
                    </a:cubicBezTo>
                    <a:close/>
                  </a:path>
                </a:pathLst>
              </a:custGeom>
              <a:solidFill>
                <a:schemeClr val="tx2"/>
              </a:solidFill>
              <a:ln>
                <a:noFill/>
              </a:ln>
              <a:extLst/>
            </p:spPr>
            <p:txBody>
              <a:bodyPr/>
              <a:lstStyle/>
              <a:p>
                <a:pPr>
                  <a:defRPr/>
                </a:pPr>
                <a:endParaRPr lang="en-US" sz="1300" i="1">
                  <a:solidFill>
                    <a:srgbClr val="000000"/>
                  </a:solidFill>
                </a:endParaRPr>
              </a:p>
            </p:txBody>
          </p:sp>
          <p:sp>
            <p:nvSpPr>
              <p:cNvPr id="226" name="Oval 73"/>
              <p:cNvSpPr>
                <a:spLocks noChangeArrowheads="1"/>
              </p:cNvSpPr>
              <p:nvPr/>
            </p:nvSpPr>
            <p:spPr bwMode="gray">
              <a:xfrm>
                <a:off x="7511234" y="1783962"/>
                <a:ext cx="104839" cy="105164"/>
              </a:xfrm>
              <a:prstGeom prst="ellipse">
                <a:avLst/>
              </a:prstGeom>
              <a:solidFill>
                <a:schemeClr val="accent6"/>
              </a:solidFill>
              <a:ln>
                <a:noFill/>
              </a:ln>
              <a:extLst/>
            </p:spPr>
            <p:txBody>
              <a:bodyPr/>
              <a:lstStyle/>
              <a:p>
                <a:pPr>
                  <a:defRPr/>
                </a:pPr>
                <a:endParaRPr lang="en-US" sz="1300" i="1">
                  <a:solidFill>
                    <a:srgbClr val="000000"/>
                  </a:solidFill>
                </a:endParaRPr>
              </a:p>
            </p:txBody>
          </p:sp>
          <p:sp>
            <p:nvSpPr>
              <p:cNvPr id="227" name="Oval 74"/>
              <p:cNvSpPr>
                <a:spLocks noChangeArrowheads="1"/>
              </p:cNvSpPr>
              <p:nvPr/>
            </p:nvSpPr>
            <p:spPr bwMode="gray">
              <a:xfrm>
                <a:off x="7526338" y="1798638"/>
                <a:ext cx="76200" cy="76200"/>
              </a:xfrm>
              <a:prstGeom prst="ellipse">
                <a:avLst/>
              </a:prstGeom>
              <a:solidFill>
                <a:srgbClr val="FFFFFF"/>
              </a:solidFill>
              <a:ln w="9525">
                <a:noFill/>
                <a:round/>
                <a:headEnd/>
                <a:tailEnd/>
              </a:ln>
            </p:spPr>
            <p:txBody>
              <a:bodyPr/>
              <a:lstStyle/>
              <a:p>
                <a:endParaRPr lang="en-US" sz="1300" i="1">
                  <a:solidFill>
                    <a:srgbClr val="000000"/>
                  </a:solidFill>
                </a:endParaRPr>
              </a:p>
            </p:txBody>
          </p:sp>
          <p:sp>
            <p:nvSpPr>
              <p:cNvPr id="228" name="Oval 75"/>
              <p:cNvSpPr>
                <a:spLocks noChangeArrowheads="1"/>
              </p:cNvSpPr>
              <p:nvPr/>
            </p:nvSpPr>
            <p:spPr bwMode="gray">
              <a:xfrm>
                <a:off x="7871126" y="1783962"/>
                <a:ext cx="106403" cy="105164"/>
              </a:xfrm>
              <a:prstGeom prst="ellipse">
                <a:avLst/>
              </a:prstGeom>
              <a:solidFill>
                <a:schemeClr val="accent6"/>
              </a:solidFill>
              <a:ln>
                <a:noFill/>
              </a:ln>
              <a:extLst/>
            </p:spPr>
            <p:txBody>
              <a:bodyPr/>
              <a:lstStyle/>
              <a:p>
                <a:pPr>
                  <a:defRPr/>
                </a:pPr>
                <a:endParaRPr lang="en-US" sz="1300" i="1">
                  <a:solidFill>
                    <a:srgbClr val="000000"/>
                  </a:solidFill>
                </a:endParaRPr>
              </a:p>
            </p:txBody>
          </p:sp>
          <p:sp>
            <p:nvSpPr>
              <p:cNvPr id="229" name="Oval 76"/>
              <p:cNvSpPr>
                <a:spLocks noChangeArrowheads="1"/>
              </p:cNvSpPr>
              <p:nvPr/>
            </p:nvSpPr>
            <p:spPr bwMode="gray">
              <a:xfrm>
                <a:off x="7885113" y="1798638"/>
                <a:ext cx="76200" cy="76200"/>
              </a:xfrm>
              <a:prstGeom prst="ellipse">
                <a:avLst/>
              </a:prstGeom>
              <a:solidFill>
                <a:srgbClr val="FFFFFF"/>
              </a:solidFill>
              <a:ln w="9525">
                <a:noFill/>
                <a:round/>
                <a:headEnd/>
                <a:tailEnd/>
              </a:ln>
            </p:spPr>
            <p:txBody>
              <a:bodyPr/>
              <a:lstStyle/>
              <a:p>
                <a:endParaRPr lang="en-US" sz="1300" i="1">
                  <a:solidFill>
                    <a:srgbClr val="000000"/>
                  </a:solidFill>
                </a:endParaRPr>
              </a:p>
            </p:txBody>
          </p:sp>
          <p:sp>
            <p:nvSpPr>
              <p:cNvPr id="230" name="Freeform 77"/>
              <p:cNvSpPr>
                <a:spLocks/>
              </p:cNvSpPr>
              <p:nvPr/>
            </p:nvSpPr>
            <p:spPr bwMode="gray">
              <a:xfrm>
                <a:off x="7666038" y="1647826"/>
                <a:ext cx="179388" cy="66675"/>
              </a:xfrm>
              <a:custGeom>
                <a:avLst/>
                <a:gdLst>
                  <a:gd name="T0" fmla="*/ 175026 w 1275"/>
                  <a:gd name="T1" fmla="*/ 59235 h 475"/>
                  <a:gd name="T2" fmla="*/ 179388 w 1275"/>
                  <a:gd name="T3" fmla="*/ 3650 h 475"/>
                  <a:gd name="T4" fmla="*/ 117622 w 1275"/>
                  <a:gd name="T5" fmla="*/ 702 h 475"/>
                  <a:gd name="T6" fmla="*/ 46008 w 1275"/>
                  <a:gd name="T7" fmla="*/ 15441 h 475"/>
                  <a:gd name="T8" fmla="*/ 4502 w 1275"/>
                  <a:gd name="T9" fmla="*/ 37899 h 475"/>
                  <a:gd name="T10" fmla="*/ 6753 w 1275"/>
                  <a:gd name="T11" fmla="*/ 46181 h 475"/>
                  <a:gd name="T12" fmla="*/ 5206 w 1275"/>
                  <a:gd name="T13" fmla="*/ 63025 h 475"/>
                  <a:gd name="T14" fmla="*/ 0 w 1275"/>
                  <a:gd name="T15" fmla="*/ 66675 h 475"/>
                  <a:gd name="T16" fmla="*/ 175026 w 1275"/>
                  <a:gd name="T17" fmla="*/ 59235 h 4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5"/>
                  <a:gd name="T28" fmla="*/ 0 h 475"/>
                  <a:gd name="T29" fmla="*/ 1275 w 1275"/>
                  <a:gd name="T30" fmla="*/ 475 h 47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5" h="475">
                    <a:moveTo>
                      <a:pt x="1244" y="422"/>
                    </a:moveTo>
                    <a:cubicBezTo>
                      <a:pt x="1275" y="26"/>
                      <a:pt x="1275" y="26"/>
                      <a:pt x="1275" y="26"/>
                    </a:cubicBezTo>
                    <a:cubicBezTo>
                      <a:pt x="1275" y="26"/>
                      <a:pt x="1002" y="0"/>
                      <a:pt x="836" y="5"/>
                    </a:cubicBezTo>
                    <a:cubicBezTo>
                      <a:pt x="670" y="10"/>
                      <a:pt x="487" y="33"/>
                      <a:pt x="327" y="110"/>
                    </a:cubicBezTo>
                    <a:cubicBezTo>
                      <a:pt x="168" y="187"/>
                      <a:pt x="32" y="270"/>
                      <a:pt x="32" y="270"/>
                    </a:cubicBezTo>
                    <a:cubicBezTo>
                      <a:pt x="32" y="270"/>
                      <a:pt x="48" y="297"/>
                      <a:pt x="48" y="329"/>
                    </a:cubicBezTo>
                    <a:cubicBezTo>
                      <a:pt x="48" y="361"/>
                      <a:pt x="48" y="439"/>
                      <a:pt x="37" y="449"/>
                    </a:cubicBezTo>
                    <a:cubicBezTo>
                      <a:pt x="26" y="458"/>
                      <a:pt x="0" y="475"/>
                      <a:pt x="0" y="475"/>
                    </a:cubicBezTo>
                    <a:lnTo>
                      <a:pt x="1244" y="422"/>
                    </a:lnTo>
                    <a:close/>
                  </a:path>
                </a:pathLst>
              </a:custGeom>
              <a:solidFill>
                <a:schemeClr val="bg1"/>
              </a:solidFill>
              <a:ln w="9525">
                <a:noFill/>
                <a:round/>
                <a:headEnd/>
                <a:tailEnd/>
              </a:ln>
            </p:spPr>
            <p:txBody>
              <a:bodyPr/>
              <a:lstStyle/>
              <a:p>
                <a:endParaRPr lang="en-US" sz="1300" i="1">
                  <a:solidFill>
                    <a:srgbClr val="000000"/>
                  </a:solidFill>
                </a:endParaRPr>
              </a:p>
            </p:txBody>
          </p:sp>
          <p:sp>
            <p:nvSpPr>
              <p:cNvPr id="231" name="Freeform 78"/>
              <p:cNvSpPr>
                <a:spLocks/>
              </p:cNvSpPr>
              <p:nvPr/>
            </p:nvSpPr>
            <p:spPr bwMode="gray">
              <a:xfrm>
                <a:off x="7891463" y="1649413"/>
                <a:ext cx="87313" cy="61913"/>
              </a:xfrm>
              <a:custGeom>
                <a:avLst/>
                <a:gdLst>
                  <a:gd name="T0" fmla="*/ 87313 w 615"/>
                  <a:gd name="T1" fmla="*/ 61913 h 434"/>
                  <a:gd name="T2" fmla="*/ 31944 w 615"/>
                  <a:gd name="T3" fmla="*/ 48789 h 434"/>
                  <a:gd name="T4" fmla="*/ 568 w 615"/>
                  <a:gd name="T5" fmla="*/ 19401 h 434"/>
                  <a:gd name="T6" fmla="*/ 18598 w 615"/>
                  <a:gd name="T7" fmla="*/ 3424 h 434"/>
                  <a:gd name="T8" fmla="*/ 61332 w 615"/>
                  <a:gd name="T9" fmla="*/ 0 h 434"/>
                  <a:gd name="T10" fmla="*/ 76381 w 615"/>
                  <a:gd name="T11" fmla="*/ 30957 h 434"/>
                  <a:gd name="T12" fmla="*/ 87313 w 615"/>
                  <a:gd name="T13" fmla="*/ 61913 h 434"/>
                  <a:gd name="T14" fmla="*/ 0 60000 65536"/>
                  <a:gd name="T15" fmla="*/ 0 60000 65536"/>
                  <a:gd name="T16" fmla="*/ 0 60000 65536"/>
                  <a:gd name="T17" fmla="*/ 0 60000 65536"/>
                  <a:gd name="T18" fmla="*/ 0 60000 65536"/>
                  <a:gd name="T19" fmla="*/ 0 60000 65536"/>
                  <a:gd name="T20" fmla="*/ 0 60000 65536"/>
                  <a:gd name="T21" fmla="*/ 0 w 615"/>
                  <a:gd name="T22" fmla="*/ 0 h 434"/>
                  <a:gd name="T23" fmla="*/ 615 w 615"/>
                  <a:gd name="T24" fmla="*/ 434 h 4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5" h="434">
                    <a:moveTo>
                      <a:pt x="615" y="434"/>
                    </a:moveTo>
                    <a:cubicBezTo>
                      <a:pt x="615" y="434"/>
                      <a:pt x="347" y="409"/>
                      <a:pt x="225" y="342"/>
                    </a:cubicBezTo>
                    <a:cubicBezTo>
                      <a:pt x="103" y="275"/>
                      <a:pt x="9" y="198"/>
                      <a:pt x="4" y="136"/>
                    </a:cubicBezTo>
                    <a:cubicBezTo>
                      <a:pt x="0" y="74"/>
                      <a:pt x="68" y="34"/>
                      <a:pt x="131" y="24"/>
                    </a:cubicBezTo>
                    <a:cubicBezTo>
                      <a:pt x="194" y="15"/>
                      <a:pt x="432" y="0"/>
                      <a:pt x="432" y="0"/>
                    </a:cubicBezTo>
                    <a:cubicBezTo>
                      <a:pt x="432" y="0"/>
                      <a:pt x="492" y="101"/>
                      <a:pt x="538" y="217"/>
                    </a:cubicBezTo>
                    <a:cubicBezTo>
                      <a:pt x="583" y="332"/>
                      <a:pt x="615" y="434"/>
                      <a:pt x="615" y="434"/>
                    </a:cubicBezTo>
                    <a:close/>
                  </a:path>
                </a:pathLst>
              </a:custGeom>
              <a:solidFill>
                <a:schemeClr val="bg1"/>
              </a:solidFill>
              <a:ln w="9525">
                <a:noFill/>
                <a:round/>
                <a:headEnd/>
                <a:tailEnd/>
              </a:ln>
            </p:spPr>
            <p:txBody>
              <a:bodyPr/>
              <a:lstStyle/>
              <a:p>
                <a:endParaRPr lang="en-US" sz="1300" i="1">
                  <a:solidFill>
                    <a:srgbClr val="000000"/>
                  </a:solidFill>
                </a:endParaRPr>
              </a:p>
            </p:txBody>
          </p:sp>
        </p:grpSp>
        <p:grpSp>
          <p:nvGrpSpPr>
            <p:cNvPr id="221" name="Group 93"/>
            <p:cNvGrpSpPr>
              <a:grpSpLocks/>
            </p:cNvGrpSpPr>
            <p:nvPr>
              <p:custDataLst>
                <p:tags r:id="rId10"/>
              </p:custDataLst>
            </p:nvPr>
          </p:nvGrpSpPr>
          <p:grpSpPr bwMode="auto">
            <a:xfrm>
              <a:off x="5401073" y="2617418"/>
              <a:ext cx="234558" cy="247790"/>
              <a:chOff x="1718" y="1911"/>
              <a:chExt cx="165" cy="165"/>
            </a:xfrm>
          </p:grpSpPr>
          <p:sp>
            <p:nvSpPr>
              <p:cNvPr id="222" name="Arc 94"/>
              <p:cNvSpPr>
                <a:spLocks/>
              </p:cNvSpPr>
              <p:nvPr/>
            </p:nvSpPr>
            <p:spPr bwMode="gray">
              <a:xfrm>
                <a:off x="1730" y="1911"/>
                <a:ext cx="153" cy="162"/>
              </a:xfrm>
              <a:custGeom>
                <a:avLst/>
                <a:gdLst>
                  <a:gd name="G0" fmla="+- 0 0 0"/>
                  <a:gd name="G1" fmla="+- 21560 0 0"/>
                  <a:gd name="G2" fmla="+- 21600 0 0"/>
                  <a:gd name="T0" fmla="*/ 1310 w 21600"/>
                  <a:gd name="T1" fmla="*/ 0 h 22575"/>
                  <a:gd name="T2" fmla="*/ 21576 w 21600"/>
                  <a:gd name="T3" fmla="*/ 22575 h 22575"/>
                  <a:gd name="T4" fmla="*/ 0 w 21600"/>
                  <a:gd name="T5" fmla="*/ 21560 h 22575"/>
                </a:gdLst>
                <a:ahLst/>
                <a:cxnLst>
                  <a:cxn ang="0">
                    <a:pos x="T0" y="T1"/>
                  </a:cxn>
                  <a:cxn ang="0">
                    <a:pos x="T2" y="T3"/>
                  </a:cxn>
                  <a:cxn ang="0">
                    <a:pos x="T4" y="T5"/>
                  </a:cxn>
                </a:cxnLst>
                <a:rect l="0" t="0" r="r" b="b"/>
                <a:pathLst>
                  <a:path w="21600" h="22575" fill="none" extrusionOk="0">
                    <a:moveTo>
                      <a:pt x="1310" y="-1"/>
                    </a:moveTo>
                    <a:cubicBezTo>
                      <a:pt x="12709" y="692"/>
                      <a:pt x="21600" y="10139"/>
                      <a:pt x="21600" y="21560"/>
                    </a:cubicBezTo>
                    <a:cubicBezTo>
                      <a:pt x="21600" y="21898"/>
                      <a:pt x="21592" y="22236"/>
                      <a:pt x="21576" y="22575"/>
                    </a:cubicBezTo>
                  </a:path>
                  <a:path w="21600" h="22575" stroke="0" extrusionOk="0">
                    <a:moveTo>
                      <a:pt x="1310" y="-1"/>
                    </a:moveTo>
                    <a:cubicBezTo>
                      <a:pt x="12709" y="692"/>
                      <a:pt x="21600" y="10139"/>
                      <a:pt x="21600" y="21560"/>
                    </a:cubicBezTo>
                    <a:cubicBezTo>
                      <a:pt x="21600" y="21898"/>
                      <a:pt x="21592" y="22236"/>
                      <a:pt x="21576" y="22575"/>
                    </a:cubicBezTo>
                    <a:lnTo>
                      <a:pt x="0" y="21560"/>
                    </a:lnTo>
                    <a:close/>
                  </a:path>
                </a:pathLst>
              </a:custGeom>
              <a:noFill/>
              <a:ln w="12700">
                <a:solidFill>
                  <a:srgbClr val="FFC000"/>
                </a:solidFill>
                <a:round/>
                <a:headEnd/>
                <a:tailEnd type="none" w="sm" len="sm"/>
              </a:ln>
              <a:effectLst/>
              <a:extLst/>
            </p:spPr>
            <p:txBody>
              <a:bodyPr wrap="none" anchor="ctr"/>
              <a:lstStyle/>
              <a:p>
                <a:pPr>
                  <a:defRPr/>
                </a:pPr>
                <a:endParaRPr lang="en-US" sz="1300" i="1">
                  <a:solidFill>
                    <a:srgbClr val="000000"/>
                  </a:solidFill>
                </a:endParaRPr>
              </a:p>
            </p:txBody>
          </p:sp>
          <p:sp>
            <p:nvSpPr>
              <p:cNvPr id="223" name="Arc 95"/>
              <p:cNvSpPr>
                <a:spLocks/>
              </p:cNvSpPr>
              <p:nvPr/>
            </p:nvSpPr>
            <p:spPr bwMode="gray">
              <a:xfrm>
                <a:off x="1727" y="1961"/>
                <a:ext cx="107" cy="112"/>
              </a:xfrm>
              <a:custGeom>
                <a:avLst/>
                <a:gdLst>
                  <a:gd name="G0" fmla="+- 0 0 0"/>
                  <a:gd name="G1" fmla="+- 21560 0 0"/>
                  <a:gd name="G2" fmla="+- 21600 0 0"/>
                  <a:gd name="T0" fmla="*/ 1310 w 21600"/>
                  <a:gd name="T1" fmla="*/ 0 h 22575"/>
                  <a:gd name="T2" fmla="*/ 21576 w 21600"/>
                  <a:gd name="T3" fmla="*/ 22575 h 22575"/>
                  <a:gd name="T4" fmla="*/ 0 w 21600"/>
                  <a:gd name="T5" fmla="*/ 21560 h 22575"/>
                </a:gdLst>
                <a:ahLst/>
                <a:cxnLst>
                  <a:cxn ang="0">
                    <a:pos x="T0" y="T1"/>
                  </a:cxn>
                  <a:cxn ang="0">
                    <a:pos x="T2" y="T3"/>
                  </a:cxn>
                  <a:cxn ang="0">
                    <a:pos x="T4" y="T5"/>
                  </a:cxn>
                </a:cxnLst>
                <a:rect l="0" t="0" r="r" b="b"/>
                <a:pathLst>
                  <a:path w="21600" h="22575" fill="none" extrusionOk="0">
                    <a:moveTo>
                      <a:pt x="1310" y="-1"/>
                    </a:moveTo>
                    <a:cubicBezTo>
                      <a:pt x="12709" y="692"/>
                      <a:pt x="21600" y="10139"/>
                      <a:pt x="21600" y="21560"/>
                    </a:cubicBezTo>
                    <a:cubicBezTo>
                      <a:pt x="21600" y="21898"/>
                      <a:pt x="21592" y="22236"/>
                      <a:pt x="21576" y="22575"/>
                    </a:cubicBezTo>
                  </a:path>
                  <a:path w="21600" h="22575" stroke="0" extrusionOk="0">
                    <a:moveTo>
                      <a:pt x="1310" y="-1"/>
                    </a:moveTo>
                    <a:cubicBezTo>
                      <a:pt x="12709" y="692"/>
                      <a:pt x="21600" y="10139"/>
                      <a:pt x="21600" y="21560"/>
                    </a:cubicBezTo>
                    <a:cubicBezTo>
                      <a:pt x="21600" y="21898"/>
                      <a:pt x="21592" y="22236"/>
                      <a:pt x="21576" y="22575"/>
                    </a:cubicBezTo>
                    <a:lnTo>
                      <a:pt x="0" y="21560"/>
                    </a:lnTo>
                    <a:close/>
                  </a:path>
                </a:pathLst>
              </a:custGeom>
              <a:noFill/>
              <a:ln w="12700">
                <a:solidFill>
                  <a:srgbClr val="FFC000"/>
                </a:solidFill>
                <a:round/>
                <a:headEnd/>
                <a:tailEnd type="none" w="sm" len="sm"/>
              </a:ln>
              <a:effectLst/>
              <a:extLst/>
            </p:spPr>
            <p:txBody>
              <a:bodyPr wrap="none" anchor="ctr"/>
              <a:lstStyle/>
              <a:p>
                <a:pPr>
                  <a:defRPr/>
                </a:pPr>
                <a:endParaRPr lang="en-US" sz="1300" i="1">
                  <a:solidFill>
                    <a:srgbClr val="000000"/>
                  </a:solidFill>
                </a:endParaRPr>
              </a:p>
            </p:txBody>
          </p:sp>
          <p:sp>
            <p:nvSpPr>
              <p:cNvPr id="224" name="Arc 96"/>
              <p:cNvSpPr>
                <a:spLocks/>
              </p:cNvSpPr>
              <p:nvPr/>
            </p:nvSpPr>
            <p:spPr bwMode="gray">
              <a:xfrm>
                <a:off x="1718" y="2006"/>
                <a:ext cx="66" cy="70"/>
              </a:xfrm>
              <a:custGeom>
                <a:avLst/>
                <a:gdLst>
                  <a:gd name="G0" fmla="+- 0 0 0"/>
                  <a:gd name="G1" fmla="+- 21560 0 0"/>
                  <a:gd name="G2" fmla="+- 21600 0 0"/>
                  <a:gd name="T0" fmla="*/ 1310 w 21600"/>
                  <a:gd name="T1" fmla="*/ 0 h 22575"/>
                  <a:gd name="T2" fmla="*/ 21576 w 21600"/>
                  <a:gd name="T3" fmla="*/ 22575 h 22575"/>
                  <a:gd name="T4" fmla="*/ 0 w 21600"/>
                  <a:gd name="T5" fmla="*/ 21560 h 22575"/>
                </a:gdLst>
                <a:ahLst/>
                <a:cxnLst>
                  <a:cxn ang="0">
                    <a:pos x="T0" y="T1"/>
                  </a:cxn>
                  <a:cxn ang="0">
                    <a:pos x="T2" y="T3"/>
                  </a:cxn>
                  <a:cxn ang="0">
                    <a:pos x="T4" y="T5"/>
                  </a:cxn>
                </a:cxnLst>
                <a:rect l="0" t="0" r="r" b="b"/>
                <a:pathLst>
                  <a:path w="21600" h="22575" fill="none" extrusionOk="0">
                    <a:moveTo>
                      <a:pt x="1310" y="-1"/>
                    </a:moveTo>
                    <a:cubicBezTo>
                      <a:pt x="12709" y="692"/>
                      <a:pt x="21600" y="10139"/>
                      <a:pt x="21600" y="21560"/>
                    </a:cubicBezTo>
                    <a:cubicBezTo>
                      <a:pt x="21600" y="21898"/>
                      <a:pt x="21592" y="22236"/>
                      <a:pt x="21576" y="22575"/>
                    </a:cubicBezTo>
                  </a:path>
                  <a:path w="21600" h="22575" stroke="0" extrusionOk="0">
                    <a:moveTo>
                      <a:pt x="1310" y="-1"/>
                    </a:moveTo>
                    <a:cubicBezTo>
                      <a:pt x="12709" y="692"/>
                      <a:pt x="21600" y="10139"/>
                      <a:pt x="21600" y="21560"/>
                    </a:cubicBezTo>
                    <a:cubicBezTo>
                      <a:pt x="21600" y="21898"/>
                      <a:pt x="21592" y="22236"/>
                      <a:pt x="21576" y="22575"/>
                    </a:cubicBezTo>
                    <a:lnTo>
                      <a:pt x="0" y="21560"/>
                    </a:lnTo>
                    <a:close/>
                  </a:path>
                </a:pathLst>
              </a:custGeom>
              <a:noFill/>
              <a:ln w="12700">
                <a:solidFill>
                  <a:srgbClr val="FFC000"/>
                </a:solidFill>
                <a:round/>
                <a:headEnd/>
                <a:tailEnd type="none" w="sm" len="sm"/>
              </a:ln>
              <a:effectLst/>
              <a:extLst/>
            </p:spPr>
            <p:txBody>
              <a:bodyPr wrap="none" anchor="ctr"/>
              <a:lstStyle/>
              <a:p>
                <a:pPr>
                  <a:defRPr/>
                </a:pPr>
                <a:endParaRPr lang="en-US" sz="1300" i="1">
                  <a:solidFill>
                    <a:srgbClr val="000000"/>
                  </a:solidFill>
                </a:endParaRPr>
              </a:p>
            </p:txBody>
          </p:sp>
        </p:grpSp>
      </p:grpSp>
      <p:grpSp>
        <p:nvGrpSpPr>
          <p:cNvPr id="232" name="Group 231"/>
          <p:cNvGrpSpPr/>
          <p:nvPr/>
        </p:nvGrpSpPr>
        <p:grpSpPr>
          <a:xfrm>
            <a:off x="6339908" y="2258329"/>
            <a:ext cx="568136" cy="409245"/>
            <a:chOff x="5024899" y="2617418"/>
            <a:chExt cx="610732" cy="586605"/>
          </a:xfrm>
        </p:grpSpPr>
        <p:grpSp>
          <p:nvGrpSpPr>
            <p:cNvPr id="233" name="Group 223"/>
            <p:cNvGrpSpPr>
              <a:grpSpLocks/>
            </p:cNvGrpSpPr>
            <p:nvPr>
              <p:custDataLst>
                <p:tags r:id="rId7"/>
              </p:custDataLst>
            </p:nvPr>
          </p:nvGrpSpPr>
          <p:grpSpPr bwMode="auto">
            <a:xfrm flipH="1">
              <a:off x="5024899" y="2892996"/>
              <a:ext cx="594321" cy="311027"/>
              <a:chOff x="7485063" y="1633538"/>
              <a:chExt cx="515938" cy="255588"/>
            </a:xfrm>
          </p:grpSpPr>
          <p:sp>
            <p:nvSpPr>
              <p:cNvPr id="238" name="Freeform 72"/>
              <p:cNvSpPr>
                <a:spLocks/>
              </p:cNvSpPr>
              <p:nvPr/>
            </p:nvSpPr>
            <p:spPr bwMode="gray">
              <a:xfrm>
                <a:off x="7484633" y="1632880"/>
                <a:ext cx="516368" cy="226622"/>
              </a:xfrm>
              <a:custGeom>
                <a:avLst/>
                <a:gdLst>
                  <a:gd name="T0" fmla="*/ 120 w 3671"/>
                  <a:gd name="T1" fmla="*/ 1552 h 1598"/>
                  <a:gd name="T2" fmla="*/ 40 w 3671"/>
                  <a:gd name="T3" fmla="*/ 1528 h 1598"/>
                  <a:gd name="T4" fmla="*/ 16 w 3671"/>
                  <a:gd name="T5" fmla="*/ 1215 h 1598"/>
                  <a:gd name="T6" fmla="*/ 120 w 3671"/>
                  <a:gd name="T7" fmla="*/ 965 h 1598"/>
                  <a:gd name="T8" fmla="*/ 206 w 3671"/>
                  <a:gd name="T9" fmla="*/ 807 h 1598"/>
                  <a:gd name="T10" fmla="*/ 342 w 3671"/>
                  <a:gd name="T11" fmla="*/ 639 h 1598"/>
                  <a:gd name="T12" fmla="*/ 786 w 3671"/>
                  <a:gd name="T13" fmla="*/ 524 h 1598"/>
                  <a:gd name="T14" fmla="*/ 1255 w 3671"/>
                  <a:gd name="T15" fmla="*/ 261 h 1598"/>
                  <a:gd name="T16" fmla="*/ 1844 w 3671"/>
                  <a:gd name="T17" fmla="*/ 28 h 1598"/>
                  <a:gd name="T18" fmla="*/ 2597 w 3671"/>
                  <a:gd name="T19" fmla="*/ 6 h 1598"/>
                  <a:gd name="T20" fmla="*/ 3242 w 3671"/>
                  <a:gd name="T21" fmla="*/ 62 h 1598"/>
                  <a:gd name="T22" fmla="*/ 3321 w 3671"/>
                  <a:gd name="T23" fmla="*/ 96 h 1598"/>
                  <a:gd name="T24" fmla="*/ 3327 w 3671"/>
                  <a:gd name="T25" fmla="*/ 116 h 1598"/>
                  <a:gd name="T26" fmla="*/ 3426 w 3671"/>
                  <a:gd name="T27" fmla="*/ 492 h 1598"/>
                  <a:gd name="T28" fmla="*/ 3510 w 3671"/>
                  <a:gd name="T29" fmla="*/ 550 h 1598"/>
                  <a:gd name="T30" fmla="*/ 3535 w 3671"/>
                  <a:gd name="T31" fmla="*/ 840 h 1598"/>
                  <a:gd name="T32" fmla="*/ 3647 w 3671"/>
                  <a:gd name="T33" fmla="*/ 1066 h 1598"/>
                  <a:gd name="T34" fmla="*/ 3652 w 3671"/>
                  <a:gd name="T35" fmla="*/ 1399 h 1598"/>
                  <a:gd name="T36" fmla="*/ 3607 w 3671"/>
                  <a:gd name="T37" fmla="*/ 1501 h 1598"/>
                  <a:gd name="T38" fmla="*/ 3566 w 3671"/>
                  <a:gd name="T39" fmla="*/ 1510 h 1598"/>
                  <a:gd name="T40" fmla="*/ 3120 w 3671"/>
                  <a:gd name="T41" fmla="*/ 1022 h 1598"/>
                  <a:gd name="T42" fmla="*/ 2645 w 3671"/>
                  <a:gd name="T43" fmla="*/ 1598 h 1598"/>
                  <a:gd name="T44" fmla="*/ 1042 w 3671"/>
                  <a:gd name="T45" fmla="*/ 1592 h 1598"/>
                  <a:gd name="T46" fmla="*/ 565 w 3671"/>
                  <a:gd name="T47" fmla="*/ 996 h 1598"/>
                  <a:gd name="T48" fmla="*/ 120 w 3671"/>
                  <a:gd name="T49" fmla="*/ 1552 h 1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71" h="1598">
                    <a:moveTo>
                      <a:pt x="120" y="1552"/>
                    </a:moveTo>
                    <a:cubicBezTo>
                      <a:pt x="120" y="1552"/>
                      <a:pt x="51" y="1552"/>
                      <a:pt x="40" y="1528"/>
                    </a:cubicBezTo>
                    <a:cubicBezTo>
                      <a:pt x="29" y="1503"/>
                      <a:pt x="0" y="1320"/>
                      <a:pt x="16" y="1215"/>
                    </a:cubicBezTo>
                    <a:cubicBezTo>
                      <a:pt x="33" y="1111"/>
                      <a:pt x="77" y="1024"/>
                      <a:pt x="120" y="965"/>
                    </a:cubicBezTo>
                    <a:cubicBezTo>
                      <a:pt x="162" y="906"/>
                      <a:pt x="190" y="854"/>
                      <a:pt x="206" y="807"/>
                    </a:cubicBezTo>
                    <a:cubicBezTo>
                      <a:pt x="223" y="760"/>
                      <a:pt x="271" y="672"/>
                      <a:pt x="342" y="639"/>
                    </a:cubicBezTo>
                    <a:cubicBezTo>
                      <a:pt x="414" y="606"/>
                      <a:pt x="724" y="545"/>
                      <a:pt x="786" y="524"/>
                    </a:cubicBezTo>
                    <a:cubicBezTo>
                      <a:pt x="848" y="503"/>
                      <a:pt x="1075" y="362"/>
                      <a:pt x="1255" y="261"/>
                    </a:cubicBezTo>
                    <a:cubicBezTo>
                      <a:pt x="1435" y="161"/>
                      <a:pt x="1691" y="46"/>
                      <a:pt x="1844" y="28"/>
                    </a:cubicBezTo>
                    <a:cubicBezTo>
                      <a:pt x="1996" y="10"/>
                      <a:pt x="2385" y="0"/>
                      <a:pt x="2597" y="6"/>
                    </a:cubicBezTo>
                    <a:cubicBezTo>
                      <a:pt x="2809" y="11"/>
                      <a:pt x="3195" y="57"/>
                      <a:pt x="3242" y="62"/>
                    </a:cubicBezTo>
                    <a:cubicBezTo>
                      <a:pt x="3288" y="68"/>
                      <a:pt x="3316" y="87"/>
                      <a:pt x="3321" y="96"/>
                    </a:cubicBezTo>
                    <a:cubicBezTo>
                      <a:pt x="3325" y="106"/>
                      <a:pt x="3327" y="116"/>
                      <a:pt x="3327" y="116"/>
                    </a:cubicBezTo>
                    <a:cubicBezTo>
                      <a:pt x="3426" y="492"/>
                      <a:pt x="3426" y="492"/>
                      <a:pt x="3426" y="492"/>
                    </a:cubicBezTo>
                    <a:cubicBezTo>
                      <a:pt x="3510" y="550"/>
                      <a:pt x="3510" y="550"/>
                      <a:pt x="3510" y="550"/>
                    </a:cubicBezTo>
                    <a:cubicBezTo>
                      <a:pt x="3510" y="550"/>
                      <a:pt x="3526" y="804"/>
                      <a:pt x="3535" y="840"/>
                    </a:cubicBezTo>
                    <a:cubicBezTo>
                      <a:pt x="3543" y="876"/>
                      <a:pt x="3624" y="968"/>
                      <a:pt x="3647" y="1066"/>
                    </a:cubicBezTo>
                    <a:cubicBezTo>
                      <a:pt x="3671" y="1163"/>
                      <a:pt x="3664" y="1351"/>
                      <a:pt x="3652" y="1399"/>
                    </a:cubicBezTo>
                    <a:cubicBezTo>
                      <a:pt x="3640" y="1446"/>
                      <a:pt x="3629" y="1493"/>
                      <a:pt x="3607" y="1501"/>
                    </a:cubicBezTo>
                    <a:cubicBezTo>
                      <a:pt x="3585" y="1510"/>
                      <a:pt x="3566" y="1510"/>
                      <a:pt x="3566" y="1510"/>
                    </a:cubicBezTo>
                    <a:cubicBezTo>
                      <a:pt x="3566" y="1510"/>
                      <a:pt x="3634" y="1022"/>
                      <a:pt x="3120" y="1022"/>
                    </a:cubicBezTo>
                    <a:cubicBezTo>
                      <a:pt x="2607" y="1022"/>
                      <a:pt x="2645" y="1598"/>
                      <a:pt x="2645" y="1598"/>
                    </a:cubicBezTo>
                    <a:cubicBezTo>
                      <a:pt x="1042" y="1592"/>
                      <a:pt x="1042" y="1592"/>
                      <a:pt x="1042" y="1592"/>
                    </a:cubicBezTo>
                    <a:cubicBezTo>
                      <a:pt x="1042" y="1592"/>
                      <a:pt x="1066" y="996"/>
                      <a:pt x="565" y="996"/>
                    </a:cubicBezTo>
                    <a:cubicBezTo>
                      <a:pt x="23" y="996"/>
                      <a:pt x="120" y="1552"/>
                      <a:pt x="120" y="1552"/>
                    </a:cubicBezTo>
                    <a:close/>
                  </a:path>
                </a:pathLst>
              </a:custGeom>
              <a:solidFill>
                <a:schemeClr val="tx2"/>
              </a:solidFill>
              <a:ln>
                <a:noFill/>
              </a:ln>
              <a:extLst/>
            </p:spPr>
            <p:txBody>
              <a:bodyPr/>
              <a:lstStyle/>
              <a:p>
                <a:pPr>
                  <a:defRPr/>
                </a:pPr>
                <a:endParaRPr lang="en-US" sz="1300" i="1">
                  <a:solidFill>
                    <a:srgbClr val="000000"/>
                  </a:solidFill>
                </a:endParaRPr>
              </a:p>
            </p:txBody>
          </p:sp>
          <p:sp>
            <p:nvSpPr>
              <p:cNvPr id="239" name="Oval 73"/>
              <p:cNvSpPr>
                <a:spLocks noChangeArrowheads="1"/>
              </p:cNvSpPr>
              <p:nvPr/>
            </p:nvSpPr>
            <p:spPr bwMode="gray">
              <a:xfrm>
                <a:off x="7511234" y="1783962"/>
                <a:ext cx="104839" cy="105164"/>
              </a:xfrm>
              <a:prstGeom prst="ellipse">
                <a:avLst/>
              </a:prstGeom>
              <a:solidFill>
                <a:schemeClr val="accent6"/>
              </a:solidFill>
              <a:ln>
                <a:noFill/>
              </a:ln>
              <a:extLst/>
            </p:spPr>
            <p:txBody>
              <a:bodyPr/>
              <a:lstStyle/>
              <a:p>
                <a:pPr>
                  <a:defRPr/>
                </a:pPr>
                <a:endParaRPr lang="en-US" sz="1300" i="1">
                  <a:solidFill>
                    <a:srgbClr val="000000"/>
                  </a:solidFill>
                </a:endParaRPr>
              </a:p>
            </p:txBody>
          </p:sp>
          <p:sp>
            <p:nvSpPr>
              <p:cNvPr id="240" name="Oval 74"/>
              <p:cNvSpPr>
                <a:spLocks noChangeArrowheads="1"/>
              </p:cNvSpPr>
              <p:nvPr/>
            </p:nvSpPr>
            <p:spPr bwMode="gray">
              <a:xfrm>
                <a:off x="7526338" y="1798638"/>
                <a:ext cx="76200" cy="76200"/>
              </a:xfrm>
              <a:prstGeom prst="ellipse">
                <a:avLst/>
              </a:prstGeom>
              <a:solidFill>
                <a:srgbClr val="FFFFFF"/>
              </a:solidFill>
              <a:ln w="9525">
                <a:noFill/>
                <a:round/>
                <a:headEnd/>
                <a:tailEnd/>
              </a:ln>
            </p:spPr>
            <p:txBody>
              <a:bodyPr/>
              <a:lstStyle/>
              <a:p>
                <a:endParaRPr lang="en-US" sz="1300" i="1">
                  <a:solidFill>
                    <a:srgbClr val="000000"/>
                  </a:solidFill>
                </a:endParaRPr>
              </a:p>
            </p:txBody>
          </p:sp>
          <p:sp>
            <p:nvSpPr>
              <p:cNvPr id="241" name="Oval 75"/>
              <p:cNvSpPr>
                <a:spLocks noChangeArrowheads="1"/>
              </p:cNvSpPr>
              <p:nvPr/>
            </p:nvSpPr>
            <p:spPr bwMode="gray">
              <a:xfrm>
                <a:off x="7871126" y="1783962"/>
                <a:ext cx="106403" cy="105164"/>
              </a:xfrm>
              <a:prstGeom prst="ellipse">
                <a:avLst/>
              </a:prstGeom>
              <a:solidFill>
                <a:schemeClr val="accent6"/>
              </a:solidFill>
              <a:ln>
                <a:noFill/>
              </a:ln>
              <a:extLst/>
            </p:spPr>
            <p:txBody>
              <a:bodyPr/>
              <a:lstStyle/>
              <a:p>
                <a:pPr>
                  <a:defRPr/>
                </a:pPr>
                <a:endParaRPr lang="en-US" sz="1300" i="1">
                  <a:solidFill>
                    <a:srgbClr val="000000"/>
                  </a:solidFill>
                </a:endParaRPr>
              </a:p>
            </p:txBody>
          </p:sp>
          <p:sp>
            <p:nvSpPr>
              <p:cNvPr id="242" name="Oval 76"/>
              <p:cNvSpPr>
                <a:spLocks noChangeArrowheads="1"/>
              </p:cNvSpPr>
              <p:nvPr/>
            </p:nvSpPr>
            <p:spPr bwMode="gray">
              <a:xfrm>
                <a:off x="7885113" y="1798638"/>
                <a:ext cx="76200" cy="76200"/>
              </a:xfrm>
              <a:prstGeom prst="ellipse">
                <a:avLst/>
              </a:prstGeom>
              <a:solidFill>
                <a:srgbClr val="FFFFFF"/>
              </a:solidFill>
              <a:ln w="9525">
                <a:noFill/>
                <a:round/>
                <a:headEnd/>
                <a:tailEnd/>
              </a:ln>
            </p:spPr>
            <p:txBody>
              <a:bodyPr/>
              <a:lstStyle/>
              <a:p>
                <a:endParaRPr lang="en-US" sz="1300" i="1">
                  <a:solidFill>
                    <a:srgbClr val="000000"/>
                  </a:solidFill>
                </a:endParaRPr>
              </a:p>
            </p:txBody>
          </p:sp>
          <p:sp>
            <p:nvSpPr>
              <p:cNvPr id="243" name="Freeform 77"/>
              <p:cNvSpPr>
                <a:spLocks/>
              </p:cNvSpPr>
              <p:nvPr/>
            </p:nvSpPr>
            <p:spPr bwMode="gray">
              <a:xfrm>
                <a:off x="7666038" y="1647826"/>
                <a:ext cx="179388" cy="66675"/>
              </a:xfrm>
              <a:custGeom>
                <a:avLst/>
                <a:gdLst>
                  <a:gd name="T0" fmla="*/ 175026 w 1275"/>
                  <a:gd name="T1" fmla="*/ 59235 h 475"/>
                  <a:gd name="T2" fmla="*/ 179388 w 1275"/>
                  <a:gd name="T3" fmla="*/ 3650 h 475"/>
                  <a:gd name="T4" fmla="*/ 117622 w 1275"/>
                  <a:gd name="T5" fmla="*/ 702 h 475"/>
                  <a:gd name="T6" fmla="*/ 46008 w 1275"/>
                  <a:gd name="T7" fmla="*/ 15441 h 475"/>
                  <a:gd name="T8" fmla="*/ 4502 w 1275"/>
                  <a:gd name="T9" fmla="*/ 37899 h 475"/>
                  <a:gd name="T10" fmla="*/ 6753 w 1275"/>
                  <a:gd name="T11" fmla="*/ 46181 h 475"/>
                  <a:gd name="T12" fmla="*/ 5206 w 1275"/>
                  <a:gd name="T13" fmla="*/ 63025 h 475"/>
                  <a:gd name="T14" fmla="*/ 0 w 1275"/>
                  <a:gd name="T15" fmla="*/ 66675 h 475"/>
                  <a:gd name="T16" fmla="*/ 175026 w 1275"/>
                  <a:gd name="T17" fmla="*/ 59235 h 4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5"/>
                  <a:gd name="T28" fmla="*/ 0 h 475"/>
                  <a:gd name="T29" fmla="*/ 1275 w 1275"/>
                  <a:gd name="T30" fmla="*/ 475 h 47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5" h="475">
                    <a:moveTo>
                      <a:pt x="1244" y="422"/>
                    </a:moveTo>
                    <a:cubicBezTo>
                      <a:pt x="1275" y="26"/>
                      <a:pt x="1275" y="26"/>
                      <a:pt x="1275" y="26"/>
                    </a:cubicBezTo>
                    <a:cubicBezTo>
                      <a:pt x="1275" y="26"/>
                      <a:pt x="1002" y="0"/>
                      <a:pt x="836" y="5"/>
                    </a:cubicBezTo>
                    <a:cubicBezTo>
                      <a:pt x="670" y="10"/>
                      <a:pt x="487" y="33"/>
                      <a:pt x="327" y="110"/>
                    </a:cubicBezTo>
                    <a:cubicBezTo>
                      <a:pt x="168" y="187"/>
                      <a:pt x="32" y="270"/>
                      <a:pt x="32" y="270"/>
                    </a:cubicBezTo>
                    <a:cubicBezTo>
                      <a:pt x="32" y="270"/>
                      <a:pt x="48" y="297"/>
                      <a:pt x="48" y="329"/>
                    </a:cubicBezTo>
                    <a:cubicBezTo>
                      <a:pt x="48" y="361"/>
                      <a:pt x="48" y="439"/>
                      <a:pt x="37" y="449"/>
                    </a:cubicBezTo>
                    <a:cubicBezTo>
                      <a:pt x="26" y="458"/>
                      <a:pt x="0" y="475"/>
                      <a:pt x="0" y="475"/>
                    </a:cubicBezTo>
                    <a:lnTo>
                      <a:pt x="1244" y="422"/>
                    </a:lnTo>
                    <a:close/>
                  </a:path>
                </a:pathLst>
              </a:custGeom>
              <a:solidFill>
                <a:schemeClr val="bg1"/>
              </a:solidFill>
              <a:ln w="9525">
                <a:noFill/>
                <a:round/>
                <a:headEnd/>
                <a:tailEnd/>
              </a:ln>
            </p:spPr>
            <p:txBody>
              <a:bodyPr/>
              <a:lstStyle/>
              <a:p>
                <a:endParaRPr lang="en-US" sz="1300" i="1">
                  <a:solidFill>
                    <a:srgbClr val="000000"/>
                  </a:solidFill>
                </a:endParaRPr>
              </a:p>
            </p:txBody>
          </p:sp>
          <p:sp>
            <p:nvSpPr>
              <p:cNvPr id="244" name="Freeform 78"/>
              <p:cNvSpPr>
                <a:spLocks/>
              </p:cNvSpPr>
              <p:nvPr/>
            </p:nvSpPr>
            <p:spPr bwMode="gray">
              <a:xfrm>
                <a:off x="7891463" y="1649413"/>
                <a:ext cx="87313" cy="61913"/>
              </a:xfrm>
              <a:custGeom>
                <a:avLst/>
                <a:gdLst>
                  <a:gd name="T0" fmla="*/ 87313 w 615"/>
                  <a:gd name="T1" fmla="*/ 61913 h 434"/>
                  <a:gd name="T2" fmla="*/ 31944 w 615"/>
                  <a:gd name="T3" fmla="*/ 48789 h 434"/>
                  <a:gd name="T4" fmla="*/ 568 w 615"/>
                  <a:gd name="T5" fmla="*/ 19401 h 434"/>
                  <a:gd name="T6" fmla="*/ 18598 w 615"/>
                  <a:gd name="T7" fmla="*/ 3424 h 434"/>
                  <a:gd name="T8" fmla="*/ 61332 w 615"/>
                  <a:gd name="T9" fmla="*/ 0 h 434"/>
                  <a:gd name="T10" fmla="*/ 76381 w 615"/>
                  <a:gd name="T11" fmla="*/ 30957 h 434"/>
                  <a:gd name="T12" fmla="*/ 87313 w 615"/>
                  <a:gd name="T13" fmla="*/ 61913 h 434"/>
                  <a:gd name="T14" fmla="*/ 0 60000 65536"/>
                  <a:gd name="T15" fmla="*/ 0 60000 65536"/>
                  <a:gd name="T16" fmla="*/ 0 60000 65536"/>
                  <a:gd name="T17" fmla="*/ 0 60000 65536"/>
                  <a:gd name="T18" fmla="*/ 0 60000 65536"/>
                  <a:gd name="T19" fmla="*/ 0 60000 65536"/>
                  <a:gd name="T20" fmla="*/ 0 60000 65536"/>
                  <a:gd name="T21" fmla="*/ 0 w 615"/>
                  <a:gd name="T22" fmla="*/ 0 h 434"/>
                  <a:gd name="T23" fmla="*/ 615 w 615"/>
                  <a:gd name="T24" fmla="*/ 434 h 4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5" h="434">
                    <a:moveTo>
                      <a:pt x="615" y="434"/>
                    </a:moveTo>
                    <a:cubicBezTo>
                      <a:pt x="615" y="434"/>
                      <a:pt x="347" y="409"/>
                      <a:pt x="225" y="342"/>
                    </a:cubicBezTo>
                    <a:cubicBezTo>
                      <a:pt x="103" y="275"/>
                      <a:pt x="9" y="198"/>
                      <a:pt x="4" y="136"/>
                    </a:cubicBezTo>
                    <a:cubicBezTo>
                      <a:pt x="0" y="74"/>
                      <a:pt x="68" y="34"/>
                      <a:pt x="131" y="24"/>
                    </a:cubicBezTo>
                    <a:cubicBezTo>
                      <a:pt x="194" y="15"/>
                      <a:pt x="432" y="0"/>
                      <a:pt x="432" y="0"/>
                    </a:cubicBezTo>
                    <a:cubicBezTo>
                      <a:pt x="432" y="0"/>
                      <a:pt x="492" y="101"/>
                      <a:pt x="538" y="217"/>
                    </a:cubicBezTo>
                    <a:cubicBezTo>
                      <a:pt x="583" y="332"/>
                      <a:pt x="615" y="434"/>
                      <a:pt x="615" y="434"/>
                    </a:cubicBezTo>
                    <a:close/>
                  </a:path>
                </a:pathLst>
              </a:custGeom>
              <a:solidFill>
                <a:schemeClr val="bg1"/>
              </a:solidFill>
              <a:ln w="9525">
                <a:noFill/>
                <a:round/>
                <a:headEnd/>
                <a:tailEnd/>
              </a:ln>
            </p:spPr>
            <p:txBody>
              <a:bodyPr/>
              <a:lstStyle/>
              <a:p>
                <a:endParaRPr lang="en-US" sz="1300" i="1">
                  <a:solidFill>
                    <a:srgbClr val="000000"/>
                  </a:solidFill>
                </a:endParaRPr>
              </a:p>
            </p:txBody>
          </p:sp>
        </p:grpSp>
        <p:grpSp>
          <p:nvGrpSpPr>
            <p:cNvPr id="234" name="Group 93"/>
            <p:cNvGrpSpPr>
              <a:grpSpLocks/>
            </p:cNvGrpSpPr>
            <p:nvPr>
              <p:custDataLst>
                <p:tags r:id="rId8"/>
              </p:custDataLst>
            </p:nvPr>
          </p:nvGrpSpPr>
          <p:grpSpPr bwMode="auto">
            <a:xfrm>
              <a:off x="5401073" y="2617418"/>
              <a:ext cx="234558" cy="247790"/>
              <a:chOff x="1718" y="1911"/>
              <a:chExt cx="165" cy="165"/>
            </a:xfrm>
          </p:grpSpPr>
          <p:sp>
            <p:nvSpPr>
              <p:cNvPr id="235" name="Arc 94"/>
              <p:cNvSpPr>
                <a:spLocks/>
              </p:cNvSpPr>
              <p:nvPr/>
            </p:nvSpPr>
            <p:spPr bwMode="gray">
              <a:xfrm>
                <a:off x="1730" y="1911"/>
                <a:ext cx="153" cy="162"/>
              </a:xfrm>
              <a:custGeom>
                <a:avLst/>
                <a:gdLst>
                  <a:gd name="G0" fmla="+- 0 0 0"/>
                  <a:gd name="G1" fmla="+- 21560 0 0"/>
                  <a:gd name="G2" fmla="+- 21600 0 0"/>
                  <a:gd name="T0" fmla="*/ 1310 w 21600"/>
                  <a:gd name="T1" fmla="*/ 0 h 22575"/>
                  <a:gd name="T2" fmla="*/ 21576 w 21600"/>
                  <a:gd name="T3" fmla="*/ 22575 h 22575"/>
                  <a:gd name="T4" fmla="*/ 0 w 21600"/>
                  <a:gd name="T5" fmla="*/ 21560 h 22575"/>
                </a:gdLst>
                <a:ahLst/>
                <a:cxnLst>
                  <a:cxn ang="0">
                    <a:pos x="T0" y="T1"/>
                  </a:cxn>
                  <a:cxn ang="0">
                    <a:pos x="T2" y="T3"/>
                  </a:cxn>
                  <a:cxn ang="0">
                    <a:pos x="T4" y="T5"/>
                  </a:cxn>
                </a:cxnLst>
                <a:rect l="0" t="0" r="r" b="b"/>
                <a:pathLst>
                  <a:path w="21600" h="22575" fill="none" extrusionOk="0">
                    <a:moveTo>
                      <a:pt x="1310" y="-1"/>
                    </a:moveTo>
                    <a:cubicBezTo>
                      <a:pt x="12709" y="692"/>
                      <a:pt x="21600" y="10139"/>
                      <a:pt x="21600" y="21560"/>
                    </a:cubicBezTo>
                    <a:cubicBezTo>
                      <a:pt x="21600" y="21898"/>
                      <a:pt x="21592" y="22236"/>
                      <a:pt x="21576" y="22575"/>
                    </a:cubicBezTo>
                  </a:path>
                  <a:path w="21600" h="22575" stroke="0" extrusionOk="0">
                    <a:moveTo>
                      <a:pt x="1310" y="-1"/>
                    </a:moveTo>
                    <a:cubicBezTo>
                      <a:pt x="12709" y="692"/>
                      <a:pt x="21600" y="10139"/>
                      <a:pt x="21600" y="21560"/>
                    </a:cubicBezTo>
                    <a:cubicBezTo>
                      <a:pt x="21600" y="21898"/>
                      <a:pt x="21592" y="22236"/>
                      <a:pt x="21576" y="22575"/>
                    </a:cubicBezTo>
                    <a:lnTo>
                      <a:pt x="0" y="21560"/>
                    </a:lnTo>
                    <a:close/>
                  </a:path>
                </a:pathLst>
              </a:custGeom>
              <a:noFill/>
              <a:ln w="12700">
                <a:solidFill>
                  <a:srgbClr val="FFC000"/>
                </a:solidFill>
                <a:round/>
                <a:headEnd/>
                <a:tailEnd type="none" w="sm" len="sm"/>
              </a:ln>
              <a:effectLst/>
              <a:extLst/>
            </p:spPr>
            <p:txBody>
              <a:bodyPr wrap="none" anchor="ctr"/>
              <a:lstStyle/>
              <a:p>
                <a:pPr>
                  <a:defRPr/>
                </a:pPr>
                <a:endParaRPr lang="en-US" sz="1300" i="1">
                  <a:solidFill>
                    <a:srgbClr val="000000"/>
                  </a:solidFill>
                </a:endParaRPr>
              </a:p>
            </p:txBody>
          </p:sp>
          <p:sp>
            <p:nvSpPr>
              <p:cNvPr id="236" name="Arc 95"/>
              <p:cNvSpPr>
                <a:spLocks/>
              </p:cNvSpPr>
              <p:nvPr/>
            </p:nvSpPr>
            <p:spPr bwMode="gray">
              <a:xfrm>
                <a:off x="1727" y="1961"/>
                <a:ext cx="107" cy="112"/>
              </a:xfrm>
              <a:custGeom>
                <a:avLst/>
                <a:gdLst>
                  <a:gd name="G0" fmla="+- 0 0 0"/>
                  <a:gd name="G1" fmla="+- 21560 0 0"/>
                  <a:gd name="G2" fmla="+- 21600 0 0"/>
                  <a:gd name="T0" fmla="*/ 1310 w 21600"/>
                  <a:gd name="T1" fmla="*/ 0 h 22575"/>
                  <a:gd name="T2" fmla="*/ 21576 w 21600"/>
                  <a:gd name="T3" fmla="*/ 22575 h 22575"/>
                  <a:gd name="T4" fmla="*/ 0 w 21600"/>
                  <a:gd name="T5" fmla="*/ 21560 h 22575"/>
                </a:gdLst>
                <a:ahLst/>
                <a:cxnLst>
                  <a:cxn ang="0">
                    <a:pos x="T0" y="T1"/>
                  </a:cxn>
                  <a:cxn ang="0">
                    <a:pos x="T2" y="T3"/>
                  </a:cxn>
                  <a:cxn ang="0">
                    <a:pos x="T4" y="T5"/>
                  </a:cxn>
                </a:cxnLst>
                <a:rect l="0" t="0" r="r" b="b"/>
                <a:pathLst>
                  <a:path w="21600" h="22575" fill="none" extrusionOk="0">
                    <a:moveTo>
                      <a:pt x="1310" y="-1"/>
                    </a:moveTo>
                    <a:cubicBezTo>
                      <a:pt x="12709" y="692"/>
                      <a:pt x="21600" y="10139"/>
                      <a:pt x="21600" y="21560"/>
                    </a:cubicBezTo>
                    <a:cubicBezTo>
                      <a:pt x="21600" y="21898"/>
                      <a:pt x="21592" y="22236"/>
                      <a:pt x="21576" y="22575"/>
                    </a:cubicBezTo>
                  </a:path>
                  <a:path w="21600" h="22575" stroke="0" extrusionOk="0">
                    <a:moveTo>
                      <a:pt x="1310" y="-1"/>
                    </a:moveTo>
                    <a:cubicBezTo>
                      <a:pt x="12709" y="692"/>
                      <a:pt x="21600" y="10139"/>
                      <a:pt x="21600" y="21560"/>
                    </a:cubicBezTo>
                    <a:cubicBezTo>
                      <a:pt x="21600" y="21898"/>
                      <a:pt x="21592" y="22236"/>
                      <a:pt x="21576" y="22575"/>
                    </a:cubicBezTo>
                    <a:lnTo>
                      <a:pt x="0" y="21560"/>
                    </a:lnTo>
                    <a:close/>
                  </a:path>
                </a:pathLst>
              </a:custGeom>
              <a:noFill/>
              <a:ln w="12700">
                <a:solidFill>
                  <a:srgbClr val="FFC000"/>
                </a:solidFill>
                <a:round/>
                <a:headEnd/>
                <a:tailEnd type="none" w="sm" len="sm"/>
              </a:ln>
              <a:effectLst/>
              <a:extLst/>
            </p:spPr>
            <p:txBody>
              <a:bodyPr wrap="none" anchor="ctr"/>
              <a:lstStyle/>
              <a:p>
                <a:pPr>
                  <a:defRPr/>
                </a:pPr>
                <a:endParaRPr lang="en-US" sz="1300" i="1">
                  <a:solidFill>
                    <a:srgbClr val="000000"/>
                  </a:solidFill>
                </a:endParaRPr>
              </a:p>
            </p:txBody>
          </p:sp>
          <p:sp>
            <p:nvSpPr>
              <p:cNvPr id="237" name="Arc 96"/>
              <p:cNvSpPr>
                <a:spLocks/>
              </p:cNvSpPr>
              <p:nvPr/>
            </p:nvSpPr>
            <p:spPr bwMode="gray">
              <a:xfrm>
                <a:off x="1718" y="2006"/>
                <a:ext cx="66" cy="70"/>
              </a:xfrm>
              <a:custGeom>
                <a:avLst/>
                <a:gdLst>
                  <a:gd name="G0" fmla="+- 0 0 0"/>
                  <a:gd name="G1" fmla="+- 21560 0 0"/>
                  <a:gd name="G2" fmla="+- 21600 0 0"/>
                  <a:gd name="T0" fmla="*/ 1310 w 21600"/>
                  <a:gd name="T1" fmla="*/ 0 h 22575"/>
                  <a:gd name="T2" fmla="*/ 21576 w 21600"/>
                  <a:gd name="T3" fmla="*/ 22575 h 22575"/>
                  <a:gd name="T4" fmla="*/ 0 w 21600"/>
                  <a:gd name="T5" fmla="*/ 21560 h 22575"/>
                </a:gdLst>
                <a:ahLst/>
                <a:cxnLst>
                  <a:cxn ang="0">
                    <a:pos x="T0" y="T1"/>
                  </a:cxn>
                  <a:cxn ang="0">
                    <a:pos x="T2" y="T3"/>
                  </a:cxn>
                  <a:cxn ang="0">
                    <a:pos x="T4" y="T5"/>
                  </a:cxn>
                </a:cxnLst>
                <a:rect l="0" t="0" r="r" b="b"/>
                <a:pathLst>
                  <a:path w="21600" h="22575" fill="none" extrusionOk="0">
                    <a:moveTo>
                      <a:pt x="1310" y="-1"/>
                    </a:moveTo>
                    <a:cubicBezTo>
                      <a:pt x="12709" y="692"/>
                      <a:pt x="21600" y="10139"/>
                      <a:pt x="21600" y="21560"/>
                    </a:cubicBezTo>
                    <a:cubicBezTo>
                      <a:pt x="21600" y="21898"/>
                      <a:pt x="21592" y="22236"/>
                      <a:pt x="21576" y="22575"/>
                    </a:cubicBezTo>
                  </a:path>
                  <a:path w="21600" h="22575" stroke="0" extrusionOk="0">
                    <a:moveTo>
                      <a:pt x="1310" y="-1"/>
                    </a:moveTo>
                    <a:cubicBezTo>
                      <a:pt x="12709" y="692"/>
                      <a:pt x="21600" y="10139"/>
                      <a:pt x="21600" y="21560"/>
                    </a:cubicBezTo>
                    <a:cubicBezTo>
                      <a:pt x="21600" y="21898"/>
                      <a:pt x="21592" y="22236"/>
                      <a:pt x="21576" y="22575"/>
                    </a:cubicBezTo>
                    <a:lnTo>
                      <a:pt x="0" y="21560"/>
                    </a:lnTo>
                    <a:close/>
                  </a:path>
                </a:pathLst>
              </a:custGeom>
              <a:noFill/>
              <a:ln w="12700">
                <a:solidFill>
                  <a:srgbClr val="FFC000"/>
                </a:solidFill>
                <a:round/>
                <a:headEnd/>
                <a:tailEnd type="none" w="sm" len="sm"/>
              </a:ln>
              <a:effectLst/>
              <a:extLst/>
            </p:spPr>
            <p:txBody>
              <a:bodyPr wrap="none" anchor="ctr"/>
              <a:lstStyle/>
              <a:p>
                <a:pPr>
                  <a:defRPr/>
                </a:pPr>
                <a:endParaRPr lang="en-US" sz="1300" i="1">
                  <a:solidFill>
                    <a:srgbClr val="000000"/>
                  </a:solidFill>
                </a:endParaRPr>
              </a:p>
            </p:txBody>
          </p:sp>
        </p:grpSp>
      </p:grpSp>
      <p:grpSp>
        <p:nvGrpSpPr>
          <p:cNvPr id="245" name="Group 244"/>
          <p:cNvGrpSpPr/>
          <p:nvPr/>
        </p:nvGrpSpPr>
        <p:grpSpPr>
          <a:xfrm>
            <a:off x="5638717" y="2258329"/>
            <a:ext cx="568136" cy="409245"/>
            <a:chOff x="5024899" y="2617418"/>
            <a:chExt cx="610732" cy="586605"/>
          </a:xfrm>
        </p:grpSpPr>
        <p:grpSp>
          <p:nvGrpSpPr>
            <p:cNvPr id="246" name="Group 223"/>
            <p:cNvGrpSpPr>
              <a:grpSpLocks/>
            </p:cNvGrpSpPr>
            <p:nvPr>
              <p:custDataLst>
                <p:tags r:id="rId5"/>
              </p:custDataLst>
            </p:nvPr>
          </p:nvGrpSpPr>
          <p:grpSpPr bwMode="auto">
            <a:xfrm flipH="1">
              <a:off x="5024899" y="2892996"/>
              <a:ext cx="594321" cy="311027"/>
              <a:chOff x="7485063" y="1633538"/>
              <a:chExt cx="515938" cy="255588"/>
            </a:xfrm>
          </p:grpSpPr>
          <p:sp>
            <p:nvSpPr>
              <p:cNvPr id="251" name="Freeform 72"/>
              <p:cNvSpPr>
                <a:spLocks/>
              </p:cNvSpPr>
              <p:nvPr/>
            </p:nvSpPr>
            <p:spPr bwMode="gray">
              <a:xfrm>
                <a:off x="7484633" y="1632880"/>
                <a:ext cx="516368" cy="226622"/>
              </a:xfrm>
              <a:custGeom>
                <a:avLst/>
                <a:gdLst>
                  <a:gd name="T0" fmla="*/ 120 w 3671"/>
                  <a:gd name="T1" fmla="*/ 1552 h 1598"/>
                  <a:gd name="T2" fmla="*/ 40 w 3671"/>
                  <a:gd name="T3" fmla="*/ 1528 h 1598"/>
                  <a:gd name="T4" fmla="*/ 16 w 3671"/>
                  <a:gd name="T5" fmla="*/ 1215 h 1598"/>
                  <a:gd name="T6" fmla="*/ 120 w 3671"/>
                  <a:gd name="T7" fmla="*/ 965 h 1598"/>
                  <a:gd name="T8" fmla="*/ 206 w 3671"/>
                  <a:gd name="T9" fmla="*/ 807 h 1598"/>
                  <a:gd name="T10" fmla="*/ 342 w 3671"/>
                  <a:gd name="T11" fmla="*/ 639 h 1598"/>
                  <a:gd name="T12" fmla="*/ 786 w 3671"/>
                  <a:gd name="T13" fmla="*/ 524 h 1598"/>
                  <a:gd name="T14" fmla="*/ 1255 w 3671"/>
                  <a:gd name="T15" fmla="*/ 261 h 1598"/>
                  <a:gd name="T16" fmla="*/ 1844 w 3671"/>
                  <a:gd name="T17" fmla="*/ 28 h 1598"/>
                  <a:gd name="T18" fmla="*/ 2597 w 3671"/>
                  <a:gd name="T19" fmla="*/ 6 h 1598"/>
                  <a:gd name="T20" fmla="*/ 3242 w 3671"/>
                  <a:gd name="T21" fmla="*/ 62 h 1598"/>
                  <a:gd name="T22" fmla="*/ 3321 w 3671"/>
                  <a:gd name="T23" fmla="*/ 96 h 1598"/>
                  <a:gd name="T24" fmla="*/ 3327 w 3671"/>
                  <a:gd name="T25" fmla="*/ 116 h 1598"/>
                  <a:gd name="T26" fmla="*/ 3426 w 3671"/>
                  <a:gd name="T27" fmla="*/ 492 h 1598"/>
                  <a:gd name="T28" fmla="*/ 3510 w 3671"/>
                  <a:gd name="T29" fmla="*/ 550 h 1598"/>
                  <a:gd name="T30" fmla="*/ 3535 w 3671"/>
                  <a:gd name="T31" fmla="*/ 840 h 1598"/>
                  <a:gd name="T32" fmla="*/ 3647 w 3671"/>
                  <a:gd name="T33" fmla="*/ 1066 h 1598"/>
                  <a:gd name="T34" fmla="*/ 3652 w 3671"/>
                  <a:gd name="T35" fmla="*/ 1399 h 1598"/>
                  <a:gd name="T36" fmla="*/ 3607 w 3671"/>
                  <a:gd name="T37" fmla="*/ 1501 h 1598"/>
                  <a:gd name="T38" fmla="*/ 3566 w 3671"/>
                  <a:gd name="T39" fmla="*/ 1510 h 1598"/>
                  <a:gd name="T40" fmla="*/ 3120 w 3671"/>
                  <a:gd name="T41" fmla="*/ 1022 h 1598"/>
                  <a:gd name="T42" fmla="*/ 2645 w 3671"/>
                  <a:gd name="T43" fmla="*/ 1598 h 1598"/>
                  <a:gd name="T44" fmla="*/ 1042 w 3671"/>
                  <a:gd name="T45" fmla="*/ 1592 h 1598"/>
                  <a:gd name="T46" fmla="*/ 565 w 3671"/>
                  <a:gd name="T47" fmla="*/ 996 h 1598"/>
                  <a:gd name="T48" fmla="*/ 120 w 3671"/>
                  <a:gd name="T49" fmla="*/ 1552 h 1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71" h="1598">
                    <a:moveTo>
                      <a:pt x="120" y="1552"/>
                    </a:moveTo>
                    <a:cubicBezTo>
                      <a:pt x="120" y="1552"/>
                      <a:pt x="51" y="1552"/>
                      <a:pt x="40" y="1528"/>
                    </a:cubicBezTo>
                    <a:cubicBezTo>
                      <a:pt x="29" y="1503"/>
                      <a:pt x="0" y="1320"/>
                      <a:pt x="16" y="1215"/>
                    </a:cubicBezTo>
                    <a:cubicBezTo>
                      <a:pt x="33" y="1111"/>
                      <a:pt x="77" y="1024"/>
                      <a:pt x="120" y="965"/>
                    </a:cubicBezTo>
                    <a:cubicBezTo>
                      <a:pt x="162" y="906"/>
                      <a:pt x="190" y="854"/>
                      <a:pt x="206" y="807"/>
                    </a:cubicBezTo>
                    <a:cubicBezTo>
                      <a:pt x="223" y="760"/>
                      <a:pt x="271" y="672"/>
                      <a:pt x="342" y="639"/>
                    </a:cubicBezTo>
                    <a:cubicBezTo>
                      <a:pt x="414" y="606"/>
                      <a:pt x="724" y="545"/>
                      <a:pt x="786" y="524"/>
                    </a:cubicBezTo>
                    <a:cubicBezTo>
                      <a:pt x="848" y="503"/>
                      <a:pt x="1075" y="362"/>
                      <a:pt x="1255" y="261"/>
                    </a:cubicBezTo>
                    <a:cubicBezTo>
                      <a:pt x="1435" y="161"/>
                      <a:pt x="1691" y="46"/>
                      <a:pt x="1844" y="28"/>
                    </a:cubicBezTo>
                    <a:cubicBezTo>
                      <a:pt x="1996" y="10"/>
                      <a:pt x="2385" y="0"/>
                      <a:pt x="2597" y="6"/>
                    </a:cubicBezTo>
                    <a:cubicBezTo>
                      <a:pt x="2809" y="11"/>
                      <a:pt x="3195" y="57"/>
                      <a:pt x="3242" y="62"/>
                    </a:cubicBezTo>
                    <a:cubicBezTo>
                      <a:pt x="3288" y="68"/>
                      <a:pt x="3316" y="87"/>
                      <a:pt x="3321" y="96"/>
                    </a:cubicBezTo>
                    <a:cubicBezTo>
                      <a:pt x="3325" y="106"/>
                      <a:pt x="3327" y="116"/>
                      <a:pt x="3327" y="116"/>
                    </a:cubicBezTo>
                    <a:cubicBezTo>
                      <a:pt x="3426" y="492"/>
                      <a:pt x="3426" y="492"/>
                      <a:pt x="3426" y="492"/>
                    </a:cubicBezTo>
                    <a:cubicBezTo>
                      <a:pt x="3510" y="550"/>
                      <a:pt x="3510" y="550"/>
                      <a:pt x="3510" y="550"/>
                    </a:cubicBezTo>
                    <a:cubicBezTo>
                      <a:pt x="3510" y="550"/>
                      <a:pt x="3526" y="804"/>
                      <a:pt x="3535" y="840"/>
                    </a:cubicBezTo>
                    <a:cubicBezTo>
                      <a:pt x="3543" y="876"/>
                      <a:pt x="3624" y="968"/>
                      <a:pt x="3647" y="1066"/>
                    </a:cubicBezTo>
                    <a:cubicBezTo>
                      <a:pt x="3671" y="1163"/>
                      <a:pt x="3664" y="1351"/>
                      <a:pt x="3652" y="1399"/>
                    </a:cubicBezTo>
                    <a:cubicBezTo>
                      <a:pt x="3640" y="1446"/>
                      <a:pt x="3629" y="1493"/>
                      <a:pt x="3607" y="1501"/>
                    </a:cubicBezTo>
                    <a:cubicBezTo>
                      <a:pt x="3585" y="1510"/>
                      <a:pt x="3566" y="1510"/>
                      <a:pt x="3566" y="1510"/>
                    </a:cubicBezTo>
                    <a:cubicBezTo>
                      <a:pt x="3566" y="1510"/>
                      <a:pt x="3634" y="1022"/>
                      <a:pt x="3120" y="1022"/>
                    </a:cubicBezTo>
                    <a:cubicBezTo>
                      <a:pt x="2607" y="1022"/>
                      <a:pt x="2645" y="1598"/>
                      <a:pt x="2645" y="1598"/>
                    </a:cubicBezTo>
                    <a:cubicBezTo>
                      <a:pt x="1042" y="1592"/>
                      <a:pt x="1042" y="1592"/>
                      <a:pt x="1042" y="1592"/>
                    </a:cubicBezTo>
                    <a:cubicBezTo>
                      <a:pt x="1042" y="1592"/>
                      <a:pt x="1066" y="996"/>
                      <a:pt x="565" y="996"/>
                    </a:cubicBezTo>
                    <a:cubicBezTo>
                      <a:pt x="23" y="996"/>
                      <a:pt x="120" y="1552"/>
                      <a:pt x="120" y="1552"/>
                    </a:cubicBezTo>
                    <a:close/>
                  </a:path>
                </a:pathLst>
              </a:custGeom>
              <a:solidFill>
                <a:schemeClr val="tx2"/>
              </a:solidFill>
              <a:ln>
                <a:noFill/>
              </a:ln>
              <a:extLst/>
            </p:spPr>
            <p:txBody>
              <a:bodyPr/>
              <a:lstStyle/>
              <a:p>
                <a:pPr>
                  <a:defRPr/>
                </a:pPr>
                <a:endParaRPr lang="en-US" sz="1300" i="1">
                  <a:solidFill>
                    <a:srgbClr val="000000"/>
                  </a:solidFill>
                </a:endParaRPr>
              </a:p>
            </p:txBody>
          </p:sp>
          <p:sp>
            <p:nvSpPr>
              <p:cNvPr id="252" name="Oval 73"/>
              <p:cNvSpPr>
                <a:spLocks noChangeArrowheads="1"/>
              </p:cNvSpPr>
              <p:nvPr/>
            </p:nvSpPr>
            <p:spPr bwMode="gray">
              <a:xfrm>
                <a:off x="7511234" y="1783962"/>
                <a:ext cx="104839" cy="105164"/>
              </a:xfrm>
              <a:prstGeom prst="ellipse">
                <a:avLst/>
              </a:prstGeom>
              <a:solidFill>
                <a:schemeClr val="accent6"/>
              </a:solidFill>
              <a:ln>
                <a:noFill/>
              </a:ln>
              <a:extLst/>
            </p:spPr>
            <p:txBody>
              <a:bodyPr/>
              <a:lstStyle/>
              <a:p>
                <a:pPr>
                  <a:defRPr/>
                </a:pPr>
                <a:endParaRPr lang="en-US" sz="1300" i="1">
                  <a:solidFill>
                    <a:srgbClr val="000000"/>
                  </a:solidFill>
                </a:endParaRPr>
              </a:p>
            </p:txBody>
          </p:sp>
          <p:sp>
            <p:nvSpPr>
              <p:cNvPr id="253" name="Oval 74"/>
              <p:cNvSpPr>
                <a:spLocks noChangeArrowheads="1"/>
              </p:cNvSpPr>
              <p:nvPr/>
            </p:nvSpPr>
            <p:spPr bwMode="gray">
              <a:xfrm>
                <a:off x="7526338" y="1798638"/>
                <a:ext cx="76200" cy="76200"/>
              </a:xfrm>
              <a:prstGeom prst="ellipse">
                <a:avLst/>
              </a:prstGeom>
              <a:solidFill>
                <a:srgbClr val="FFFFFF"/>
              </a:solidFill>
              <a:ln w="9525">
                <a:noFill/>
                <a:round/>
                <a:headEnd/>
                <a:tailEnd/>
              </a:ln>
            </p:spPr>
            <p:txBody>
              <a:bodyPr/>
              <a:lstStyle/>
              <a:p>
                <a:endParaRPr lang="en-US" sz="1300" i="1">
                  <a:solidFill>
                    <a:srgbClr val="000000"/>
                  </a:solidFill>
                </a:endParaRPr>
              </a:p>
            </p:txBody>
          </p:sp>
          <p:sp>
            <p:nvSpPr>
              <p:cNvPr id="254" name="Oval 75"/>
              <p:cNvSpPr>
                <a:spLocks noChangeArrowheads="1"/>
              </p:cNvSpPr>
              <p:nvPr/>
            </p:nvSpPr>
            <p:spPr bwMode="gray">
              <a:xfrm>
                <a:off x="7871126" y="1783962"/>
                <a:ext cx="106403" cy="105164"/>
              </a:xfrm>
              <a:prstGeom prst="ellipse">
                <a:avLst/>
              </a:prstGeom>
              <a:solidFill>
                <a:schemeClr val="accent6"/>
              </a:solidFill>
              <a:ln>
                <a:noFill/>
              </a:ln>
              <a:extLst/>
            </p:spPr>
            <p:txBody>
              <a:bodyPr/>
              <a:lstStyle/>
              <a:p>
                <a:pPr>
                  <a:defRPr/>
                </a:pPr>
                <a:endParaRPr lang="en-US" sz="1300" i="1">
                  <a:solidFill>
                    <a:srgbClr val="000000"/>
                  </a:solidFill>
                </a:endParaRPr>
              </a:p>
            </p:txBody>
          </p:sp>
          <p:sp>
            <p:nvSpPr>
              <p:cNvPr id="255" name="Oval 76"/>
              <p:cNvSpPr>
                <a:spLocks noChangeArrowheads="1"/>
              </p:cNvSpPr>
              <p:nvPr/>
            </p:nvSpPr>
            <p:spPr bwMode="gray">
              <a:xfrm>
                <a:off x="7885113" y="1798638"/>
                <a:ext cx="76200" cy="76200"/>
              </a:xfrm>
              <a:prstGeom prst="ellipse">
                <a:avLst/>
              </a:prstGeom>
              <a:solidFill>
                <a:srgbClr val="FFFFFF"/>
              </a:solidFill>
              <a:ln w="9525">
                <a:noFill/>
                <a:round/>
                <a:headEnd/>
                <a:tailEnd/>
              </a:ln>
            </p:spPr>
            <p:txBody>
              <a:bodyPr/>
              <a:lstStyle/>
              <a:p>
                <a:endParaRPr lang="en-US" sz="1300" i="1">
                  <a:solidFill>
                    <a:srgbClr val="000000"/>
                  </a:solidFill>
                </a:endParaRPr>
              </a:p>
            </p:txBody>
          </p:sp>
          <p:sp>
            <p:nvSpPr>
              <p:cNvPr id="256" name="Freeform 77"/>
              <p:cNvSpPr>
                <a:spLocks/>
              </p:cNvSpPr>
              <p:nvPr/>
            </p:nvSpPr>
            <p:spPr bwMode="gray">
              <a:xfrm>
                <a:off x="7666038" y="1647826"/>
                <a:ext cx="179388" cy="66675"/>
              </a:xfrm>
              <a:custGeom>
                <a:avLst/>
                <a:gdLst>
                  <a:gd name="T0" fmla="*/ 175026 w 1275"/>
                  <a:gd name="T1" fmla="*/ 59235 h 475"/>
                  <a:gd name="T2" fmla="*/ 179388 w 1275"/>
                  <a:gd name="T3" fmla="*/ 3650 h 475"/>
                  <a:gd name="T4" fmla="*/ 117622 w 1275"/>
                  <a:gd name="T5" fmla="*/ 702 h 475"/>
                  <a:gd name="T6" fmla="*/ 46008 w 1275"/>
                  <a:gd name="T7" fmla="*/ 15441 h 475"/>
                  <a:gd name="T8" fmla="*/ 4502 w 1275"/>
                  <a:gd name="T9" fmla="*/ 37899 h 475"/>
                  <a:gd name="T10" fmla="*/ 6753 w 1275"/>
                  <a:gd name="T11" fmla="*/ 46181 h 475"/>
                  <a:gd name="T12" fmla="*/ 5206 w 1275"/>
                  <a:gd name="T13" fmla="*/ 63025 h 475"/>
                  <a:gd name="T14" fmla="*/ 0 w 1275"/>
                  <a:gd name="T15" fmla="*/ 66675 h 475"/>
                  <a:gd name="T16" fmla="*/ 175026 w 1275"/>
                  <a:gd name="T17" fmla="*/ 59235 h 4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5"/>
                  <a:gd name="T28" fmla="*/ 0 h 475"/>
                  <a:gd name="T29" fmla="*/ 1275 w 1275"/>
                  <a:gd name="T30" fmla="*/ 475 h 47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5" h="475">
                    <a:moveTo>
                      <a:pt x="1244" y="422"/>
                    </a:moveTo>
                    <a:cubicBezTo>
                      <a:pt x="1275" y="26"/>
                      <a:pt x="1275" y="26"/>
                      <a:pt x="1275" y="26"/>
                    </a:cubicBezTo>
                    <a:cubicBezTo>
                      <a:pt x="1275" y="26"/>
                      <a:pt x="1002" y="0"/>
                      <a:pt x="836" y="5"/>
                    </a:cubicBezTo>
                    <a:cubicBezTo>
                      <a:pt x="670" y="10"/>
                      <a:pt x="487" y="33"/>
                      <a:pt x="327" y="110"/>
                    </a:cubicBezTo>
                    <a:cubicBezTo>
                      <a:pt x="168" y="187"/>
                      <a:pt x="32" y="270"/>
                      <a:pt x="32" y="270"/>
                    </a:cubicBezTo>
                    <a:cubicBezTo>
                      <a:pt x="32" y="270"/>
                      <a:pt x="48" y="297"/>
                      <a:pt x="48" y="329"/>
                    </a:cubicBezTo>
                    <a:cubicBezTo>
                      <a:pt x="48" y="361"/>
                      <a:pt x="48" y="439"/>
                      <a:pt x="37" y="449"/>
                    </a:cubicBezTo>
                    <a:cubicBezTo>
                      <a:pt x="26" y="458"/>
                      <a:pt x="0" y="475"/>
                      <a:pt x="0" y="475"/>
                    </a:cubicBezTo>
                    <a:lnTo>
                      <a:pt x="1244" y="422"/>
                    </a:lnTo>
                    <a:close/>
                  </a:path>
                </a:pathLst>
              </a:custGeom>
              <a:solidFill>
                <a:schemeClr val="bg1"/>
              </a:solidFill>
              <a:ln w="9525">
                <a:noFill/>
                <a:round/>
                <a:headEnd/>
                <a:tailEnd/>
              </a:ln>
            </p:spPr>
            <p:txBody>
              <a:bodyPr/>
              <a:lstStyle/>
              <a:p>
                <a:endParaRPr lang="en-US" sz="1300" i="1">
                  <a:solidFill>
                    <a:srgbClr val="000000"/>
                  </a:solidFill>
                </a:endParaRPr>
              </a:p>
            </p:txBody>
          </p:sp>
          <p:sp>
            <p:nvSpPr>
              <p:cNvPr id="257" name="Freeform 78"/>
              <p:cNvSpPr>
                <a:spLocks/>
              </p:cNvSpPr>
              <p:nvPr/>
            </p:nvSpPr>
            <p:spPr bwMode="gray">
              <a:xfrm>
                <a:off x="7891463" y="1649413"/>
                <a:ext cx="87313" cy="61913"/>
              </a:xfrm>
              <a:custGeom>
                <a:avLst/>
                <a:gdLst>
                  <a:gd name="T0" fmla="*/ 87313 w 615"/>
                  <a:gd name="T1" fmla="*/ 61913 h 434"/>
                  <a:gd name="T2" fmla="*/ 31944 w 615"/>
                  <a:gd name="T3" fmla="*/ 48789 h 434"/>
                  <a:gd name="T4" fmla="*/ 568 w 615"/>
                  <a:gd name="T5" fmla="*/ 19401 h 434"/>
                  <a:gd name="T6" fmla="*/ 18598 w 615"/>
                  <a:gd name="T7" fmla="*/ 3424 h 434"/>
                  <a:gd name="T8" fmla="*/ 61332 w 615"/>
                  <a:gd name="T9" fmla="*/ 0 h 434"/>
                  <a:gd name="T10" fmla="*/ 76381 w 615"/>
                  <a:gd name="T11" fmla="*/ 30957 h 434"/>
                  <a:gd name="T12" fmla="*/ 87313 w 615"/>
                  <a:gd name="T13" fmla="*/ 61913 h 434"/>
                  <a:gd name="T14" fmla="*/ 0 60000 65536"/>
                  <a:gd name="T15" fmla="*/ 0 60000 65536"/>
                  <a:gd name="T16" fmla="*/ 0 60000 65536"/>
                  <a:gd name="T17" fmla="*/ 0 60000 65536"/>
                  <a:gd name="T18" fmla="*/ 0 60000 65536"/>
                  <a:gd name="T19" fmla="*/ 0 60000 65536"/>
                  <a:gd name="T20" fmla="*/ 0 60000 65536"/>
                  <a:gd name="T21" fmla="*/ 0 w 615"/>
                  <a:gd name="T22" fmla="*/ 0 h 434"/>
                  <a:gd name="T23" fmla="*/ 615 w 615"/>
                  <a:gd name="T24" fmla="*/ 434 h 4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5" h="434">
                    <a:moveTo>
                      <a:pt x="615" y="434"/>
                    </a:moveTo>
                    <a:cubicBezTo>
                      <a:pt x="615" y="434"/>
                      <a:pt x="347" y="409"/>
                      <a:pt x="225" y="342"/>
                    </a:cubicBezTo>
                    <a:cubicBezTo>
                      <a:pt x="103" y="275"/>
                      <a:pt x="9" y="198"/>
                      <a:pt x="4" y="136"/>
                    </a:cubicBezTo>
                    <a:cubicBezTo>
                      <a:pt x="0" y="74"/>
                      <a:pt x="68" y="34"/>
                      <a:pt x="131" y="24"/>
                    </a:cubicBezTo>
                    <a:cubicBezTo>
                      <a:pt x="194" y="15"/>
                      <a:pt x="432" y="0"/>
                      <a:pt x="432" y="0"/>
                    </a:cubicBezTo>
                    <a:cubicBezTo>
                      <a:pt x="432" y="0"/>
                      <a:pt x="492" y="101"/>
                      <a:pt x="538" y="217"/>
                    </a:cubicBezTo>
                    <a:cubicBezTo>
                      <a:pt x="583" y="332"/>
                      <a:pt x="615" y="434"/>
                      <a:pt x="615" y="434"/>
                    </a:cubicBezTo>
                    <a:close/>
                  </a:path>
                </a:pathLst>
              </a:custGeom>
              <a:solidFill>
                <a:schemeClr val="bg1"/>
              </a:solidFill>
              <a:ln w="9525">
                <a:noFill/>
                <a:round/>
                <a:headEnd/>
                <a:tailEnd/>
              </a:ln>
            </p:spPr>
            <p:txBody>
              <a:bodyPr/>
              <a:lstStyle/>
              <a:p>
                <a:endParaRPr lang="en-US" sz="1300" i="1">
                  <a:solidFill>
                    <a:srgbClr val="000000"/>
                  </a:solidFill>
                </a:endParaRPr>
              </a:p>
            </p:txBody>
          </p:sp>
        </p:grpSp>
        <p:grpSp>
          <p:nvGrpSpPr>
            <p:cNvPr id="247" name="Group 93"/>
            <p:cNvGrpSpPr>
              <a:grpSpLocks/>
            </p:cNvGrpSpPr>
            <p:nvPr>
              <p:custDataLst>
                <p:tags r:id="rId6"/>
              </p:custDataLst>
            </p:nvPr>
          </p:nvGrpSpPr>
          <p:grpSpPr bwMode="auto">
            <a:xfrm>
              <a:off x="5401073" y="2617418"/>
              <a:ext cx="234558" cy="247790"/>
              <a:chOff x="1718" y="1911"/>
              <a:chExt cx="165" cy="165"/>
            </a:xfrm>
          </p:grpSpPr>
          <p:sp>
            <p:nvSpPr>
              <p:cNvPr id="248" name="Arc 94"/>
              <p:cNvSpPr>
                <a:spLocks/>
              </p:cNvSpPr>
              <p:nvPr/>
            </p:nvSpPr>
            <p:spPr bwMode="gray">
              <a:xfrm>
                <a:off x="1730" y="1911"/>
                <a:ext cx="153" cy="162"/>
              </a:xfrm>
              <a:custGeom>
                <a:avLst/>
                <a:gdLst>
                  <a:gd name="G0" fmla="+- 0 0 0"/>
                  <a:gd name="G1" fmla="+- 21560 0 0"/>
                  <a:gd name="G2" fmla="+- 21600 0 0"/>
                  <a:gd name="T0" fmla="*/ 1310 w 21600"/>
                  <a:gd name="T1" fmla="*/ 0 h 22575"/>
                  <a:gd name="T2" fmla="*/ 21576 w 21600"/>
                  <a:gd name="T3" fmla="*/ 22575 h 22575"/>
                  <a:gd name="T4" fmla="*/ 0 w 21600"/>
                  <a:gd name="T5" fmla="*/ 21560 h 22575"/>
                </a:gdLst>
                <a:ahLst/>
                <a:cxnLst>
                  <a:cxn ang="0">
                    <a:pos x="T0" y="T1"/>
                  </a:cxn>
                  <a:cxn ang="0">
                    <a:pos x="T2" y="T3"/>
                  </a:cxn>
                  <a:cxn ang="0">
                    <a:pos x="T4" y="T5"/>
                  </a:cxn>
                </a:cxnLst>
                <a:rect l="0" t="0" r="r" b="b"/>
                <a:pathLst>
                  <a:path w="21600" h="22575" fill="none" extrusionOk="0">
                    <a:moveTo>
                      <a:pt x="1310" y="-1"/>
                    </a:moveTo>
                    <a:cubicBezTo>
                      <a:pt x="12709" y="692"/>
                      <a:pt x="21600" y="10139"/>
                      <a:pt x="21600" y="21560"/>
                    </a:cubicBezTo>
                    <a:cubicBezTo>
                      <a:pt x="21600" y="21898"/>
                      <a:pt x="21592" y="22236"/>
                      <a:pt x="21576" y="22575"/>
                    </a:cubicBezTo>
                  </a:path>
                  <a:path w="21600" h="22575" stroke="0" extrusionOk="0">
                    <a:moveTo>
                      <a:pt x="1310" y="-1"/>
                    </a:moveTo>
                    <a:cubicBezTo>
                      <a:pt x="12709" y="692"/>
                      <a:pt x="21600" y="10139"/>
                      <a:pt x="21600" y="21560"/>
                    </a:cubicBezTo>
                    <a:cubicBezTo>
                      <a:pt x="21600" y="21898"/>
                      <a:pt x="21592" y="22236"/>
                      <a:pt x="21576" y="22575"/>
                    </a:cubicBezTo>
                    <a:lnTo>
                      <a:pt x="0" y="21560"/>
                    </a:lnTo>
                    <a:close/>
                  </a:path>
                </a:pathLst>
              </a:custGeom>
              <a:noFill/>
              <a:ln w="12700">
                <a:solidFill>
                  <a:srgbClr val="FFC000"/>
                </a:solidFill>
                <a:round/>
                <a:headEnd/>
                <a:tailEnd type="none" w="sm" len="sm"/>
              </a:ln>
              <a:effectLst/>
              <a:extLst/>
            </p:spPr>
            <p:txBody>
              <a:bodyPr wrap="none" anchor="ctr"/>
              <a:lstStyle/>
              <a:p>
                <a:pPr>
                  <a:defRPr/>
                </a:pPr>
                <a:endParaRPr lang="en-US" sz="1300" i="1">
                  <a:solidFill>
                    <a:srgbClr val="000000"/>
                  </a:solidFill>
                </a:endParaRPr>
              </a:p>
            </p:txBody>
          </p:sp>
          <p:sp>
            <p:nvSpPr>
              <p:cNvPr id="249" name="Arc 95"/>
              <p:cNvSpPr>
                <a:spLocks/>
              </p:cNvSpPr>
              <p:nvPr/>
            </p:nvSpPr>
            <p:spPr bwMode="gray">
              <a:xfrm>
                <a:off x="1727" y="1961"/>
                <a:ext cx="107" cy="112"/>
              </a:xfrm>
              <a:custGeom>
                <a:avLst/>
                <a:gdLst>
                  <a:gd name="G0" fmla="+- 0 0 0"/>
                  <a:gd name="G1" fmla="+- 21560 0 0"/>
                  <a:gd name="G2" fmla="+- 21600 0 0"/>
                  <a:gd name="T0" fmla="*/ 1310 w 21600"/>
                  <a:gd name="T1" fmla="*/ 0 h 22575"/>
                  <a:gd name="T2" fmla="*/ 21576 w 21600"/>
                  <a:gd name="T3" fmla="*/ 22575 h 22575"/>
                  <a:gd name="T4" fmla="*/ 0 w 21600"/>
                  <a:gd name="T5" fmla="*/ 21560 h 22575"/>
                </a:gdLst>
                <a:ahLst/>
                <a:cxnLst>
                  <a:cxn ang="0">
                    <a:pos x="T0" y="T1"/>
                  </a:cxn>
                  <a:cxn ang="0">
                    <a:pos x="T2" y="T3"/>
                  </a:cxn>
                  <a:cxn ang="0">
                    <a:pos x="T4" y="T5"/>
                  </a:cxn>
                </a:cxnLst>
                <a:rect l="0" t="0" r="r" b="b"/>
                <a:pathLst>
                  <a:path w="21600" h="22575" fill="none" extrusionOk="0">
                    <a:moveTo>
                      <a:pt x="1310" y="-1"/>
                    </a:moveTo>
                    <a:cubicBezTo>
                      <a:pt x="12709" y="692"/>
                      <a:pt x="21600" y="10139"/>
                      <a:pt x="21600" y="21560"/>
                    </a:cubicBezTo>
                    <a:cubicBezTo>
                      <a:pt x="21600" y="21898"/>
                      <a:pt x="21592" y="22236"/>
                      <a:pt x="21576" y="22575"/>
                    </a:cubicBezTo>
                  </a:path>
                  <a:path w="21600" h="22575" stroke="0" extrusionOk="0">
                    <a:moveTo>
                      <a:pt x="1310" y="-1"/>
                    </a:moveTo>
                    <a:cubicBezTo>
                      <a:pt x="12709" y="692"/>
                      <a:pt x="21600" y="10139"/>
                      <a:pt x="21600" y="21560"/>
                    </a:cubicBezTo>
                    <a:cubicBezTo>
                      <a:pt x="21600" y="21898"/>
                      <a:pt x="21592" y="22236"/>
                      <a:pt x="21576" y="22575"/>
                    </a:cubicBezTo>
                    <a:lnTo>
                      <a:pt x="0" y="21560"/>
                    </a:lnTo>
                    <a:close/>
                  </a:path>
                </a:pathLst>
              </a:custGeom>
              <a:noFill/>
              <a:ln w="12700">
                <a:solidFill>
                  <a:srgbClr val="FFC000"/>
                </a:solidFill>
                <a:round/>
                <a:headEnd/>
                <a:tailEnd type="none" w="sm" len="sm"/>
              </a:ln>
              <a:effectLst/>
              <a:extLst/>
            </p:spPr>
            <p:txBody>
              <a:bodyPr wrap="none" anchor="ctr"/>
              <a:lstStyle/>
              <a:p>
                <a:pPr>
                  <a:defRPr/>
                </a:pPr>
                <a:endParaRPr lang="en-US" sz="1300" i="1">
                  <a:solidFill>
                    <a:srgbClr val="000000"/>
                  </a:solidFill>
                </a:endParaRPr>
              </a:p>
            </p:txBody>
          </p:sp>
          <p:sp>
            <p:nvSpPr>
              <p:cNvPr id="250" name="Arc 96"/>
              <p:cNvSpPr>
                <a:spLocks/>
              </p:cNvSpPr>
              <p:nvPr/>
            </p:nvSpPr>
            <p:spPr bwMode="gray">
              <a:xfrm>
                <a:off x="1718" y="2006"/>
                <a:ext cx="66" cy="70"/>
              </a:xfrm>
              <a:custGeom>
                <a:avLst/>
                <a:gdLst>
                  <a:gd name="G0" fmla="+- 0 0 0"/>
                  <a:gd name="G1" fmla="+- 21560 0 0"/>
                  <a:gd name="G2" fmla="+- 21600 0 0"/>
                  <a:gd name="T0" fmla="*/ 1310 w 21600"/>
                  <a:gd name="T1" fmla="*/ 0 h 22575"/>
                  <a:gd name="T2" fmla="*/ 21576 w 21600"/>
                  <a:gd name="T3" fmla="*/ 22575 h 22575"/>
                  <a:gd name="T4" fmla="*/ 0 w 21600"/>
                  <a:gd name="T5" fmla="*/ 21560 h 22575"/>
                </a:gdLst>
                <a:ahLst/>
                <a:cxnLst>
                  <a:cxn ang="0">
                    <a:pos x="T0" y="T1"/>
                  </a:cxn>
                  <a:cxn ang="0">
                    <a:pos x="T2" y="T3"/>
                  </a:cxn>
                  <a:cxn ang="0">
                    <a:pos x="T4" y="T5"/>
                  </a:cxn>
                </a:cxnLst>
                <a:rect l="0" t="0" r="r" b="b"/>
                <a:pathLst>
                  <a:path w="21600" h="22575" fill="none" extrusionOk="0">
                    <a:moveTo>
                      <a:pt x="1310" y="-1"/>
                    </a:moveTo>
                    <a:cubicBezTo>
                      <a:pt x="12709" y="692"/>
                      <a:pt x="21600" y="10139"/>
                      <a:pt x="21600" y="21560"/>
                    </a:cubicBezTo>
                    <a:cubicBezTo>
                      <a:pt x="21600" y="21898"/>
                      <a:pt x="21592" y="22236"/>
                      <a:pt x="21576" y="22575"/>
                    </a:cubicBezTo>
                  </a:path>
                  <a:path w="21600" h="22575" stroke="0" extrusionOk="0">
                    <a:moveTo>
                      <a:pt x="1310" y="-1"/>
                    </a:moveTo>
                    <a:cubicBezTo>
                      <a:pt x="12709" y="692"/>
                      <a:pt x="21600" y="10139"/>
                      <a:pt x="21600" y="21560"/>
                    </a:cubicBezTo>
                    <a:cubicBezTo>
                      <a:pt x="21600" y="21898"/>
                      <a:pt x="21592" y="22236"/>
                      <a:pt x="21576" y="22575"/>
                    </a:cubicBezTo>
                    <a:lnTo>
                      <a:pt x="0" y="21560"/>
                    </a:lnTo>
                    <a:close/>
                  </a:path>
                </a:pathLst>
              </a:custGeom>
              <a:noFill/>
              <a:ln w="12700">
                <a:solidFill>
                  <a:srgbClr val="FFC000"/>
                </a:solidFill>
                <a:round/>
                <a:headEnd/>
                <a:tailEnd type="none" w="sm" len="sm"/>
              </a:ln>
              <a:effectLst/>
              <a:extLst/>
            </p:spPr>
            <p:txBody>
              <a:bodyPr wrap="none" anchor="ctr"/>
              <a:lstStyle/>
              <a:p>
                <a:pPr>
                  <a:defRPr/>
                </a:pPr>
                <a:endParaRPr lang="en-US" sz="1300" i="1">
                  <a:solidFill>
                    <a:srgbClr val="000000"/>
                  </a:solidFill>
                </a:endParaRPr>
              </a:p>
            </p:txBody>
          </p:sp>
        </p:grpSp>
      </p:grpSp>
      <p:grpSp>
        <p:nvGrpSpPr>
          <p:cNvPr id="258" name="Group 257"/>
          <p:cNvGrpSpPr/>
          <p:nvPr/>
        </p:nvGrpSpPr>
        <p:grpSpPr>
          <a:xfrm>
            <a:off x="4967402" y="2258329"/>
            <a:ext cx="568136" cy="409245"/>
            <a:chOff x="5024899" y="2617418"/>
            <a:chExt cx="610732" cy="586605"/>
          </a:xfrm>
        </p:grpSpPr>
        <p:grpSp>
          <p:nvGrpSpPr>
            <p:cNvPr id="259" name="Group 223"/>
            <p:cNvGrpSpPr>
              <a:grpSpLocks/>
            </p:cNvGrpSpPr>
            <p:nvPr>
              <p:custDataLst>
                <p:tags r:id="rId3"/>
              </p:custDataLst>
            </p:nvPr>
          </p:nvGrpSpPr>
          <p:grpSpPr bwMode="auto">
            <a:xfrm flipH="1">
              <a:off x="5024899" y="2892996"/>
              <a:ext cx="594321" cy="311027"/>
              <a:chOff x="7485063" y="1633538"/>
              <a:chExt cx="515938" cy="255588"/>
            </a:xfrm>
          </p:grpSpPr>
          <p:sp>
            <p:nvSpPr>
              <p:cNvPr id="264" name="Freeform 72"/>
              <p:cNvSpPr>
                <a:spLocks/>
              </p:cNvSpPr>
              <p:nvPr/>
            </p:nvSpPr>
            <p:spPr bwMode="gray">
              <a:xfrm>
                <a:off x="7484633" y="1632880"/>
                <a:ext cx="516368" cy="226622"/>
              </a:xfrm>
              <a:custGeom>
                <a:avLst/>
                <a:gdLst>
                  <a:gd name="T0" fmla="*/ 120 w 3671"/>
                  <a:gd name="T1" fmla="*/ 1552 h 1598"/>
                  <a:gd name="T2" fmla="*/ 40 w 3671"/>
                  <a:gd name="T3" fmla="*/ 1528 h 1598"/>
                  <a:gd name="T4" fmla="*/ 16 w 3671"/>
                  <a:gd name="T5" fmla="*/ 1215 h 1598"/>
                  <a:gd name="T6" fmla="*/ 120 w 3671"/>
                  <a:gd name="T7" fmla="*/ 965 h 1598"/>
                  <a:gd name="T8" fmla="*/ 206 w 3671"/>
                  <a:gd name="T9" fmla="*/ 807 h 1598"/>
                  <a:gd name="T10" fmla="*/ 342 w 3671"/>
                  <a:gd name="T11" fmla="*/ 639 h 1598"/>
                  <a:gd name="T12" fmla="*/ 786 w 3671"/>
                  <a:gd name="T13" fmla="*/ 524 h 1598"/>
                  <a:gd name="T14" fmla="*/ 1255 w 3671"/>
                  <a:gd name="T15" fmla="*/ 261 h 1598"/>
                  <a:gd name="T16" fmla="*/ 1844 w 3671"/>
                  <a:gd name="T17" fmla="*/ 28 h 1598"/>
                  <a:gd name="T18" fmla="*/ 2597 w 3671"/>
                  <a:gd name="T19" fmla="*/ 6 h 1598"/>
                  <a:gd name="T20" fmla="*/ 3242 w 3671"/>
                  <a:gd name="T21" fmla="*/ 62 h 1598"/>
                  <a:gd name="T22" fmla="*/ 3321 w 3671"/>
                  <a:gd name="T23" fmla="*/ 96 h 1598"/>
                  <a:gd name="T24" fmla="*/ 3327 w 3671"/>
                  <a:gd name="T25" fmla="*/ 116 h 1598"/>
                  <a:gd name="T26" fmla="*/ 3426 w 3671"/>
                  <a:gd name="T27" fmla="*/ 492 h 1598"/>
                  <a:gd name="T28" fmla="*/ 3510 w 3671"/>
                  <a:gd name="T29" fmla="*/ 550 h 1598"/>
                  <a:gd name="T30" fmla="*/ 3535 w 3671"/>
                  <a:gd name="T31" fmla="*/ 840 h 1598"/>
                  <a:gd name="T32" fmla="*/ 3647 w 3671"/>
                  <a:gd name="T33" fmla="*/ 1066 h 1598"/>
                  <a:gd name="T34" fmla="*/ 3652 w 3671"/>
                  <a:gd name="T35" fmla="*/ 1399 h 1598"/>
                  <a:gd name="T36" fmla="*/ 3607 w 3671"/>
                  <a:gd name="T37" fmla="*/ 1501 h 1598"/>
                  <a:gd name="T38" fmla="*/ 3566 w 3671"/>
                  <a:gd name="T39" fmla="*/ 1510 h 1598"/>
                  <a:gd name="T40" fmla="*/ 3120 w 3671"/>
                  <a:gd name="T41" fmla="*/ 1022 h 1598"/>
                  <a:gd name="T42" fmla="*/ 2645 w 3671"/>
                  <a:gd name="T43" fmla="*/ 1598 h 1598"/>
                  <a:gd name="T44" fmla="*/ 1042 w 3671"/>
                  <a:gd name="T45" fmla="*/ 1592 h 1598"/>
                  <a:gd name="T46" fmla="*/ 565 w 3671"/>
                  <a:gd name="T47" fmla="*/ 996 h 1598"/>
                  <a:gd name="T48" fmla="*/ 120 w 3671"/>
                  <a:gd name="T49" fmla="*/ 1552 h 1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71" h="1598">
                    <a:moveTo>
                      <a:pt x="120" y="1552"/>
                    </a:moveTo>
                    <a:cubicBezTo>
                      <a:pt x="120" y="1552"/>
                      <a:pt x="51" y="1552"/>
                      <a:pt x="40" y="1528"/>
                    </a:cubicBezTo>
                    <a:cubicBezTo>
                      <a:pt x="29" y="1503"/>
                      <a:pt x="0" y="1320"/>
                      <a:pt x="16" y="1215"/>
                    </a:cubicBezTo>
                    <a:cubicBezTo>
                      <a:pt x="33" y="1111"/>
                      <a:pt x="77" y="1024"/>
                      <a:pt x="120" y="965"/>
                    </a:cubicBezTo>
                    <a:cubicBezTo>
                      <a:pt x="162" y="906"/>
                      <a:pt x="190" y="854"/>
                      <a:pt x="206" y="807"/>
                    </a:cubicBezTo>
                    <a:cubicBezTo>
                      <a:pt x="223" y="760"/>
                      <a:pt x="271" y="672"/>
                      <a:pt x="342" y="639"/>
                    </a:cubicBezTo>
                    <a:cubicBezTo>
                      <a:pt x="414" y="606"/>
                      <a:pt x="724" y="545"/>
                      <a:pt x="786" y="524"/>
                    </a:cubicBezTo>
                    <a:cubicBezTo>
                      <a:pt x="848" y="503"/>
                      <a:pt x="1075" y="362"/>
                      <a:pt x="1255" y="261"/>
                    </a:cubicBezTo>
                    <a:cubicBezTo>
                      <a:pt x="1435" y="161"/>
                      <a:pt x="1691" y="46"/>
                      <a:pt x="1844" y="28"/>
                    </a:cubicBezTo>
                    <a:cubicBezTo>
                      <a:pt x="1996" y="10"/>
                      <a:pt x="2385" y="0"/>
                      <a:pt x="2597" y="6"/>
                    </a:cubicBezTo>
                    <a:cubicBezTo>
                      <a:pt x="2809" y="11"/>
                      <a:pt x="3195" y="57"/>
                      <a:pt x="3242" y="62"/>
                    </a:cubicBezTo>
                    <a:cubicBezTo>
                      <a:pt x="3288" y="68"/>
                      <a:pt x="3316" y="87"/>
                      <a:pt x="3321" y="96"/>
                    </a:cubicBezTo>
                    <a:cubicBezTo>
                      <a:pt x="3325" y="106"/>
                      <a:pt x="3327" y="116"/>
                      <a:pt x="3327" y="116"/>
                    </a:cubicBezTo>
                    <a:cubicBezTo>
                      <a:pt x="3426" y="492"/>
                      <a:pt x="3426" y="492"/>
                      <a:pt x="3426" y="492"/>
                    </a:cubicBezTo>
                    <a:cubicBezTo>
                      <a:pt x="3510" y="550"/>
                      <a:pt x="3510" y="550"/>
                      <a:pt x="3510" y="550"/>
                    </a:cubicBezTo>
                    <a:cubicBezTo>
                      <a:pt x="3510" y="550"/>
                      <a:pt x="3526" y="804"/>
                      <a:pt x="3535" y="840"/>
                    </a:cubicBezTo>
                    <a:cubicBezTo>
                      <a:pt x="3543" y="876"/>
                      <a:pt x="3624" y="968"/>
                      <a:pt x="3647" y="1066"/>
                    </a:cubicBezTo>
                    <a:cubicBezTo>
                      <a:pt x="3671" y="1163"/>
                      <a:pt x="3664" y="1351"/>
                      <a:pt x="3652" y="1399"/>
                    </a:cubicBezTo>
                    <a:cubicBezTo>
                      <a:pt x="3640" y="1446"/>
                      <a:pt x="3629" y="1493"/>
                      <a:pt x="3607" y="1501"/>
                    </a:cubicBezTo>
                    <a:cubicBezTo>
                      <a:pt x="3585" y="1510"/>
                      <a:pt x="3566" y="1510"/>
                      <a:pt x="3566" y="1510"/>
                    </a:cubicBezTo>
                    <a:cubicBezTo>
                      <a:pt x="3566" y="1510"/>
                      <a:pt x="3634" y="1022"/>
                      <a:pt x="3120" y="1022"/>
                    </a:cubicBezTo>
                    <a:cubicBezTo>
                      <a:pt x="2607" y="1022"/>
                      <a:pt x="2645" y="1598"/>
                      <a:pt x="2645" y="1598"/>
                    </a:cubicBezTo>
                    <a:cubicBezTo>
                      <a:pt x="1042" y="1592"/>
                      <a:pt x="1042" y="1592"/>
                      <a:pt x="1042" y="1592"/>
                    </a:cubicBezTo>
                    <a:cubicBezTo>
                      <a:pt x="1042" y="1592"/>
                      <a:pt x="1066" y="996"/>
                      <a:pt x="565" y="996"/>
                    </a:cubicBezTo>
                    <a:cubicBezTo>
                      <a:pt x="23" y="996"/>
                      <a:pt x="120" y="1552"/>
                      <a:pt x="120" y="1552"/>
                    </a:cubicBezTo>
                    <a:close/>
                  </a:path>
                </a:pathLst>
              </a:custGeom>
              <a:solidFill>
                <a:schemeClr val="tx2"/>
              </a:solidFill>
              <a:ln>
                <a:noFill/>
              </a:ln>
              <a:extLst/>
            </p:spPr>
            <p:txBody>
              <a:bodyPr/>
              <a:lstStyle/>
              <a:p>
                <a:pPr>
                  <a:defRPr/>
                </a:pPr>
                <a:endParaRPr lang="en-US" sz="1300" i="1">
                  <a:solidFill>
                    <a:srgbClr val="000000"/>
                  </a:solidFill>
                </a:endParaRPr>
              </a:p>
            </p:txBody>
          </p:sp>
          <p:sp>
            <p:nvSpPr>
              <p:cNvPr id="265" name="Oval 73"/>
              <p:cNvSpPr>
                <a:spLocks noChangeArrowheads="1"/>
              </p:cNvSpPr>
              <p:nvPr/>
            </p:nvSpPr>
            <p:spPr bwMode="gray">
              <a:xfrm>
                <a:off x="7511234" y="1783962"/>
                <a:ext cx="104839" cy="105164"/>
              </a:xfrm>
              <a:prstGeom prst="ellipse">
                <a:avLst/>
              </a:prstGeom>
              <a:solidFill>
                <a:schemeClr val="accent6"/>
              </a:solidFill>
              <a:ln>
                <a:noFill/>
              </a:ln>
              <a:extLst/>
            </p:spPr>
            <p:txBody>
              <a:bodyPr/>
              <a:lstStyle/>
              <a:p>
                <a:pPr>
                  <a:defRPr/>
                </a:pPr>
                <a:endParaRPr lang="en-US" sz="1300" i="1">
                  <a:solidFill>
                    <a:srgbClr val="000000"/>
                  </a:solidFill>
                </a:endParaRPr>
              </a:p>
            </p:txBody>
          </p:sp>
          <p:sp>
            <p:nvSpPr>
              <p:cNvPr id="266" name="Oval 74"/>
              <p:cNvSpPr>
                <a:spLocks noChangeArrowheads="1"/>
              </p:cNvSpPr>
              <p:nvPr/>
            </p:nvSpPr>
            <p:spPr bwMode="gray">
              <a:xfrm>
                <a:off x="7526338" y="1798638"/>
                <a:ext cx="76200" cy="76200"/>
              </a:xfrm>
              <a:prstGeom prst="ellipse">
                <a:avLst/>
              </a:prstGeom>
              <a:solidFill>
                <a:srgbClr val="FFFFFF"/>
              </a:solidFill>
              <a:ln w="9525">
                <a:noFill/>
                <a:round/>
                <a:headEnd/>
                <a:tailEnd/>
              </a:ln>
            </p:spPr>
            <p:txBody>
              <a:bodyPr/>
              <a:lstStyle/>
              <a:p>
                <a:endParaRPr lang="en-US" sz="1300" i="1">
                  <a:solidFill>
                    <a:srgbClr val="000000"/>
                  </a:solidFill>
                </a:endParaRPr>
              </a:p>
            </p:txBody>
          </p:sp>
          <p:sp>
            <p:nvSpPr>
              <p:cNvPr id="267" name="Oval 75"/>
              <p:cNvSpPr>
                <a:spLocks noChangeArrowheads="1"/>
              </p:cNvSpPr>
              <p:nvPr/>
            </p:nvSpPr>
            <p:spPr bwMode="gray">
              <a:xfrm>
                <a:off x="7871126" y="1783962"/>
                <a:ext cx="106403" cy="105164"/>
              </a:xfrm>
              <a:prstGeom prst="ellipse">
                <a:avLst/>
              </a:prstGeom>
              <a:solidFill>
                <a:schemeClr val="accent6"/>
              </a:solidFill>
              <a:ln>
                <a:noFill/>
              </a:ln>
              <a:extLst/>
            </p:spPr>
            <p:txBody>
              <a:bodyPr/>
              <a:lstStyle/>
              <a:p>
                <a:pPr>
                  <a:defRPr/>
                </a:pPr>
                <a:endParaRPr lang="en-US" sz="1300" i="1">
                  <a:solidFill>
                    <a:srgbClr val="000000"/>
                  </a:solidFill>
                </a:endParaRPr>
              </a:p>
            </p:txBody>
          </p:sp>
          <p:sp>
            <p:nvSpPr>
              <p:cNvPr id="268" name="Oval 76"/>
              <p:cNvSpPr>
                <a:spLocks noChangeArrowheads="1"/>
              </p:cNvSpPr>
              <p:nvPr/>
            </p:nvSpPr>
            <p:spPr bwMode="gray">
              <a:xfrm>
                <a:off x="7885113" y="1798638"/>
                <a:ext cx="76200" cy="76200"/>
              </a:xfrm>
              <a:prstGeom prst="ellipse">
                <a:avLst/>
              </a:prstGeom>
              <a:solidFill>
                <a:srgbClr val="FFFFFF"/>
              </a:solidFill>
              <a:ln w="9525">
                <a:noFill/>
                <a:round/>
                <a:headEnd/>
                <a:tailEnd/>
              </a:ln>
            </p:spPr>
            <p:txBody>
              <a:bodyPr/>
              <a:lstStyle/>
              <a:p>
                <a:endParaRPr lang="en-US" sz="1300" i="1">
                  <a:solidFill>
                    <a:srgbClr val="000000"/>
                  </a:solidFill>
                </a:endParaRPr>
              </a:p>
            </p:txBody>
          </p:sp>
          <p:sp>
            <p:nvSpPr>
              <p:cNvPr id="269" name="Freeform 77"/>
              <p:cNvSpPr>
                <a:spLocks/>
              </p:cNvSpPr>
              <p:nvPr/>
            </p:nvSpPr>
            <p:spPr bwMode="gray">
              <a:xfrm>
                <a:off x="7666038" y="1647826"/>
                <a:ext cx="179388" cy="66675"/>
              </a:xfrm>
              <a:custGeom>
                <a:avLst/>
                <a:gdLst>
                  <a:gd name="T0" fmla="*/ 175026 w 1275"/>
                  <a:gd name="T1" fmla="*/ 59235 h 475"/>
                  <a:gd name="T2" fmla="*/ 179388 w 1275"/>
                  <a:gd name="T3" fmla="*/ 3650 h 475"/>
                  <a:gd name="T4" fmla="*/ 117622 w 1275"/>
                  <a:gd name="T5" fmla="*/ 702 h 475"/>
                  <a:gd name="T6" fmla="*/ 46008 w 1275"/>
                  <a:gd name="T7" fmla="*/ 15441 h 475"/>
                  <a:gd name="T8" fmla="*/ 4502 w 1275"/>
                  <a:gd name="T9" fmla="*/ 37899 h 475"/>
                  <a:gd name="T10" fmla="*/ 6753 w 1275"/>
                  <a:gd name="T11" fmla="*/ 46181 h 475"/>
                  <a:gd name="T12" fmla="*/ 5206 w 1275"/>
                  <a:gd name="T13" fmla="*/ 63025 h 475"/>
                  <a:gd name="T14" fmla="*/ 0 w 1275"/>
                  <a:gd name="T15" fmla="*/ 66675 h 475"/>
                  <a:gd name="T16" fmla="*/ 175026 w 1275"/>
                  <a:gd name="T17" fmla="*/ 59235 h 4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5"/>
                  <a:gd name="T28" fmla="*/ 0 h 475"/>
                  <a:gd name="T29" fmla="*/ 1275 w 1275"/>
                  <a:gd name="T30" fmla="*/ 475 h 47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5" h="475">
                    <a:moveTo>
                      <a:pt x="1244" y="422"/>
                    </a:moveTo>
                    <a:cubicBezTo>
                      <a:pt x="1275" y="26"/>
                      <a:pt x="1275" y="26"/>
                      <a:pt x="1275" y="26"/>
                    </a:cubicBezTo>
                    <a:cubicBezTo>
                      <a:pt x="1275" y="26"/>
                      <a:pt x="1002" y="0"/>
                      <a:pt x="836" y="5"/>
                    </a:cubicBezTo>
                    <a:cubicBezTo>
                      <a:pt x="670" y="10"/>
                      <a:pt x="487" y="33"/>
                      <a:pt x="327" y="110"/>
                    </a:cubicBezTo>
                    <a:cubicBezTo>
                      <a:pt x="168" y="187"/>
                      <a:pt x="32" y="270"/>
                      <a:pt x="32" y="270"/>
                    </a:cubicBezTo>
                    <a:cubicBezTo>
                      <a:pt x="32" y="270"/>
                      <a:pt x="48" y="297"/>
                      <a:pt x="48" y="329"/>
                    </a:cubicBezTo>
                    <a:cubicBezTo>
                      <a:pt x="48" y="361"/>
                      <a:pt x="48" y="439"/>
                      <a:pt x="37" y="449"/>
                    </a:cubicBezTo>
                    <a:cubicBezTo>
                      <a:pt x="26" y="458"/>
                      <a:pt x="0" y="475"/>
                      <a:pt x="0" y="475"/>
                    </a:cubicBezTo>
                    <a:lnTo>
                      <a:pt x="1244" y="422"/>
                    </a:lnTo>
                    <a:close/>
                  </a:path>
                </a:pathLst>
              </a:custGeom>
              <a:solidFill>
                <a:schemeClr val="bg1"/>
              </a:solidFill>
              <a:ln w="9525">
                <a:noFill/>
                <a:round/>
                <a:headEnd/>
                <a:tailEnd/>
              </a:ln>
            </p:spPr>
            <p:txBody>
              <a:bodyPr/>
              <a:lstStyle/>
              <a:p>
                <a:endParaRPr lang="en-US" sz="1300" i="1">
                  <a:solidFill>
                    <a:srgbClr val="000000"/>
                  </a:solidFill>
                </a:endParaRPr>
              </a:p>
            </p:txBody>
          </p:sp>
          <p:sp>
            <p:nvSpPr>
              <p:cNvPr id="270" name="Freeform 78"/>
              <p:cNvSpPr>
                <a:spLocks/>
              </p:cNvSpPr>
              <p:nvPr/>
            </p:nvSpPr>
            <p:spPr bwMode="gray">
              <a:xfrm>
                <a:off x="7891463" y="1649413"/>
                <a:ext cx="87313" cy="61913"/>
              </a:xfrm>
              <a:custGeom>
                <a:avLst/>
                <a:gdLst>
                  <a:gd name="T0" fmla="*/ 87313 w 615"/>
                  <a:gd name="T1" fmla="*/ 61913 h 434"/>
                  <a:gd name="T2" fmla="*/ 31944 w 615"/>
                  <a:gd name="T3" fmla="*/ 48789 h 434"/>
                  <a:gd name="T4" fmla="*/ 568 w 615"/>
                  <a:gd name="T5" fmla="*/ 19401 h 434"/>
                  <a:gd name="T6" fmla="*/ 18598 w 615"/>
                  <a:gd name="T7" fmla="*/ 3424 h 434"/>
                  <a:gd name="T8" fmla="*/ 61332 w 615"/>
                  <a:gd name="T9" fmla="*/ 0 h 434"/>
                  <a:gd name="T10" fmla="*/ 76381 w 615"/>
                  <a:gd name="T11" fmla="*/ 30957 h 434"/>
                  <a:gd name="T12" fmla="*/ 87313 w 615"/>
                  <a:gd name="T13" fmla="*/ 61913 h 434"/>
                  <a:gd name="T14" fmla="*/ 0 60000 65536"/>
                  <a:gd name="T15" fmla="*/ 0 60000 65536"/>
                  <a:gd name="T16" fmla="*/ 0 60000 65536"/>
                  <a:gd name="T17" fmla="*/ 0 60000 65536"/>
                  <a:gd name="T18" fmla="*/ 0 60000 65536"/>
                  <a:gd name="T19" fmla="*/ 0 60000 65536"/>
                  <a:gd name="T20" fmla="*/ 0 60000 65536"/>
                  <a:gd name="T21" fmla="*/ 0 w 615"/>
                  <a:gd name="T22" fmla="*/ 0 h 434"/>
                  <a:gd name="T23" fmla="*/ 615 w 615"/>
                  <a:gd name="T24" fmla="*/ 434 h 4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5" h="434">
                    <a:moveTo>
                      <a:pt x="615" y="434"/>
                    </a:moveTo>
                    <a:cubicBezTo>
                      <a:pt x="615" y="434"/>
                      <a:pt x="347" y="409"/>
                      <a:pt x="225" y="342"/>
                    </a:cubicBezTo>
                    <a:cubicBezTo>
                      <a:pt x="103" y="275"/>
                      <a:pt x="9" y="198"/>
                      <a:pt x="4" y="136"/>
                    </a:cubicBezTo>
                    <a:cubicBezTo>
                      <a:pt x="0" y="74"/>
                      <a:pt x="68" y="34"/>
                      <a:pt x="131" y="24"/>
                    </a:cubicBezTo>
                    <a:cubicBezTo>
                      <a:pt x="194" y="15"/>
                      <a:pt x="432" y="0"/>
                      <a:pt x="432" y="0"/>
                    </a:cubicBezTo>
                    <a:cubicBezTo>
                      <a:pt x="432" y="0"/>
                      <a:pt x="492" y="101"/>
                      <a:pt x="538" y="217"/>
                    </a:cubicBezTo>
                    <a:cubicBezTo>
                      <a:pt x="583" y="332"/>
                      <a:pt x="615" y="434"/>
                      <a:pt x="615" y="434"/>
                    </a:cubicBezTo>
                    <a:close/>
                  </a:path>
                </a:pathLst>
              </a:custGeom>
              <a:solidFill>
                <a:schemeClr val="bg1"/>
              </a:solidFill>
              <a:ln w="9525">
                <a:noFill/>
                <a:round/>
                <a:headEnd/>
                <a:tailEnd/>
              </a:ln>
            </p:spPr>
            <p:txBody>
              <a:bodyPr/>
              <a:lstStyle/>
              <a:p>
                <a:endParaRPr lang="en-US" sz="1300" i="1">
                  <a:solidFill>
                    <a:srgbClr val="000000"/>
                  </a:solidFill>
                </a:endParaRPr>
              </a:p>
            </p:txBody>
          </p:sp>
        </p:grpSp>
        <p:grpSp>
          <p:nvGrpSpPr>
            <p:cNvPr id="260" name="Group 93"/>
            <p:cNvGrpSpPr>
              <a:grpSpLocks/>
            </p:cNvGrpSpPr>
            <p:nvPr>
              <p:custDataLst>
                <p:tags r:id="rId4"/>
              </p:custDataLst>
            </p:nvPr>
          </p:nvGrpSpPr>
          <p:grpSpPr bwMode="auto">
            <a:xfrm>
              <a:off x="5401073" y="2617418"/>
              <a:ext cx="234558" cy="247790"/>
              <a:chOff x="1718" y="1911"/>
              <a:chExt cx="165" cy="165"/>
            </a:xfrm>
          </p:grpSpPr>
          <p:sp>
            <p:nvSpPr>
              <p:cNvPr id="261" name="Arc 94"/>
              <p:cNvSpPr>
                <a:spLocks/>
              </p:cNvSpPr>
              <p:nvPr/>
            </p:nvSpPr>
            <p:spPr bwMode="gray">
              <a:xfrm>
                <a:off x="1730" y="1911"/>
                <a:ext cx="153" cy="162"/>
              </a:xfrm>
              <a:custGeom>
                <a:avLst/>
                <a:gdLst>
                  <a:gd name="G0" fmla="+- 0 0 0"/>
                  <a:gd name="G1" fmla="+- 21560 0 0"/>
                  <a:gd name="G2" fmla="+- 21600 0 0"/>
                  <a:gd name="T0" fmla="*/ 1310 w 21600"/>
                  <a:gd name="T1" fmla="*/ 0 h 22575"/>
                  <a:gd name="T2" fmla="*/ 21576 w 21600"/>
                  <a:gd name="T3" fmla="*/ 22575 h 22575"/>
                  <a:gd name="T4" fmla="*/ 0 w 21600"/>
                  <a:gd name="T5" fmla="*/ 21560 h 22575"/>
                </a:gdLst>
                <a:ahLst/>
                <a:cxnLst>
                  <a:cxn ang="0">
                    <a:pos x="T0" y="T1"/>
                  </a:cxn>
                  <a:cxn ang="0">
                    <a:pos x="T2" y="T3"/>
                  </a:cxn>
                  <a:cxn ang="0">
                    <a:pos x="T4" y="T5"/>
                  </a:cxn>
                </a:cxnLst>
                <a:rect l="0" t="0" r="r" b="b"/>
                <a:pathLst>
                  <a:path w="21600" h="22575" fill="none" extrusionOk="0">
                    <a:moveTo>
                      <a:pt x="1310" y="-1"/>
                    </a:moveTo>
                    <a:cubicBezTo>
                      <a:pt x="12709" y="692"/>
                      <a:pt x="21600" y="10139"/>
                      <a:pt x="21600" y="21560"/>
                    </a:cubicBezTo>
                    <a:cubicBezTo>
                      <a:pt x="21600" y="21898"/>
                      <a:pt x="21592" y="22236"/>
                      <a:pt x="21576" y="22575"/>
                    </a:cubicBezTo>
                  </a:path>
                  <a:path w="21600" h="22575" stroke="0" extrusionOk="0">
                    <a:moveTo>
                      <a:pt x="1310" y="-1"/>
                    </a:moveTo>
                    <a:cubicBezTo>
                      <a:pt x="12709" y="692"/>
                      <a:pt x="21600" y="10139"/>
                      <a:pt x="21600" y="21560"/>
                    </a:cubicBezTo>
                    <a:cubicBezTo>
                      <a:pt x="21600" y="21898"/>
                      <a:pt x="21592" y="22236"/>
                      <a:pt x="21576" y="22575"/>
                    </a:cubicBezTo>
                    <a:lnTo>
                      <a:pt x="0" y="21560"/>
                    </a:lnTo>
                    <a:close/>
                  </a:path>
                </a:pathLst>
              </a:custGeom>
              <a:noFill/>
              <a:ln w="12700">
                <a:solidFill>
                  <a:srgbClr val="FFC000"/>
                </a:solidFill>
                <a:round/>
                <a:headEnd/>
                <a:tailEnd type="none" w="sm" len="sm"/>
              </a:ln>
              <a:effectLst/>
              <a:extLst/>
            </p:spPr>
            <p:txBody>
              <a:bodyPr wrap="none" anchor="ctr"/>
              <a:lstStyle/>
              <a:p>
                <a:pPr>
                  <a:defRPr/>
                </a:pPr>
                <a:endParaRPr lang="en-US" sz="1300" i="1">
                  <a:solidFill>
                    <a:srgbClr val="000000"/>
                  </a:solidFill>
                </a:endParaRPr>
              </a:p>
            </p:txBody>
          </p:sp>
          <p:sp>
            <p:nvSpPr>
              <p:cNvPr id="262" name="Arc 95"/>
              <p:cNvSpPr>
                <a:spLocks/>
              </p:cNvSpPr>
              <p:nvPr/>
            </p:nvSpPr>
            <p:spPr bwMode="gray">
              <a:xfrm>
                <a:off x="1727" y="1961"/>
                <a:ext cx="107" cy="112"/>
              </a:xfrm>
              <a:custGeom>
                <a:avLst/>
                <a:gdLst>
                  <a:gd name="G0" fmla="+- 0 0 0"/>
                  <a:gd name="G1" fmla="+- 21560 0 0"/>
                  <a:gd name="G2" fmla="+- 21600 0 0"/>
                  <a:gd name="T0" fmla="*/ 1310 w 21600"/>
                  <a:gd name="T1" fmla="*/ 0 h 22575"/>
                  <a:gd name="T2" fmla="*/ 21576 w 21600"/>
                  <a:gd name="T3" fmla="*/ 22575 h 22575"/>
                  <a:gd name="T4" fmla="*/ 0 w 21600"/>
                  <a:gd name="T5" fmla="*/ 21560 h 22575"/>
                </a:gdLst>
                <a:ahLst/>
                <a:cxnLst>
                  <a:cxn ang="0">
                    <a:pos x="T0" y="T1"/>
                  </a:cxn>
                  <a:cxn ang="0">
                    <a:pos x="T2" y="T3"/>
                  </a:cxn>
                  <a:cxn ang="0">
                    <a:pos x="T4" y="T5"/>
                  </a:cxn>
                </a:cxnLst>
                <a:rect l="0" t="0" r="r" b="b"/>
                <a:pathLst>
                  <a:path w="21600" h="22575" fill="none" extrusionOk="0">
                    <a:moveTo>
                      <a:pt x="1310" y="-1"/>
                    </a:moveTo>
                    <a:cubicBezTo>
                      <a:pt x="12709" y="692"/>
                      <a:pt x="21600" y="10139"/>
                      <a:pt x="21600" y="21560"/>
                    </a:cubicBezTo>
                    <a:cubicBezTo>
                      <a:pt x="21600" y="21898"/>
                      <a:pt x="21592" y="22236"/>
                      <a:pt x="21576" y="22575"/>
                    </a:cubicBezTo>
                  </a:path>
                  <a:path w="21600" h="22575" stroke="0" extrusionOk="0">
                    <a:moveTo>
                      <a:pt x="1310" y="-1"/>
                    </a:moveTo>
                    <a:cubicBezTo>
                      <a:pt x="12709" y="692"/>
                      <a:pt x="21600" y="10139"/>
                      <a:pt x="21600" y="21560"/>
                    </a:cubicBezTo>
                    <a:cubicBezTo>
                      <a:pt x="21600" y="21898"/>
                      <a:pt x="21592" y="22236"/>
                      <a:pt x="21576" y="22575"/>
                    </a:cubicBezTo>
                    <a:lnTo>
                      <a:pt x="0" y="21560"/>
                    </a:lnTo>
                    <a:close/>
                  </a:path>
                </a:pathLst>
              </a:custGeom>
              <a:noFill/>
              <a:ln w="12700">
                <a:solidFill>
                  <a:srgbClr val="FFC000"/>
                </a:solidFill>
                <a:round/>
                <a:headEnd/>
                <a:tailEnd type="none" w="sm" len="sm"/>
              </a:ln>
              <a:effectLst/>
              <a:extLst/>
            </p:spPr>
            <p:txBody>
              <a:bodyPr wrap="none" anchor="ctr"/>
              <a:lstStyle/>
              <a:p>
                <a:pPr>
                  <a:defRPr/>
                </a:pPr>
                <a:endParaRPr lang="en-US" sz="1300" i="1">
                  <a:solidFill>
                    <a:srgbClr val="000000"/>
                  </a:solidFill>
                </a:endParaRPr>
              </a:p>
            </p:txBody>
          </p:sp>
          <p:sp>
            <p:nvSpPr>
              <p:cNvPr id="263" name="Arc 96"/>
              <p:cNvSpPr>
                <a:spLocks/>
              </p:cNvSpPr>
              <p:nvPr/>
            </p:nvSpPr>
            <p:spPr bwMode="gray">
              <a:xfrm>
                <a:off x="1718" y="2006"/>
                <a:ext cx="66" cy="70"/>
              </a:xfrm>
              <a:custGeom>
                <a:avLst/>
                <a:gdLst>
                  <a:gd name="G0" fmla="+- 0 0 0"/>
                  <a:gd name="G1" fmla="+- 21560 0 0"/>
                  <a:gd name="G2" fmla="+- 21600 0 0"/>
                  <a:gd name="T0" fmla="*/ 1310 w 21600"/>
                  <a:gd name="T1" fmla="*/ 0 h 22575"/>
                  <a:gd name="T2" fmla="*/ 21576 w 21600"/>
                  <a:gd name="T3" fmla="*/ 22575 h 22575"/>
                  <a:gd name="T4" fmla="*/ 0 w 21600"/>
                  <a:gd name="T5" fmla="*/ 21560 h 22575"/>
                </a:gdLst>
                <a:ahLst/>
                <a:cxnLst>
                  <a:cxn ang="0">
                    <a:pos x="T0" y="T1"/>
                  </a:cxn>
                  <a:cxn ang="0">
                    <a:pos x="T2" y="T3"/>
                  </a:cxn>
                  <a:cxn ang="0">
                    <a:pos x="T4" y="T5"/>
                  </a:cxn>
                </a:cxnLst>
                <a:rect l="0" t="0" r="r" b="b"/>
                <a:pathLst>
                  <a:path w="21600" h="22575" fill="none" extrusionOk="0">
                    <a:moveTo>
                      <a:pt x="1310" y="-1"/>
                    </a:moveTo>
                    <a:cubicBezTo>
                      <a:pt x="12709" y="692"/>
                      <a:pt x="21600" y="10139"/>
                      <a:pt x="21600" y="21560"/>
                    </a:cubicBezTo>
                    <a:cubicBezTo>
                      <a:pt x="21600" y="21898"/>
                      <a:pt x="21592" y="22236"/>
                      <a:pt x="21576" y="22575"/>
                    </a:cubicBezTo>
                  </a:path>
                  <a:path w="21600" h="22575" stroke="0" extrusionOk="0">
                    <a:moveTo>
                      <a:pt x="1310" y="-1"/>
                    </a:moveTo>
                    <a:cubicBezTo>
                      <a:pt x="12709" y="692"/>
                      <a:pt x="21600" y="10139"/>
                      <a:pt x="21600" y="21560"/>
                    </a:cubicBezTo>
                    <a:cubicBezTo>
                      <a:pt x="21600" y="21898"/>
                      <a:pt x="21592" y="22236"/>
                      <a:pt x="21576" y="22575"/>
                    </a:cubicBezTo>
                    <a:lnTo>
                      <a:pt x="0" y="21560"/>
                    </a:lnTo>
                    <a:close/>
                  </a:path>
                </a:pathLst>
              </a:custGeom>
              <a:noFill/>
              <a:ln w="12700">
                <a:solidFill>
                  <a:srgbClr val="FFC000"/>
                </a:solidFill>
                <a:round/>
                <a:headEnd/>
                <a:tailEnd type="none" w="sm" len="sm"/>
              </a:ln>
              <a:effectLst/>
              <a:extLst/>
            </p:spPr>
            <p:txBody>
              <a:bodyPr wrap="none" anchor="ctr"/>
              <a:lstStyle/>
              <a:p>
                <a:pPr>
                  <a:defRPr/>
                </a:pPr>
                <a:endParaRPr lang="en-US" sz="1300" i="1">
                  <a:solidFill>
                    <a:srgbClr val="000000"/>
                  </a:solidFill>
                </a:endParaRPr>
              </a:p>
            </p:txBody>
          </p:sp>
        </p:grpSp>
      </p:grpSp>
      <p:sp>
        <p:nvSpPr>
          <p:cNvPr id="214" name="Rectangle 12"/>
          <p:cNvSpPr txBox="1">
            <a:spLocks/>
          </p:cNvSpPr>
          <p:nvPr/>
        </p:nvSpPr>
        <p:spPr>
          <a:xfrm>
            <a:off x="5660533" y="2782418"/>
            <a:ext cx="1115351" cy="475132"/>
          </a:xfrm>
          <a:prstGeom prst="wedgeRectCallout">
            <a:avLst>
              <a:gd name="adj1" fmla="val -30795"/>
              <a:gd name="adj2" fmla="val -111108"/>
            </a:avLst>
          </a:prstGeom>
          <a:solidFill>
            <a:schemeClr val="bg1"/>
          </a:solidFill>
          <a:ln w="9525">
            <a:solidFill>
              <a:schemeClr val="accent4"/>
            </a:solidFill>
            <a:miter lim="800000"/>
            <a:headEnd/>
            <a:tailEnd/>
          </a:ln>
          <a:effectLst/>
        </p:spPr>
        <p:txBody>
          <a:bodyPr vert="horz" wrap="square" lIns="36576" tIns="36576" rIns="36576" bIns="36576" numCol="1" anchor="ctr" anchorCtr="0" compatLnSpc="1">
            <a:prstTxWarp prst="textNoShape">
              <a:avLst/>
            </a:prstTxWarp>
            <a:noAutofit/>
          </a:bodyPr>
          <a:lstStyle>
            <a:defPPr>
              <a:defRPr lang="en-US"/>
            </a:defPPr>
            <a:lvl1pPr marL="0" lvl="0" indent="0" defTabSz="895350" eaLnBrk="1" hangingPunct="1">
              <a:buClr>
                <a:schemeClr val="tx2"/>
              </a:buClr>
              <a:defRPr sz="800" baseline="0">
                <a:latin typeface="+mn-lt"/>
              </a:defRPr>
            </a:lvl1pPr>
            <a:lvl2pPr marL="193675" indent="-192088" defTabSz="895350" eaLnBrk="1" hangingPunct="1">
              <a:buClr>
                <a:schemeClr val="tx2"/>
              </a:buClr>
              <a:buSzPct val="125000"/>
              <a:buFont typeface="Arial" charset="0"/>
              <a:buChar char="▪"/>
              <a:defRPr baseline="0">
                <a:latin typeface="+mn-lt"/>
              </a:defRPr>
            </a:lvl2pPr>
            <a:lvl3pPr marL="457200" indent="-261938" defTabSz="895350" eaLnBrk="1" hangingPunct="1">
              <a:buClr>
                <a:schemeClr val="tx2"/>
              </a:buClr>
              <a:buSzPct val="120000"/>
              <a:buFont typeface="Arial" charset="0"/>
              <a:buChar char="–"/>
              <a:defRPr baseline="0">
                <a:latin typeface="+mn-lt"/>
              </a:defRPr>
            </a:lvl3pPr>
            <a:lvl4pPr marL="614363" indent="-155575" defTabSz="895350" eaLnBrk="1" hangingPunct="1">
              <a:buClr>
                <a:schemeClr val="tx2"/>
              </a:buClr>
              <a:buSzPct val="120000"/>
              <a:buFont typeface="Arial" charset="0"/>
              <a:buChar char="▫"/>
              <a:defRPr baseline="0">
                <a:latin typeface="+mn-lt"/>
              </a:defRPr>
            </a:lvl4pPr>
            <a:lvl5pPr marL="749808"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1000" i="1"/>
              <a:t>Wireless contents provided to the user</a:t>
            </a:r>
          </a:p>
        </p:txBody>
      </p:sp>
      <p:sp>
        <p:nvSpPr>
          <p:cNvPr id="2" name="Title 1"/>
          <p:cNvSpPr>
            <a:spLocks noGrp="1"/>
          </p:cNvSpPr>
          <p:nvPr>
            <p:ph type="title"/>
          </p:nvPr>
        </p:nvSpPr>
        <p:spPr>
          <a:xfrm>
            <a:off x="121287" y="133350"/>
            <a:ext cx="8794113" cy="246221"/>
          </a:xfr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indent="0" algn="ctr">
              <a:buNone/>
            </a:pPr>
            <a:r>
              <a:rPr lang="en-US" sz="1600" b="0" i="1">
                <a:solidFill>
                  <a:schemeClr val="tx1"/>
                </a:solidFill>
                <a:latin typeface="+mn-lt"/>
                <a:cs typeface="Arial"/>
              </a:rPr>
              <a:t>A FUTURE END-STATE COULD LOOK VERY DIFFERENT FROM TODAY’S MOBILITY SITUATION</a:t>
            </a:r>
          </a:p>
        </p:txBody>
      </p:sp>
      <p:sp>
        <p:nvSpPr>
          <p:cNvPr id="3" name="Rectangular Callout 2"/>
          <p:cNvSpPr/>
          <p:nvPr/>
        </p:nvSpPr>
        <p:spPr>
          <a:xfrm rot="16200000">
            <a:off x="663973" y="217266"/>
            <a:ext cx="3743858" cy="4828821"/>
          </a:xfrm>
          <a:custGeom>
            <a:avLst/>
            <a:gdLst>
              <a:gd name="connsiteX0" fmla="*/ 0 w 4892437"/>
              <a:gd name="connsiteY0" fmla="*/ 0 h 4275144"/>
              <a:gd name="connsiteX1" fmla="*/ 2853922 w 4892437"/>
              <a:gd name="connsiteY1" fmla="*/ 0 h 4275144"/>
              <a:gd name="connsiteX2" fmla="*/ 2853922 w 4892437"/>
              <a:gd name="connsiteY2" fmla="*/ 0 h 4275144"/>
              <a:gd name="connsiteX3" fmla="*/ 4077031 w 4892437"/>
              <a:gd name="connsiteY3" fmla="*/ 0 h 4275144"/>
              <a:gd name="connsiteX4" fmla="*/ 4892437 w 4892437"/>
              <a:gd name="connsiteY4" fmla="*/ 0 h 4275144"/>
              <a:gd name="connsiteX5" fmla="*/ 4892437 w 4892437"/>
              <a:gd name="connsiteY5" fmla="*/ 2493834 h 4275144"/>
              <a:gd name="connsiteX6" fmla="*/ 4892437 w 4892437"/>
              <a:gd name="connsiteY6" fmla="*/ 2493834 h 4275144"/>
              <a:gd name="connsiteX7" fmla="*/ 4892437 w 4892437"/>
              <a:gd name="connsiteY7" fmla="*/ 3562620 h 4275144"/>
              <a:gd name="connsiteX8" fmla="*/ 4892437 w 4892437"/>
              <a:gd name="connsiteY8" fmla="*/ 4275144 h 4275144"/>
              <a:gd name="connsiteX9" fmla="*/ 4077031 w 4892437"/>
              <a:gd name="connsiteY9" fmla="*/ 4275144 h 4275144"/>
              <a:gd name="connsiteX10" fmla="*/ 2547443 w 4892437"/>
              <a:gd name="connsiteY10" fmla="*/ 4732413 h 4275144"/>
              <a:gd name="connsiteX11" fmla="*/ 2853922 w 4892437"/>
              <a:gd name="connsiteY11" fmla="*/ 4275144 h 4275144"/>
              <a:gd name="connsiteX12" fmla="*/ 0 w 4892437"/>
              <a:gd name="connsiteY12" fmla="*/ 4275144 h 4275144"/>
              <a:gd name="connsiteX13" fmla="*/ 0 w 4892437"/>
              <a:gd name="connsiteY13" fmla="*/ 3562620 h 4275144"/>
              <a:gd name="connsiteX14" fmla="*/ 0 w 4892437"/>
              <a:gd name="connsiteY14" fmla="*/ 2493834 h 4275144"/>
              <a:gd name="connsiteX15" fmla="*/ 0 w 4892437"/>
              <a:gd name="connsiteY15" fmla="*/ 2493834 h 4275144"/>
              <a:gd name="connsiteX16" fmla="*/ 0 w 4892437"/>
              <a:gd name="connsiteY16" fmla="*/ 0 h 4275144"/>
              <a:gd name="connsiteX0" fmla="*/ 0 w 4892437"/>
              <a:gd name="connsiteY0" fmla="*/ 0 h 4732413"/>
              <a:gd name="connsiteX1" fmla="*/ 2853922 w 4892437"/>
              <a:gd name="connsiteY1" fmla="*/ 0 h 4732413"/>
              <a:gd name="connsiteX2" fmla="*/ 2853922 w 4892437"/>
              <a:gd name="connsiteY2" fmla="*/ 0 h 4732413"/>
              <a:gd name="connsiteX3" fmla="*/ 4077031 w 4892437"/>
              <a:gd name="connsiteY3" fmla="*/ 0 h 4732413"/>
              <a:gd name="connsiteX4" fmla="*/ 4892437 w 4892437"/>
              <a:gd name="connsiteY4" fmla="*/ 0 h 4732413"/>
              <a:gd name="connsiteX5" fmla="*/ 4892437 w 4892437"/>
              <a:gd name="connsiteY5" fmla="*/ 2493834 h 4732413"/>
              <a:gd name="connsiteX6" fmla="*/ 4892437 w 4892437"/>
              <a:gd name="connsiteY6" fmla="*/ 2493834 h 4732413"/>
              <a:gd name="connsiteX7" fmla="*/ 4892437 w 4892437"/>
              <a:gd name="connsiteY7" fmla="*/ 3562620 h 4732413"/>
              <a:gd name="connsiteX8" fmla="*/ 4892437 w 4892437"/>
              <a:gd name="connsiteY8" fmla="*/ 4275144 h 4732413"/>
              <a:gd name="connsiteX9" fmla="*/ 4077031 w 4892437"/>
              <a:gd name="connsiteY9" fmla="*/ 4275144 h 4732413"/>
              <a:gd name="connsiteX10" fmla="*/ 2547443 w 4892437"/>
              <a:gd name="connsiteY10" fmla="*/ 4732413 h 4732413"/>
              <a:gd name="connsiteX11" fmla="*/ 2479348 w 4892437"/>
              <a:gd name="connsiteY11" fmla="*/ 4275147 h 4732413"/>
              <a:gd name="connsiteX12" fmla="*/ 0 w 4892437"/>
              <a:gd name="connsiteY12" fmla="*/ 4275144 h 4732413"/>
              <a:gd name="connsiteX13" fmla="*/ 0 w 4892437"/>
              <a:gd name="connsiteY13" fmla="*/ 3562620 h 4732413"/>
              <a:gd name="connsiteX14" fmla="*/ 0 w 4892437"/>
              <a:gd name="connsiteY14" fmla="*/ 2493834 h 4732413"/>
              <a:gd name="connsiteX15" fmla="*/ 0 w 4892437"/>
              <a:gd name="connsiteY15" fmla="*/ 2493834 h 4732413"/>
              <a:gd name="connsiteX16" fmla="*/ 0 w 4892437"/>
              <a:gd name="connsiteY16" fmla="*/ 0 h 4732413"/>
              <a:gd name="connsiteX0" fmla="*/ 0 w 4892437"/>
              <a:gd name="connsiteY0" fmla="*/ 0 h 4732413"/>
              <a:gd name="connsiteX1" fmla="*/ 2853922 w 4892437"/>
              <a:gd name="connsiteY1" fmla="*/ 0 h 4732413"/>
              <a:gd name="connsiteX2" fmla="*/ 2853922 w 4892437"/>
              <a:gd name="connsiteY2" fmla="*/ 0 h 4732413"/>
              <a:gd name="connsiteX3" fmla="*/ 4077031 w 4892437"/>
              <a:gd name="connsiteY3" fmla="*/ 0 h 4732413"/>
              <a:gd name="connsiteX4" fmla="*/ 4892437 w 4892437"/>
              <a:gd name="connsiteY4" fmla="*/ 0 h 4732413"/>
              <a:gd name="connsiteX5" fmla="*/ 4892437 w 4892437"/>
              <a:gd name="connsiteY5" fmla="*/ 2493834 h 4732413"/>
              <a:gd name="connsiteX6" fmla="*/ 4892437 w 4892437"/>
              <a:gd name="connsiteY6" fmla="*/ 2493834 h 4732413"/>
              <a:gd name="connsiteX7" fmla="*/ 4892437 w 4892437"/>
              <a:gd name="connsiteY7" fmla="*/ 3562620 h 4732413"/>
              <a:gd name="connsiteX8" fmla="*/ 4892437 w 4892437"/>
              <a:gd name="connsiteY8" fmla="*/ 4275144 h 4732413"/>
              <a:gd name="connsiteX9" fmla="*/ 2953310 w 4892437"/>
              <a:gd name="connsiteY9" fmla="*/ 4286161 h 4732413"/>
              <a:gd name="connsiteX10" fmla="*/ 2547443 w 4892437"/>
              <a:gd name="connsiteY10" fmla="*/ 4732413 h 4732413"/>
              <a:gd name="connsiteX11" fmla="*/ 2479348 w 4892437"/>
              <a:gd name="connsiteY11" fmla="*/ 4275147 h 4732413"/>
              <a:gd name="connsiteX12" fmla="*/ 0 w 4892437"/>
              <a:gd name="connsiteY12" fmla="*/ 4275144 h 4732413"/>
              <a:gd name="connsiteX13" fmla="*/ 0 w 4892437"/>
              <a:gd name="connsiteY13" fmla="*/ 3562620 h 4732413"/>
              <a:gd name="connsiteX14" fmla="*/ 0 w 4892437"/>
              <a:gd name="connsiteY14" fmla="*/ 2493834 h 4732413"/>
              <a:gd name="connsiteX15" fmla="*/ 0 w 4892437"/>
              <a:gd name="connsiteY15" fmla="*/ 2493834 h 4732413"/>
              <a:gd name="connsiteX16" fmla="*/ 0 w 4892437"/>
              <a:gd name="connsiteY16" fmla="*/ 0 h 473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92437" h="4732413">
                <a:moveTo>
                  <a:pt x="0" y="0"/>
                </a:moveTo>
                <a:lnTo>
                  <a:pt x="2853922" y="0"/>
                </a:lnTo>
                <a:lnTo>
                  <a:pt x="2853922" y="0"/>
                </a:lnTo>
                <a:lnTo>
                  <a:pt x="4077031" y="0"/>
                </a:lnTo>
                <a:lnTo>
                  <a:pt x="4892437" y="0"/>
                </a:lnTo>
                <a:lnTo>
                  <a:pt x="4892437" y="2493834"/>
                </a:lnTo>
                <a:lnTo>
                  <a:pt x="4892437" y="2493834"/>
                </a:lnTo>
                <a:lnTo>
                  <a:pt x="4892437" y="3562620"/>
                </a:lnTo>
                <a:lnTo>
                  <a:pt x="4892437" y="4275144"/>
                </a:lnTo>
                <a:lnTo>
                  <a:pt x="2953310" y="4286161"/>
                </a:lnTo>
                <a:lnTo>
                  <a:pt x="2547443" y="4732413"/>
                </a:lnTo>
                <a:lnTo>
                  <a:pt x="2479348" y="4275147"/>
                </a:lnTo>
                <a:lnTo>
                  <a:pt x="0" y="4275144"/>
                </a:lnTo>
                <a:lnTo>
                  <a:pt x="0" y="3562620"/>
                </a:lnTo>
                <a:lnTo>
                  <a:pt x="0" y="2493834"/>
                </a:lnTo>
                <a:lnTo>
                  <a:pt x="0" y="2493834"/>
                </a:lnTo>
                <a:lnTo>
                  <a:pt x="0" y="0"/>
                </a:lnTo>
                <a:close/>
              </a:path>
            </a:pathLst>
          </a:cu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i="1">
              <a:solidFill>
                <a:schemeClr val="tx1"/>
              </a:solidFill>
            </a:endParaRPr>
          </a:p>
        </p:txBody>
      </p:sp>
      <p:sp>
        <p:nvSpPr>
          <p:cNvPr id="50" name="Arc 49"/>
          <p:cNvSpPr/>
          <p:nvPr/>
        </p:nvSpPr>
        <p:spPr>
          <a:xfrm rot="3851792">
            <a:off x="1418342" y="1769126"/>
            <a:ext cx="2008877" cy="2678660"/>
          </a:xfrm>
          <a:prstGeom prst="arc">
            <a:avLst>
              <a:gd name="adj1" fmla="val 16700972"/>
              <a:gd name="adj2" fmla="val 8015689"/>
            </a:avLst>
          </a:prstGeom>
          <a:solidFill>
            <a:schemeClr val="accent1"/>
          </a:solidFill>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i="1"/>
          </a:p>
        </p:txBody>
      </p:sp>
      <p:sp>
        <p:nvSpPr>
          <p:cNvPr id="49" name="Arc 48"/>
          <p:cNvSpPr/>
          <p:nvPr/>
        </p:nvSpPr>
        <p:spPr>
          <a:xfrm rot="3851792">
            <a:off x="1831150" y="2282780"/>
            <a:ext cx="1183261" cy="1577775"/>
          </a:xfrm>
          <a:prstGeom prst="arc">
            <a:avLst>
              <a:gd name="adj1" fmla="val 16200000"/>
              <a:gd name="adj2" fmla="val 8491928"/>
            </a:avLst>
          </a:prstGeom>
          <a:solidFill>
            <a:schemeClr val="bg1"/>
          </a:solidFill>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i="1"/>
          </a:p>
        </p:txBody>
      </p:sp>
      <p:sp>
        <p:nvSpPr>
          <p:cNvPr id="11" name="Rectangle 10"/>
          <p:cNvSpPr>
            <a:spLocks/>
          </p:cNvSpPr>
          <p:nvPr/>
        </p:nvSpPr>
        <p:spPr>
          <a:xfrm>
            <a:off x="121493" y="755104"/>
            <a:ext cx="4362235" cy="220387"/>
          </a:xfrm>
          <a:prstGeom prst="rect">
            <a:avLst/>
          </a:prstGeom>
          <a:gradFill>
            <a:gsLst>
              <a:gs pos="0">
                <a:schemeClr val="accent1"/>
              </a:gs>
              <a:gs pos="100000">
                <a:schemeClr val="accent2"/>
              </a:gs>
            </a:gsLst>
            <a:lin ang="5400000" scaled="0"/>
          </a:gradFill>
          <a:ln w="9525">
            <a:noFill/>
            <a:miter lim="800000"/>
            <a:headEnd/>
            <a:tailEnd/>
          </a:ln>
          <a:effectLst/>
        </p:spPr>
        <p:txBody>
          <a:bodyPr vert="horz" wrap="square" lIns="73152" tIns="72009" rIns="72009" bIns="72009" numCol="1" anchor="ctr" anchorCtr="0" compatLnSpc="1">
            <a:prstTxWarp prst="textNoShape">
              <a:avLst/>
            </a:prstTxWarp>
            <a:noAutofit/>
          </a:bodyPr>
          <a:lstStyle/>
          <a:p>
            <a:pPr defTabSz="895350">
              <a:buClr>
                <a:srgbClr val="002960"/>
              </a:buClr>
            </a:pPr>
            <a:endParaRPr lang="en-US" b="1" i="1">
              <a:solidFill>
                <a:schemeClr val="tx2"/>
              </a:solidFill>
            </a:endParaRPr>
          </a:p>
        </p:txBody>
      </p:sp>
      <p:sp>
        <p:nvSpPr>
          <p:cNvPr id="12" name="Rectangle 12"/>
          <p:cNvSpPr txBox="1"/>
          <p:nvPr/>
        </p:nvSpPr>
        <p:spPr>
          <a:xfrm>
            <a:off x="177758" y="806417"/>
            <a:ext cx="4178020" cy="153888"/>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defRPr>
            </a:lvl1pPr>
            <a:lvl2pPr marL="193675" indent="-192088" defTabSz="895350" eaLnBrk="1" hangingPunct="1">
              <a:buClr>
                <a:schemeClr val="tx2"/>
              </a:buClr>
              <a:buSzPct val="125000"/>
              <a:buFont typeface="Arial" charset="0"/>
              <a:buChar char="▪"/>
              <a:defRPr baseline="0">
                <a:latin typeface="+mn-lt"/>
              </a:defRPr>
            </a:lvl2pPr>
            <a:lvl3pPr marL="457200" indent="-261938" defTabSz="895350" eaLnBrk="1" hangingPunct="1">
              <a:buClr>
                <a:schemeClr val="tx2"/>
              </a:buClr>
              <a:buSzPct val="120000"/>
              <a:buFont typeface="Arial" charset="0"/>
              <a:buChar char="–"/>
              <a:defRPr baseline="0">
                <a:latin typeface="+mn-lt"/>
              </a:defRPr>
            </a:lvl3pPr>
            <a:lvl4pPr marL="614363" indent="-155575" defTabSz="895350" eaLnBrk="1" hangingPunct="1">
              <a:buClr>
                <a:schemeClr val="tx2"/>
              </a:buClr>
              <a:buSzPct val="120000"/>
              <a:buFont typeface="Arial" charset="0"/>
              <a:buChar char="▫"/>
              <a:defRPr baseline="0">
                <a:latin typeface="+mn-lt"/>
              </a:defRPr>
            </a:lvl4pPr>
            <a:lvl5pPr marL="749808"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1000" b="1" i="1">
                <a:solidFill>
                  <a:schemeClr val="tx2"/>
                </a:solidFill>
              </a:rPr>
              <a:t>The car of tomorrow</a:t>
            </a:r>
          </a:p>
        </p:txBody>
      </p:sp>
      <p:sp>
        <p:nvSpPr>
          <p:cNvPr id="20" name="Rectangle 19"/>
          <p:cNvSpPr/>
          <p:nvPr/>
        </p:nvSpPr>
        <p:spPr>
          <a:xfrm>
            <a:off x="222187" y="1062618"/>
            <a:ext cx="1087406" cy="406880"/>
          </a:xfrm>
          <a:prstGeom prst="rect">
            <a:avLst/>
          </a:prstGeom>
          <a:solidFill>
            <a:schemeClr val="bg1"/>
          </a:soli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i="1">
              <a:solidFill>
                <a:schemeClr val="tx1"/>
              </a:solidFill>
            </a:endParaRPr>
          </a:p>
        </p:txBody>
      </p:sp>
      <p:pic>
        <p:nvPicPr>
          <p:cNvPr id="19" name="Picture 80" descr="C:\Users\Marisa Carder\Dropbox\MGI_Disruptive_May2013 ZZR266\12 tech icons\3D.jp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328389" y="1168083"/>
            <a:ext cx="875002" cy="195949"/>
          </a:xfrm>
          <a:prstGeom prst="rect">
            <a:avLst/>
          </a:prstGeom>
          <a:noFill/>
          <a:effectLst/>
          <a:extLst>
            <a:ext uri="{909E8E84-426E-40dd-AFC4-6F175D3DCCD1}">
              <a14:hiddenFill xmlns="" xmlns:a14="http://schemas.microsoft.com/office/drawing/2010/main">
                <a:solidFill>
                  <a:srgbClr val="FFFFFF"/>
                </a:solidFill>
              </a14:hiddenFill>
            </a:ext>
          </a:extLst>
        </p:spPr>
      </p:pic>
      <p:sp>
        <p:nvSpPr>
          <p:cNvPr id="23" name="Rectangle 22"/>
          <p:cNvSpPr/>
          <p:nvPr/>
        </p:nvSpPr>
        <p:spPr>
          <a:xfrm>
            <a:off x="461009" y="2162013"/>
            <a:ext cx="609763" cy="368824"/>
          </a:xfrm>
          <a:prstGeom prst="rect">
            <a:avLst/>
          </a:prstGeom>
          <a:solidFill>
            <a:schemeClr val="bg1"/>
          </a:soli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i="1">
              <a:solidFill>
                <a:schemeClr val="tx1"/>
              </a:solidFill>
            </a:endParaRPr>
          </a:p>
        </p:txBody>
      </p:sp>
      <p:pic>
        <p:nvPicPr>
          <p:cNvPr id="27" name="Picture 91" descr="C:\Users\Marisa Carder\Dropbox\MGI_Disruptive_May2013 ZZR266\12 tech icons\vehicles.jp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1479291" y="1875196"/>
            <a:ext cx="1886978" cy="914834"/>
          </a:xfrm>
          <a:prstGeom prst="rect">
            <a:avLst/>
          </a:prstGeom>
          <a:noFill/>
          <a:extLst>
            <a:ext uri="{909E8E84-426E-40dd-AFC4-6F175D3DCCD1}">
              <a14:hiddenFill xmlns="" xmlns:a14="http://schemas.microsoft.com/office/drawing/2010/main">
                <a:solidFill>
                  <a:srgbClr val="FFFFFF"/>
                </a:solidFill>
              </a14:hiddenFill>
            </a:ext>
          </a:extLst>
        </p:spPr>
      </p:pic>
      <p:sp>
        <p:nvSpPr>
          <p:cNvPr id="39" name="Oval 38"/>
          <p:cNvSpPr/>
          <p:nvPr/>
        </p:nvSpPr>
        <p:spPr>
          <a:xfrm>
            <a:off x="2284969" y="2002444"/>
            <a:ext cx="97113" cy="72830"/>
          </a:xfrm>
          <a:prstGeom prst="ellipse">
            <a:avLst/>
          </a:prstGeom>
          <a:solidFill>
            <a:schemeClr val="bg1">
              <a:lumMod val="9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solidFill>
                <a:schemeClr val="tx1"/>
              </a:solidFill>
            </a:endParaRPr>
          </a:p>
        </p:txBody>
      </p:sp>
      <p:sp>
        <p:nvSpPr>
          <p:cNvPr id="40" name="Oval 39"/>
          <p:cNvSpPr/>
          <p:nvPr/>
        </p:nvSpPr>
        <p:spPr>
          <a:xfrm>
            <a:off x="2302610" y="2652079"/>
            <a:ext cx="97113" cy="72830"/>
          </a:xfrm>
          <a:prstGeom prst="ellipse">
            <a:avLst/>
          </a:prstGeom>
          <a:solidFill>
            <a:schemeClr val="bg1">
              <a:lumMod val="9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solidFill>
                <a:schemeClr val="tx1"/>
              </a:solidFill>
            </a:endParaRPr>
          </a:p>
        </p:txBody>
      </p:sp>
      <p:sp>
        <p:nvSpPr>
          <p:cNvPr id="41" name="Oval 40"/>
          <p:cNvSpPr/>
          <p:nvPr/>
        </p:nvSpPr>
        <p:spPr>
          <a:xfrm>
            <a:off x="1625517" y="2263526"/>
            <a:ext cx="97113" cy="72830"/>
          </a:xfrm>
          <a:prstGeom prst="ellipse">
            <a:avLst/>
          </a:prstGeom>
          <a:solidFill>
            <a:schemeClr val="bg1">
              <a:lumMod val="9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solidFill>
                <a:schemeClr val="tx1"/>
              </a:solidFill>
            </a:endParaRPr>
          </a:p>
        </p:txBody>
      </p:sp>
      <p:sp>
        <p:nvSpPr>
          <p:cNvPr id="42" name="Freeform 41"/>
          <p:cNvSpPr/>
          <p:nvPr/>
        </p:nvSpPr>
        <p:spPr>
          <a:xfrm>
            <a:off x="1298464" y="1284660"/>
            <a:ext cx="375609" cy="1015483"/>
          </a:xfrm>
          <a:custGeom>
            <a:avLst/>
            <a:gdLst>
              <a:gd name="connsiteX0" fmla="*/ 0 w 1036320"/>
              <a:gd name="connsiteY0" fmla="*/ 0 h 1272540"/>
              <a:gd name="connsiteX1" fmla="*/ 99060 w 1036320"/>
              <a:gd name="connsiteY1" fmla="*/ 0 h 1272540"/>
              <a:gd name="connsiteX2" fmla="*/ 99060 w 1036320"/>
              <a:gd name="connsiteY2" fmla="*/ 1272540 h 1272540"/>
              <a:gd name="connsiteX3" fmla="*/ 1036320 w 1036320"/>
              <a:gd name="connsiteY3" fmla="*/ 1272540 h 1272540"/>
            </a:gdLst>
            <a:ahLst/>
            <a:cxnLst>
              <a:cxn ang="0">
                <a:pos x="connsiteX0" y="connsiteY0"/>
              </a:cxn>
              <a:cxn ang="0">
                <a:pos x="connsiteX1" y="connsiteY1"/>
              </a:cxn>
              <a:cxn ang="0">
                <a:pos x="connsiteX2" y="connsiteY2"/>
              </a:cxn>
              <a:cxn ang="0">
                <a:pos x="connsiteX3" y="connsiteY3"/>
              </a:cxn>
            </a:cxnLst>
            <a:rect l="l" t="t" r="r" b="b"/>
            <a:pathLst>
              <a:path w="1036320" h="1272540">
                <a:moveTo>
                  <a:pt x="0" y="0"/>
                </a:moveTo>
                <a:lnTo>
                  <a:pt x="99060" y="0"/>
                </a:lnTo>
                <a:lnTo>
                  <a:pt x="99060" y="1272540"/>
                </a:lnTo>
                <a:lnTo>
                  <a:pt x="1036320" y="1272540"/>
                </a:lnTo>
              </a:path>
            </a:pathLst>
          </a:custGeom>
          <a:noFill/>
          <a:ln w="9525">
            <a:solidFill>
              <a:schemeClr val="accent4"/>
            </a:solidFill>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p>
        </p:txBody>
      </p:sp>
      <p:sp>
        <p:nvSpPr>
          <p:cNvPr id="43" name="Freeform 42"/>
          <p:cNvSpPr/>
          <p:nvPr/>
        </p:nvSpPr>
        <p:spPr>
          <a:xfrm rot="16200000" flipH="1" flipV="1">
            <a:off x="3051023" y="1643963"/>
            <a:ext cx="344672" cy="1744390"/>
          </a:xfrm>
          <a:custGeom>
            <a:avLst/>
            <a:gdLst>
              <a:gd name="connsiteX0" fmla="*/ 0 w 487680"/>
              <a:gd name="connsiteY0" fmla="*/ 0 h 1737360"/>
              <a:gd name="connsiteX1" fmla="*/ 0 w 487680"/>
              <a:gd name="connsiteY1" fmla="*/ 213360 h 1737360"/>
              <a:gd name="connsiteX2" fmla="*/ 487680 w 487680"/>
              <a:gd name="connsiteY2" fmla="*/ 213360 h 1737360"/>
              <a:gd name="connsiteX3" fmla="*/ 487680 w 487680"/>
              <a:gd name="connsiteY3" fmla="*/ 1737360 h 1737360"/>
            </a:gdLst>
            <a:ahLst/>
            <a:cxnLst>
              <a:cxn ang="0">
                <a:pos x="connsiteX0" y="connsiteY0"/>
              </a:cxn>
              <a:cxn ang="0">
                <a:pos x="connsiteX1" y="connsiteY1"/>
              </a:cxn>
              <a:cxn ang="0">
                <a:pos x="connsiteX2" y="connsiteY2"/>
              </a:cxn>
              <a:cxn ang="0">
                <a:pos x="connsiteX3" y="connsiteY3"/>
              </a:cxn>
            </a:cxnLst>
            <a:rect l="l" t="t" r="r" b="b"/>
            <a:pathLst>
              <a:path w="487680" h="1737360">
                <a:moveTo>
                  <a:pt x="0" y="0"/>
                </a:moveTo>
                <a:lnTo>
                  <a:pt x="0" y="213360"/>
                </a:lnTo>
                <a:lnTo>
                  <a:pt x="487680" y="213360"/>
                </a:lnTo>
                <a:lnTo>
                  <a:pt x="487680" y="1737360"/>
                </a:lnTo>
              </a:path>
            </a:pathLst>
          </a:custGeom>
          <a:noFill/>
          <a:ln w="9525">
            <a:solidFill>
              <a:schemeClr val="accent4"/>
            </a:solidFill>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p>
        </p:txBody>
      </p:sp>
      <p:sp>
        <p:nvSpPr>
          <p:cNvPr id="47" name="Freeform 46"/>
          <p:cNvSpPr/>
          <p:nvPr/>
        </p:nvSpPr>
        <p:spPr>
          <a:xfrm flipH="1" flipV="1">
            <a:off x="2333524" y="1500936"/>
            <a:ext cx="447614" cy="537923"/>
          </a:xfrm>
          <a:custGeom>
            <a:avLst/>
            <a:gdLst>
              <a:gd name="connsiteX0" fmla="*/ 0 w 120650"/>
              <a:gd name="connsiteY0" fmla="*/ 692150 h 692150"/>
              <a:gd name="connsiteX1" fmla="*/ 0 w 120650"/>
              <a:gd name="connsiteY1" fmla="*/ 0 h 692150"/>
              <a:gd name="connsiteX2" fmla="*/ 120650 w 120650"/>
              <a:gd name="connsiteY2" fmla="*/ 0 h 692150"/>
            </a:gdLst>
            <a:ahLst/>
            <a:cxnLst>
              <a:cxn ang="0">
                <a:pos x="connsiteX0" y="connsiteY0"/>
              </a:cxn>
              <a:cxn ang="0">
                <a:pos x="connsiteX1" y="connsiteY1"/>
              </a:cxn>
              <a:cxn ang="0">
                <a:pos x="connsiteX2" y="connsiteY2"/>
              </a:cxn>
            </a:cxnLst>
            <a:rect l="l" t="t" r="r" b="b"/>
            <a:pathLst>
              <a:path w="120650" h="692150">
                <a:moveTo>
                  <a:pt x="0" y="692150"/>
                </a:moveTo>
                <a:lnTo>
                  <a:pt x="0" y="0"/>
                </a:lnTo>
                <a:lnTo>
                  <a:pt x="120650" y="0"/>
                </a:lnTo>
              </a:path>
            </a:pathLst>
          </a:custGeom>
          <a:noFill/>
          <a:ln w="9525">
            <a:solidFill>
              <a:schemeClr val="accent4"/>
            </a:solidFill>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p>
        </p:txBody>
      </p:sp>
      <p:sp>
        <p:nvSpPr>
          <p:cNvPr id="48" name="Rectangle 47"/>
          <p:cNvSpPr/>
          <p:nvPr/>
        </p:nvSpPr>
        <p:spPr>
          <a:xfrm>
            <a:off x="1128028" y="2790030"/>
            <a:ext cx="2589506" cy="34986"/>
          </a:xfrm>
          <a:prstGeom prst="rect">
            <a:avLst/>
          </a:prstGeom>
          <a:solidFill>
            <a:schemeClr val="accent4"/>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solidFill>
                <a:schemeClr val="tx1"/>
              </a:solidFill>
            </a:endParaRPr>
          </a:p>
        </p:txBody>
      </p:sp>
      <p:sp>
        <p:nvSpPr>
          <p:cNvPr id="57" name="Isosceles Triangle 56"/>
          <p:cNvSpPr/>
          <p:nvPr/>
        </p:nvSpPr>
        <p:spPr>
          <a:xfrm rot="5400000" flipV="1">
            <a:off x="2271219" y="3772130"/>
            <a:ext cx="289535" cy="202263"/>
          </a:xfrm>
          <a:prstGeom prst="triangle">
            <a:avLst/>
          </a:prstGeom>
          <a:solidFill>
            <a:schemeClr val="accent4"/>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solidFill>
                <a:schemeClr val="tx1"/>
              </a:solidFill>
            </a:endParaRPr>
          </a:p>
        </p:txBody>
      </p:sp>
      <p:sp>
        <p:nvSpPr>
          <p:cNvPr id="60" name="Oval 59"/>
          <p:cNvSpPr>
            <a:spLocks/>
          </p:cNvSpPr>
          <p:nvPr/>
        </p:nvSpPr>
        <p:spPr>
          <a:xfrm>
            <a:off x="2781138" y="3400424"/>
            <a:ext cx="815228" cy="611385"/>
          </a:xfrm>
          <a:prstGeom prst="ellipse">
            <a:avLst/>
          </a:prstGeom>
          <a:solidFill>
            <a:schemeClr val="bg1"/>
          </a:solidFill>
          <a:ln w="952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i="1">
              <a:solidFill>
                <a:schemeClr val="tx1"/>
              </a:solidFill>
            </a:endParaRPr>
          </a:p>
        </p:txBody>
      </p:sp>
      <p:sp>
        <p:nvSpPr>
          <p:cNvPr id="61" name="Oval 60"/>
          <p:cNvSpPr>
            <a:spLocks/>
          </p:cNvSpPr>
          <p:nvPr/>
        </p:nvSpPr>
        <p:spPr>
          <a:xfrm>
            <a:off x="1266459" y="3385220"/>
            <a:ext cx="815228" cy="611385"/>
          </a:xfrm>
          <a:prstGeom prst="ellipse">
            <a:avLst/>
          </a:prstGeom>
          <a:solidFill>
            <a:schemeClr val="bg1"/>
          </a:solidFill>
          <a:ln w="952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solidFill>
                <a:schemeClr val="tx1"/>
              </a:solidFill>
            </a:endParaRPr>
          </a:p>
        </p:txBody>
      </p:sp>
      <p:pic>
        <p:nvPicPr>
          <p:cNvPr id="99" name="Picture 6" descr="Socket, Electricity, Power, Electric, Energy, Supply"/>
          <p:cNvPicPr>
            <a:picLocks noChangeAspect="1" noChangeArrowheads="1"/>
          </p:cNvPicPr>
          <p:nvPr/>
        </p:nvPicPr>
        <p:blipFill>
          <a:blip r:embed="rId28"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55210" y="2238222"/>
            <a:ext cx="431330" cy="195098"/>
          </a:xfrm>
          <a:prstGeom prst="rect">
            <a:avLst/>
          </a:prstGeom>
          <a:noFill/>
          <a:extLst>
            <a:ext uri="{909E8E84-426E-40dd-AFC4-6F175D3DCCD1}">
              <a14:hiddenFill xmlns="" xmlns:a14="http://schemas.microsoft.com/office/drawing/2010/main">
                <a:solidFill>
                  <a:srgbClr val="FFFFFF"/>
                </a:solidFill>
              </a14:hiddenFill>
            </a:ext>
          </a:extLst>
        </p:spPr>
      </p:pic>
      <p:pic>
        <p:nvPicPr>
          <p:cNvPr id="100" name="Picture 4" descr="Smokestack, Factory, Industry, Pollution, Chimney"/>
          <p:cNvPicPr>
            <a:picLocks noChangeAspect="1" noChangeArrowheads="1"/>
          </p:cNvPicPr>
          <p:nvPr/>
        </p:nvPicPr>
        <p:blipFill>
          <a:blip r:embed="rId29"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1371681" y="3511452"/>
            <a:ext cx="570715" cy="35244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39" name="Group 138"/>
          <p:cNvGrpSpPr/>
          <p:nvPr/>
        </p:nvGrpSpPr>
        <p:grpSpPr>
          <a:xfrm flipV="1">
            <a:off x="2861449" y="3579335"/>
            <a:ext cx="677738" cy="238828"/>
            <a:chOff x="3028951" y="3390706"/>
            <a:chExt cx="4210049" cy="1978219"/>
          </a:xfrm>
        </p:grpSpPr>
        <p:pic>
          <p:nvPicPr>
            <p:cNvPr id="140" name="Picture 8" descr="Car, Vehicle, Draw, Automobile, Motor, Blueprints"/>
            <p:cNvPicPr>
              <a:picLocks noChangeAspect="1" noChangeArrowheads="1"/>
            </p:cNvPicPr>
            <p:nvPr/>
          </p:nvPicPr>
          <p:blipFill rotWithShape="1">
            <a:blip r:embed="rId30" cstate="print">
              <a:duotone>
                <a:schemeClr val="accent4">
                  <a:shade val="45000"/>
                  <a:satMod val="135000"/>
                </a:schemeClr>
                <a:prstClr val="white"/>
              </a:duotone>
              <a:extLst>
                <a:ext uri="{28A0092B-C50C-407E-A947-70E740481C1C}">
                  <a14:useLocalDpi xmlns:a14="http://schemas.microsoft.com/office/drawing/2010/main" val="0"/>
                </a:ext>
              </a:extLst>
            </a:blip>
            <a:srcRect l="1353" t="51354" r="80239"/>
            <a:stretch/>
          </p:blipFill>
          <p:spPr bwMode="auto">
            <a:xfrm flipH="1">
              <a:off x="6116864" y="3543300"/>
              <a:ext cx="1122136" cy="1825625"/>
            </a:xfrm>
            <a:prstGeom prst="rect">
              <a:avLst/>
            </a:prstGeom>
            <a:noFill/>
            <a:extLst>
              <a:ext uri="{909E8E84-426E-40dd-AFC4-6F175D3DCCD1}">
                <a14:hiddenFill xmlns="" xmlns:a14="http://schemas.microsoft.com/office/drawing/2010/main">
                  <a:solidFill>
                    <a:srgbClr val="FFFFFF"/>
                  </a:solidFill>
                </a14:hiddenFill>
              </a:ext>
            </a:extLst>
          </p:spPr>
        </p:pic>
        <p:pic>
          <p:nvPicPr>
            <p:cNvPr id="141" name="Picture 140" descr="Car, Vehicle, Draw, Automobile, Motor, Blueprints"/>
            <p:cNvPicPr>
              <a:picLocks noChangeAspect="1" noChangeArrowheads="1"/>
            </p:cNvPicPr>
            <p:nvPr/>
          </p:nvPicPr>
          <p:blipFill rotWithShape="1">
            <a:blip r:embed="rId31" cstate="print">
              <a:duotone>
                <a:schemeClr val="accent4">
                  <a:shade val="45000"/>
                  <a:satMod val="135000"/>
                </a:schemeClr>
                <a:prstClr val="white"/>
              </a:duotone>
              <a:extLst>
                <a:ext uri="{28A0092B-C50C-407E-A947-70E740481C1C}">
                  <a14:useLocalDpi xmlns:a14="http://schemas.microsoft.com/office/drawing/2010/main" val="0"/>
                </a:ext>
              </a:extLst>
            </a:blip>
            <a:srcRect l="47381" t="51354" r="43810"/>
            <a:stretch/>
          </p:blipFill>
          <p:spPr bwMode="auto">
            <a:xfrm flipH="1">
              <a:off x="3028951" y="3543300"/>
              <a:ext cx="537029" cy="1825625"/>
            </a:xfrm>
            <a:prstGeom prst="rect">
              <a:avLst/>
            </a:prstGeom>
            <a:noFill/>
            <a:extLst>
              <a:ext uri="{909E8E84-426E-40dd-AFC4-6F175D3DCCD1}">
                <a14:hiddenFill xmlns="" xmlns:a14="http://schemas.microsoft.com/office/drawing/2010/main">
                  <a:solidFill>
                    <a:srgbClr val="FFFFFF"/>
                  </a:solidFill>
                </a14:hiddenFill>
              </a:ext>
            </a:extLst>
          </p:spPr>
        </p:pic>
        <p:pic>
          <p:nvPicPr>
            <p:cNvPr id="142" name="Picture 8" descr="Car, Vehicle, Draw, Automobile, Motor, Blueprints"/>
            <p:cNvPicPr>
              <a:picLocks noChangeAspect="1" noChangeArrowheads="1"/>
            </p:cNvPicPr>
            <p:nvPr/>
          </p:nvPicPr>
          <p:blipFill rotWithShape="1">
            <a:blip r:embed="rId32" cstate="print">
              <a:duotone>
                <a:schemeClr val="accent4">
                  <a:shade val="45000"/>
                  <a:satMod val="135000"/>
                </a:schemeClr>
                <a:prstClr val="white"/>
              </a:duotone>
              <a:extLst>
                <a:ext uri="{28A0092B-C50C-407E-A947-70E740481C1C}">
                  <a14:useLocalDpi xmlns:a14="http://schemas.microsoft.com/office/drawing/2010/main" val="0"/>
                </a:ext>
              </a:extLst>
            </a:blip>
            <a:srcRect l="24999" t="51354" r="62144" b="25103"/>
            <a:stretch/>
          </p:blipFill>
          <p:spPr bwMode="auto">
            <a:xfrm flipH="1">
              <a:off x="4371524" y="3543300"/>
              <a:ext cx="783771" cy="883557"/>
            </a:xfrm>
            <a:prstGeom prst="rect">
              <a:avLst/>
            </a:prstGeom>
            <a:noFill/>
            <a:extLst>
              <a:ext uri="{909E8E84-426E-40dd-AFC4-6F175D3DCCD1}">
                <a14:hiddenFill xmlns="" xmlns:a14="http://schemas.microsoft.com/office/drawing/2010/main">
                  <a:solidFill>
                    <a:srgbClr val="FFFFFF"/>
                  </a:solidFill>
                </a14:hiddenFill>
              </a:ext>
            </a:extLst>
          </p:spPr>
        </p:pic>
        <p:pic>
          <p:nvPicPr>
            <p:cNvPr id="143" name="Picture 8" descr="Car, Vehicle, Draw, Automobile, Motor, Blueprints"/>
            <p:cNvPicPr>
              <a:picLocks noChangeAspect="1" noChangeArrowheads="1"/>
            </p:cNvPicPr>
            <p:nvPr/>
          </p:nvPicPr>
          <p:blipFill rotWithShape="1">
            <a:blip r:embed="rId33" cstate="print">
              <a:duotone>
                <a:schemeClr val="accent4">
                  <a:shade val="45000"/>
                  <a:satMod val="135000"/>
                </a:schemeClr>
                <a:prstClr val="white"/>
              </a:duotone>
              <a:extLst>
                <a:ext uri="{28A0092B-C50C-407E-A947-70E740481C1C}">
                  <a14:useLocalDpi xmlns:a14="http://schemas.microsoft.com/office/drawing/2010/main" val="0"/>
                </a:ext>
              </a:extLst>
            </a:blip>
            <a:srcRect l="24999" t="74510" r="62144" b="4605"/>
            <a:stretch/>
          </p:blipFill>
          <p:spPr bwMode="auto">
            <a:xfrm flipH="1">
              <a:off x="4371524" y="4499427"/>
              <a:ext cx="783771" cy="783771"/>
            </a:xfrm>
            <a:prstGeom prst="rect">
              <a:avLst/>
            </a:prstGeom>
            <a:noFill/>
            <a:extLst>
              <a:ext uri="{909E8E84-426E-40dd-AFC4-6F175D3DCCD1}">
                <a14:hiddenFill xmlns="" xmlns:a14="http://schemas.microsoft.com/office/drawing/2010/main">
                  <a:solidFill>
                    <a:srgbClr val="FFFFFF"/>
                  </a:solidFill>
                </a14:hiddenFill>
              </a:ext>
            </a:extLst>
          </p:spPr>
        </p:pic>
        <p:pic>
          <p:nvPicPr>
            <p:cNvPr id="144" name="Picture 29"/>
            <p:cNvPicPr>
              <a:picLocks noChangeAspect="1" noChangeArrowheads="1"/>
            </p:cNvPicPr>
            <p:nvPr/>
          </p:nvPicPr>
          <p:blipFill>
            <a:blip r:embed="rId34"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5375274" y="4008440"/>
              <a:ext cx="719138" cy="549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145" name="Group 144"/>
            <p:cNvGrpSpPr/>
            <p:nvPr/>
          </p:nvGrpSpPr>
          <p:grpSpPr>
            <a:xfrm>
              <a:off x="5415881" y="4857556"/>
              <a:ext cx="507752" cy="507751"/>
              <a:chOff x="5377781" y="5038531"/>
              <a:chExt cx="507752" cy="507751"/>
            </a:xfrm>
          </p:grpSpPr>
          <p:sp>
            <p:nvSpPr>
              <p:cNvPr id="176" name="Freeform 36"/>
              <p:cNvSpPr>
                <a:spLocks/>
              </p:cNvSpPr>
              <p:nvPr/>
            </p:nvSpPr>
            <p:spPr bwMode="auto">
              <a:xfrm>
                <a:off x="5377781" y="5038531"/>
                <a:ext cx="507752" cy="507751"/>
              </a:xfrm>
              <a:custGeom>
                <a:avLst/>
                <a:gdLst>
                  <a:gd name="T0" fmla="*/ 592 w 1319"/>
                  <a:gd name="T1" fmla="*/ 1315 h 1318"/>
                  <a:gd name="T2" fmla="*/ 463 w 1319"/>
                  <a:gd name="T3" fmla="*/ 1289 h 1318"/>
                  <a:gd name="T4" fmla="*/ 345 w 1319"/>
                  <a:gd name="T5" fmla="*/ 1239 h 1318"/>
                  <a:gd name="T6" fmla="*/ 240 w 1319"/>
                  <a:gd name="T7" fmla="*/ 1168 h 1318"/>
                  <a:gd name="T8" fmla="*/ 151 w 1319"/>
                  <a:gd name="T9" fmla="*/ 1078 h 1318"/>
                  <a:gd name="T10" fmla="*/ 80 w 1319"/>
                  <a:gd name="T11" fmla="*/ 973 h 1318"/>
                  <a:gd name="T12" fmla="*/ 30 w 1319"/>
                  <a:gd name="T13" fmla="*/ 856 h 1318"/>
                  <a:gd name="T14" fmla="*/ 4 w 1319"/>
                  <a:gd name="T15" fmla="*/ 727 h 1318"/>
                  <a:gd name="T16" fmla="*/ 4 w 1319"/>
                  <a:gd name="T17" fmla="*/ 592 h 1318"/>
                  <a:gd name="T18" fmla="*/ 30 w 1319"/>
                  <a:gd name="T19" fmla="*/ 464 h 1318"/>
                  <a:gd name="T20" fmla="*/ 80 w 1319"/>
                  <a:gd name="T21" fmla="*/ 345 h 1318"/>
                  <a:gd name="T22" fmla="*/ 151 w 1319"/>
                  <a:gd name="T23" fmla="*/ 241 h 1318"/>
                  <a:gd name="T24" fmla="*/ 240 w 1319"/>
                  <a:gd name="T25" fmla="*/ 151 h 1318"/>
                  <a:gd name="T26" fmla="*/ 345 w 1319"/>
                  <a:gd name="T27" fmla="*/ 79 h 1318"/>
                  <a:gd name="T28" fmla="*/ 463 w 1319"/>
                  <a:gd name="T29" fmla="*/ 30 h 1318"/>
                  <a:gd name="T30" fmla="*/ 592 w 1319"/>
                  <a:gd name="T31" fmla="*/ 3 h 1318"/>
                  <a:gd name="T32" fmla="*/ 727 w 1319"/>
                  <a:gd name="T33" fmla="*/ 3 h 1318"/>
                  <a:gd name="T34" fmla="*/ 855 w 1319"/>
                  <a:gd name="T35" fmla="*/ 30 h 1318"/>
                  <a:gd name="T36" fmla="*/ 973 w 1319"/>
                  <a:gd name="T37" fmla="*/ 79 h 1318"/>
                  <a:gd name="T38" fmla="*/ 1078 w 1319"/>
                  <a:gd name="T39" fmla="*/ 151 h 1318"/>
                  <a:gd name="T40" fmla="*/ 1168 w 1319"/>
                  <a:gd name="T41" fmla="*/ 241 h 1318"/>
                  <a:gd name="T42" fmla="*/ 1240 w 1319"/>
                  <a:gd name="T43" fmla="*/ 345 h 1318"/>
                  <a:gd name="T44" fmla="*/ 1289 w 1319"/>
                  <a:gd name="T45" fmla="*/ 464 h 1318"/>
                  <a:gd name="T46" fmla="*/ 1316 w 1319"/>
                  <a:gd name="T47" fmla="*/ 592 h 1318"/>
                  <a:gd name="T48" fmla="*/ 1316 w 1319"/>
                  <a:gd name="T49" fmla="*/ 727 h 1318"/>
                  <a:gd name="T50" fmla="*/ 1289 w 1319"/>
                  <a:gd name="T51" fmla="*/ 856 h 1318"/>
                  <a:gd name="T52" fmla="*/ 1240 w 1319"/>
                  <a:gd name="T53" fmla="*/ 973 h 1318"/>
                  <a:gd name="T54" fmla="*/ 1168 w 1319"/>
                  <a:gd name="T55" fmla="*/ 1078 h 1318"/>
                  <a:gd name="T56" fmla="*/ 1078 w 1319"/>
                  <a:gd name="T57" fmla="*/ 1168 h 1318"/>
                  <a:gd name="T58" fmla="*/ 973 w 1319"/>
                  <a:gd name="T59" fmla="*/ 1239 h 1318"/>
                  <a:gd name="T60" fmla="*/ 855 w 1319"/>
                  <a:gd name="T61" fmla="*/ 1289 h 1318"/>
                  <a:gd name="T62" fmla="*/ 727 w 1319"/>
                  <a:gd name="T63" fmla="*/ 1315 h 1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19" h="1318">
                    <a:moveTo>
                      <a:pt x="659" y="1318"/>
                    </a:moveTo>
                    <a:lnTo>
                      <a:pt x="592" y="1315"/>
                    </a:lnTo>
                    <a:lnTo>
                      <a:pt x="527" y="1305"/>
                    </a:lnTo>
                    <a:lnTo>
                      <a:pt x="463" y="1289"/>
                    </a:lnTo>
                    <a:lnTo>
                      <a:pt x="402" y="1267"/>
                    </a:lnTo>
                    <a:lnTo>
                      <a:pt x="345" y="1239"/>
                    </a:lnTo>
                    <a:lnTo>
                      <a:pt x="290" y="1206"/>
                    </a:lnTo>
                    <a:lnTo>
                      <a:pt x="240" y="1168"/>
                    </a:lnTo>
                    <a:lnTo>
                      <a:pt x="194" y="1125"/>
                    </a:lnTo>
                    <a:lnTo>
                      <a:pt x="151" y="1078"/>
                    </a:lnTo>
                    <a:lnTo>
                      <a:pt x="113" y="1027"/>
                    </a:lnTo>
                    <a:lnTo>
                      <a:pt x="80" y="973"/>
                    </a:lnTo>
                    <a:lnTo>
                      <a:pt x="52" y="915"/>
                    </a:lnTo>
                    <a:lnTo>
                      <a:pt x="30" y="856"/>
                    </a:lnTo>
                    <a:lnTo>
                      <a:pt x="14" y="792"/>
                    </a:lnTo>
                    <a:lnTo>
                      <a:pt x="4" y="727"/>
                    </a:lnTo>
                    <a:lnTo>
                      <a:pt x="0" y="660"/>
                    </a:lnTo>
                    <a:lnTo>
                      <a:pt x="4" y="592"/>
                    </a:lnTo>
                    <a:lnTo>
                      <a:pt x="14" y="527"/>
                    </a:lnTo>
                    <a:lnTo>
                      <a:pt x="30" y="464"/>
                    </a:lnTo>
                    <a:lnTo>
                      <a:pt x="52" y="403"/>
                    </a:lnTo>
                    <a:lnTo>
                      <a:pt x="80" y="345"/>
                    </a:lnTo>
                    <a:lnTo>
                      <a:pt x="113" y="291"/>
                    </a:lnTo>
                    <a:lnTo>
                      <a:pt x="151" y="241"/>
                    </a:lnTo>
                    <a:lnTo>
                      <a:pt x="194" y="193"/>
                    </a:lnTo>
                    <a:lnTo>
                      <a:pt x="240" y="151"/>
                    </a:lnTo>
                    <a:lnTo>
                      <a:pt x="290" y="113"/>
                    </a:lnTo>
                    <a:lnTo>
                      <a:pt x="345" y="79"/>
                    </a:lnTo>
                    <a:lnTo>
                      <a:pt x="402" y="52"/>
                    </a:lnTo>
                    <a:lnTo>
                      <a:pt x="463" y="30"/>
                    </a:lnTo>
                    <a:lnTo>
                      <a:pt x="527" y="14"/>
                    </a:lnTo>
                    <a:lnTo>
                      <a:pt x="592" y="3"/>
                    </a:lnTo>
                    <a:lnTo>
                      <a:pt x="659" y="0"/>
                    </a:lnTo>
                    <a:lnTo>
                      <a:pt x="727" y="3"/>
                    </a:lnTo>
                    <a:lnTo>
                      <a:pt x="791" y="14"/>
                    </a:lnTo>
                    <a:lnTo>
                      <a:pt x="855" y="30"/>
                    </a:lnTo>
                    <a:lnTo>
                      <a:pt x="916" y="52"/>
                    </a:lnTo>
                    <a:lnTo>
                      <a:pt x="973" y="79"/>
                    </a:lnTo>
                    <a:lnTo>
                      <a:pt x="1028" y="113"/>
                    </a:lnTo>
                    <a:lnTo>
                      <a:pt x="1078" y="151"/>
                    </a:lnTo>
                    <a:lnTo>
                      <a:pt x="1125" y="193"/>
                    </a:lnTo>
                    <a:lnTo>
                      <a:pt x="1168" y="241"/>
                    </a:lnTo>
                    <a:lnTo>
                      <a:pt x="1206" y="291"/>
                    </a:lnTo>
                    <a:lnTo>
                      <a:pt x="1240" y="345"/>
                    </a:lnTo>
                    <a:lnTo>
                      <a:pt x="1267" y="403"/>
                    </a:lnTo>
                    <a:lnTo>
                      <a:pt x="1289" y="464"/>
                    </a:lnTo>
                    <a:lnTo>
                      <a:pt x="1305" y="527"/>
                    </a:lnTo>
                    <a:lnTo>
                      <a:pt x="1316" y="592"/>
                    </a:lnTo>
                    <a:lnTo>
                      <a:pt x="1319" y="660"/>
                    </a:lnTo>
                    <a:lnTo>
                      <a:pt x="1316" y="727"/>
                    </a:lnTo>
                    <a:lnTo>
                      <a:pt x="1305" y="792"/>
                    </a:lnTo>
                    <a:lnTo>
                      <a:pt x="1289" y="856"/>
                    </a:lnTo>
                    <a:lnTo>
                      <a:pt x="1267" y="915"/>
                    </a:lnTo>
                    <a:lnTo>
                      <a:pt x="1240" y="973"/>
                    </a:lnTo>
                    <a:lnTo>
                      <a:pt x="1206" y="1027"/>
                    </a:lnTo>
                    <a:lnTo>
                      <a:pt x="1168" y="1078"/>
                    </a:lnTo>
                    <a:lnTo>
                      <a:pt x="1125" y="1125"/>
                    </a:lnTo>
                    <a:lnTo>
                      <a:pt x="1078" y="1168"/>
                    </a:lnTo>
                    <a:lnTo>
                      <a:pt x="1028" y="1206"/>
                    </a:lnTo>
                    <a:lnTo>
                      <a:pt x="973" y="1239"/>
                    </a:lnTo>
                    <a:lnTo>
                      <a:pt x="916" y="1267"/>
                    </a:lnTo>
                    <a:lnTo>
                      <a:pt x="855" y="1289"/>
                    </a:lnTo>
                    <a:lnTo>
                      <a:pt x="791" y="1305"/>
                    </a:lnTo>
                    <a:lnTo>
                      <a:pt x="727" y="1315"/>
                    </a:lnTo>
                    <a:lnTo>
                      <a:pt x="659" y="1318"/>
                    </a:lnTo>
                    <a:close/>
                  </a:path>
                </a:pathLst>
              </a:custGeom>
              <a:solidFill>
                <a:schemeClr val="accent4"/>
              </a:solidFill>
              <a:ln>
                <a:noFill/>
              </a:ln>
              <a:scene3d>
                <a:camera prst="orthographicFront"/>
                <a:lightRig rig="threePt" dir="t"/>
              </a:scene3d>
              <a:sp3d>
                <a:bevelT prst="relaxedInset"/>
              </a:sp3d>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i="1"/>
              </a:p>
            </p:txBody>
          </p:sp>
          <p:sp>
            <p:nvSpPr>
              <p:cNvPr id="177" name="Freeform 37"/>
              <p:cNvSpPr>
                <a:spLocks/>
              </p:cNvSpPr>
              <p:nvPr/>
            </p:nvSpPr>
            <p:spPr bwMode="auto">
              <a:xfrm>
                <a:off x="5511076" y="5172595"/>
                <a:ext cx="240393" cy="239621"/>
              </a:xfrm>
              <a:custGeom>
                <a:avLst/>
                <a:gdLst>
                  <a:gd name="T0" fmla="*/ 279 w 623"/>
                  <a:gd name="T1" fmla="*/ 620 h 622"/>
                  <a:gd name="T2" fmla="*/ 219 w 623"/>
                  <a:gd name="T3" fmla="*/ 608 h 622"/>
                  <a:gd name="T4" fmla="*/ 162 w 623"/>
                  <a:gd name="T5" fmla="*/ 584 h 622"/>
                  <a:gd name="T6" fmla="*/ 113 w 623"/>
                  <a:gd name="T7" fmla="*/ 550 h 622"/>
                  <a:gd name="T8" fmla="*/ 71 w 623"/>
                  <a:gd name="T9" fmla="*/ 509 h 622"/>
                  <a:gd name="T10" fmla="*/ 38 w 623"/>
                  <a:gd name="T11" fmla="*/ 459 h 622"/>
                  <a:gd name="T12" fmla="*/ 14 w 623"/>
                  <a:gd name="T13" fmla="*/ 404 h 622"/>
                  <a:gd name="T14" fmla="*/ 1 w 623"/>
                  <a:gd name="T15" fmla="*/ 343 h 622"/>
                  <a:gd name="T16" fmla="*/ 1 w 623"/>
                  <a:gd name="T17" fmla="*/ 280 h 622"/>
                  <a:gd name="T18" fmla="*/ 14 w 623"/>
                  <a:gd name="T19" fmla="*/ 219 h 622"/>
                  <a:gd name="T20" fmla="*/ 38 w 623"/>
                  <a:gd name="T21" fmla="*/ 163 h 622"/>
                  <a:gd name="T22" fmla="*/ 71 w 623"/>
                  <a:gd name="T23" fmla="*/ 113 h 622"/>
                  <a:gd name="T24" fmla="*/ 113 w 623"/>
                  <a:gd name="T25" fmla="*/ 71 h 622"/>
                  <a:gd name="T26" fmla="*/ 162 w 623"/>
                  <a:gd name="T27" fmla="*/ 38 h 622"/>
                  <a:gd name="T28" fmla="*/ 219 w 623"/>
                  <a:gd name="T29" fmla="*/ 14 h 622"/>
                  <a:gd name="T30" fmla="*/ 279 w 623"/>
                  <a:gd name="T31" fmla="*/ 1 h 622"/>
                  <a:gd name="T32" fmla="*/ 343 w 623"/>
                  <a:gd name="T33" fmla="*/ 1 h 622"/>
                  <a:gd name="T34" fmla="*/ 403 w 623"/>
                  <a:gd name="T35" fmla="*/ 14 h 622"/>
                  <a:gd name="T36" fmla="*/ 460 w 623"/>
                  <a:gd name="T37" fmla="*/ 38 h 622"/>
                  <a:gd name="T38" fmla="*/ 509 w 623"/>
                  <a:gd name="T39" fmla="*/ 71 h 622"/>
                  <a:gd name="T40" fmla="*/ 552 w 623"/>
                  <a:gd name="T41" fmla="*/ 113 h 622"/>
                  <a:gd name="T42" fmla="*/ 585 w 623"/>
                  <a:gd name="T43" fmla="*/ 163 h 622"/>
                  <a:gd name="T44" fmla="*/ 609 w 623"/>
                  <a:gd name="T45" fmla="*/ 219 h 622"/>
                  <a:gd name="T46" fmla="*/ 622 w 623"/>
                  <a:gd name="T47" fmla="*/ 280 h 622"/>
                  <a:gd name="T48" fmla="*/ 622 w 623"/>
                  <a:gd name="T49" fmla="*/ 343 h 622"/>
                  <a:gd name="T50" fmla="*/ 609 w 623"/>
                  <a:gd name="T51" fmla="*/ 404 h 622"/>
                  <a:gd name="T52" fmla="*/ 585 w 623"/>
                  <a:gd name="T53" fmla="*/ 459 h 622"/>
                  <a:gd name="T54" fmla="*/ 552 w 623"/>
                  <a:gd name="T55" fmla="*/ 509 h 622"/>
                  <a:gd name="T56" fmla="*/ 509 w 623"/>
                  <a:gd name="T57" fmla="*/ 550 h 622"/>
                  <a:gd name="T58" fmla="*/ 460 w 623"/>
                  <a:gd name="T59" fmla="*/ 584 h 622"/>
                  <a:gd name="T60" fmla="*/ 403 w 623"/>
                  <a:gd name="T61" fmla="*/ 608 h 622"/>
                  <a:gd name="T62" fmla="*/ 343 w 623"/>
                  <a:gd name="T63" fmla="*/ 620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23" h="622">
                    <a:moveTo>
                      <a:pt x="311" y="622"/>
                    </a:moveTo>
                    <a:lnTo>
                      <a:pt x="279" y="620"/>
                    </a:lnTo>
                    <a:lnTo>
                      <a:pt x="249" y="616"/>
                    </a:lnTo>
                    <a:lnTo>
                      <a:pt x="219" y="608"/>
                    </a:lnTo>
                    <a:lnTo>
                      <a:pt x="190" y="597"/>
                    </a:lnTo>
                    <a:lnTo>
                      <a:pt x="162" y="584"/>
                    </a:lnTo>
                    <a:lnTo>
                      <a:pt x="137" y="569"/>
                    </a:lnTo>
                    <a:lnTo>
                      <a:pt x="113" y="550"/>
                    </a:lnTo>
                    <a:lnTo>
                      <a:pt x="91" y="531"/>
                    </a:lnTo>
                    <a:lnTo>
                      <a:pt x="71" y="509"/>
                    </a:lnTo>
                    <a:lnTo>
                      <a:pt x="53" y="485"/>
                    </a:lnTo>
                    <a:lnTo>
                      <a:pt x="38" y="459"/>
                    </a:lnTo>
                    <a:lnTo>
                      <a:pt x="24" y="432"/>
                    </a:lnTo>
                    <a:lnTo>
                      <a:pt x="14" y="404"/>
                    </a:lnTo>
                    <a:lnTo>
                      <a:pt x="6" y="374"/>
                    </a:lnTo>
                    <a:lnTo>
                      <a:pt x="1" y="343"/>
                    </a:lnTo>
                    <a:lnTo>
                      <a:pt x="0" y="312"/>
                    </a:lnTo>
                    <a:lnTo>
                      <a:pt x="1" y="280"/>
                    </a:lnTo>
                    <a:lnTo>
                      <a:pt x="6" y="248"/>
                    </a:lnTo>
                    <a:lnTo>
                      <a:pt x="14" y="219"/>
                    </a:lnTo>
                    <a:lnTo>
                      <a:pt x="24" y="190"/>
                    </a:lnTo>
                    <a:lnTo>
                      <a:pt x="38" y="163"/>
                    </a:lnTo>
                    <a:lnTo>
                      <a:pt x="53" y="137"/>
                    </a:lnTo>
                    <a:lnTo>
                      <a:pt x="71" y="113"/>
                    </a:lnTo>
                    <a:lnTo>
                      <a:pt x="91" y="91"/>
                    </a:lnTo>
                    <a:lnTo>
                      <a:pt x="113" y="71"/>
                    </a:lnTo>
                    <a:lnTo>
                      <a:pt x="137" y="53"/>
                    </a:lnTo>
                    <a:lnTo>
                      <a:pt x="162" y="38"/>
                    </a:lnTo>
                    <a:lnTo>
                      <a:pt x="190" y="24"/>
                    </a:lnTo>
                    <a:lnTo>
                      <a:pt x="219" y="14"/>
                    </a:lnTo>
                    <a:lnTo>
                      <a:pt x="249" y="6"/>
                    </a:lnTo>
                    <a:lnTo>
                      <a:pt x="279" y="1"/>
                    </a:lnTo>
                    <a:lnTo>
                      <a:pt x="311" y="0"/>
                    </a:lnTo>
                    <a:lnTo>
                      <a:pt x="343" y="1"/>
                    </a:lnTo>
                    <a:lnTo>
                      <a:pt x="373" y="6"/>
                    </a:lnTo>
                    <a:lnTo>
                      <a:pt x="403" y="14"/>
                    </a:lnTo>
                    <a:lnTo>
                      <a:pt x="432" y="24"/>
                    </a:lnTo>
                    <a:lnTo>
                      <a:pt x="460" y="38"/>
                    </a:lnTo>
                    <a:lnTo>
                      <a:pt x="485" y="53"/>
                    </a:lnTo>
                    <a:lnTo>
                      <a:pt x="509" y="71"/>
                    </a:lnTo>
                    <a:lnTo>
                      <a:pt x="531" y="91"/>
                    </a:lnTo>
                    <a:lnTo>
                      <a:pt x="552" y="113"/>
                    </a:lnTo>
                    <a:lnTo>
                      <a:pt x="570" y="137"/>
                    </a:lnTo>
                    <a:lnTo>
                      <a:pt x="585" y="163"/>
                    </a:lnTo>
                    <a:lnTo>
                      <a:pt x="599" y="190"/>
                    </a:lnTo>
                    <a:lnTo>
                      <a:pt x="609" y="219"/>
                    </a:lnTo>
                    <a:lnTo>
                      <a:pt x="616" y="248"/>
                    </a:lnTo>
                    <a:lnTo>
                      <a:pt x="622" y="280"/>
                    </a:lnTo>
                    <a:lnTo>
                      <a:pt x="623" y="312"/>
                    </a:lnTo>
                    <a:lnTo>
                      <a:pt x="622" y="343"/>
                    </a:lnTo>
                    <a:lnTo>
                      <a:pt x="616" y="374"/>
                    </a:lnTo>
                    <a:lnTo>
                      <a:pt x="609" y="404"/>
                    </a:lnTo>
                    <a:lnTo>
                      <a:pt x="599" y="432"/>
                    </a:lnTo>
                    <a:lnTo>
                      <a:pt x="585" y="459"/>
                    </a:lnTo>
                    <a:lnTo>
                      <a:pt x="570" y="485"/>
                    </a:lnTo>
                    <a:lnTo>
                      <a:pt x="552" y="509"/>
                    </a:lnTo>
                    <a:lnTo>
                      <a:pt x="531" y="531"/>
                    </a:lnTo>
                    <a:lnTo>
                      <a:pt x="509" y="550"/>
                    </a:lnTo>
                    <a:lnTo>
                      <a:pt x="485" y="569"/>
                    </a:lnTo>
                    <a:lnTo>
                      <a:pt x="460" y="584"/>
                    </a:lnTo>
                    <a:lnTo>
                      <a:pt x="432" y="597"/>
                    </a:lnTo>
                    <a:lnTo>
                      <a:pt x="403" y="608"/>
                    </a:lnTo>
                    <a:lnTo>
                      <a:pt x="373" y="616"/>
                    </a:lnTo>
                    <a:lnTo>
                      <a:pt x="343" y="620"/>
                    </a:lnTo>
                    <a:lnTo>
                      <a:pt x="311" y="622"/>
                    </a:lnTo>
                    <a:close/>
                  </a:path>
                </a:pathLst>
              </a:custGeom>
              <a:solidFill>
                <a:schemeClr val="bg1"/>
              </a:solidFill>
              <a:ln w="9525">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US" i="1"/>
              </a:p>
            </p:txBody>
          </p:sp>
          <p:sp>
            <p:nvSpPr>
              <p:cNvPr id="178" name="Freeform 42"/>
              <p:cNvSpPr>
                <a:spLocks/>
              </p:cNvSpPr>
              <p:nvPr/>
            </p:nvSpPr>
            <p:spPr bwMode="auto">
              <a:xfrm>
                <a:off x="5598911" y="5259661"/>
                <a:ext cx="64721" cy="65492"/>
              </a:xfrm>
              <a:custGeom>
                <a:avLst/>
                <a:gdLst>
                  <a:gd name="T0" fmla="*/ 84 w 168"/>
                  <a:gd name="T1" fmla="*/ 169 h 169"/>
                  <a:gd name="T2" fmla="*/ 101 w 168"/>
                  <a:gd name="T3" fmla="*/ 168 h 169"/>
                  <a:gd name="T4" fmla="*/ 117 w 168"/>
                  <a:gd name="T5" fmla="*/ 162 h 169"/>
                  <a:gd name="T6" fmla="*/ 131 w 168"/>
                  <a:gd name="T7" fmla="*/ 154 h 169"/>
                  <a:gd name="T8" fmla="*/ 144 w 168"/>
                  <a:gd name="T9" fmla="*/ 144 h 169"/>
                  <a:gd name="T10" fmla="*/ 154 w 168"/>
                  <a:gd name="T11" fmla="*/ 132 h 169"/>
                  <a:gd name="T12" fmla="*/ 161 w 168"/>
                  <a:gd name="T13" fmla="*/ 117 h 169"/>
                  <a:gd name="T14" fmla="*/ 167 w 168"/>
                  <a:gd name="T15" fmla="*/ 102 h 169"/>
                  <a:gd name="T16" fmla="*/ 168 w 168"/>
                  <a:gd name="T17" fmla="*/ 85 h 169"/>
                  <a:gd name="T18" fmla="*/ 167 w 168"/>
                  <a:gd name="T19" fmla="*/ 68 h 169"/>
                  <a:gd name="T20" fmla="*/ 161 w 168"/>
                  <a:gd name="T21" fmla="*/ 51 h 169"/>
                  <a:gd name="T22" fmla="*/ 154 w 168"/>
                  <a:gd name="T23" fmla="*/ 38 h 169"/>
                  <a:gd name="T24" fmla="*/ 144 w 168"/>
                  <a:gd name="T25" fmla="*/ 25 h 169"/>
                  <a:gd name="T26" fmla="*/ 131 w 168"/>
                  <a:gd name="T27" fmla="*/ 15 h 169"/>
                  <a:gd name="T28" fmla="*/ 117 w 168"/>
                  <a:gd name="T29" fmla="*/ 6 h 169"/>
                  <a:gd name="T30" fmla="*/ 101 w 168"/>
                  <a:gd name="T31" fmla="*/ 1 h 169"/>
                  <a:gd name="T32" fmla="*/ 84 w 168"/>
                  <a:gd name="T33" fmla="*/ 0 h 169"/>
                  <a:gd name="T34" fmla="*/ 67 w 168"/>
                  <a:gd name="T35" fmla="*/ 1 h 169"/>
                  <a:gd name="T36" fmla="*/ 52 w 168"/>
                  <a:gd name="T37" fmla="*/ 6 h 169"/>
                  <a:gd name="T38" fmla="*/ 37 w 168"/>
                  <a:gd name="T39" fmla="*/ 15 h 169"/>
                  <a:gd name="T40" fmla="*/ 25 w 168"/>
                  <a:gd name="T41" fmla="*/ 25 h 169"/>
                  <a:gd name="T42" fmla="*/ 15 w 168"/>
                  <a:gd name="T43" fmla="*/ 38 h 169"/>
                  <a:gd name="T44" fmla="*/ 7 w 168"/>
                  <a:gd name="T45" fmla="*/ 51 h 169"/>
                  <a:gd name="T46" fmla="*/ 1 w 168"/>
                  <a:gd name="T47" fmla="*/ 68 h 169"/>
                  <a:gd name="T48" fmla="*/ 0 w 168"/>
                  <a:gd name="T49" fmla="*/ 85 h 169"/>
                  <a:gd name="T50" fmla="*/ 1 w 168"/>
                  <a:gd name="T51" fmla="*/ 102 h 169"/>
                  <a:gd name="T52" fmla="*/ 7 w 168"/>
                  <a:gd name="T53" fmla="*/ 117 h 169"/>
                  <a:gd name="T54" fmla="*/ 15 w 168"/>
                  <a:gd name="T55" fmla="*/ 132 h 169"/>
                  <a:gd name="T56" fmla="*/ 25 w 168"/>
                  <a:gd name="T57" fmla="*/ 144 h 169"/>
                  <a:gd name="T58" fmla="*/ 37 w 168"/>
                  <a:gd name="T59" fmla="*/ 154 h 169"/>
                  <a:gd name="T60" fmla="*/ 52 w 168"/>
                  <a:gd name="T61" fmla="*/ 162 h 169"/>
                  <a:gd name="T62" fmla="*/ 67 w 168"/>
                  <a:gd name="T63" fmla="*/ 168 h 169"/>
                  <a:gd name="T64" fmla="*/ 84 w 168"/>
                  <a:gd name="T65"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8" h="169">
                    <a:moveTo>
                      <a:pt x="84" y="169"/>
                    </a:moveTo>
                    <a:lnTo>
                      <a:pt x="101" y="168"/>
                    </a:lnTo>
                    <a:lnTo>
                      <a:pt x="117" y="162"/>
                    </a:lnTo>
                    <a:lnTo>
                      <a:pt x="131" y="154"/>
                    </a:lnTo>
                    <a:lnTo>
                      <a:pt x="144" y="144"/>
                    </a:lnTo>
                    <a:lnTo>
                      <a:pt x="154" y="132"/>
                    </a:lnTo>
                    <a:lnTo>
                      <a:pt x="161" y="117"/>
                    </a:lnTo>
                    <a:lnTo>
                      <a:pt x="167" y="102"/>
                    </a:lnTo>
                    <a:lnTo>
                      <a:pt x="168" y="85"/>
                    </a:lnTo>
                    <a:lnTo>
                      <a:pt x="167" y="68"/>
                    </a:lnTo>
                    <a:lnTo>
                      <a:pt x="161" y="51"/>
                    </a:lnTo>
                    <a:lnTo>
                      <a:pt x="154" y="38"/>
                    </a:lnTo>
                    <a:lnTo>
                      <a:pt x="144" y="25"/>
                    </a:lnTo>
                    <a:lnTo>
                      <a:pt x="131" y="15"/>
                    </a:lnTo>
                    <a:lnTo>
                      <a:pt x="117" y="6"/>
                    </a:lnTo>
                    <a:lnTo>
                      <a:pt x="101" y="1"/>
                    </a:lnTo>
                    <a:lnTo>
                      <a:pt x="84" y="0"/>
                    </a:lnTo>
                    <a:lnTo>
                      <a:pt x="67" y="1"/>
                    </a:lnTo>
                    <a:lnTo>
                      <a:pt x="52" y="6"/>
                    </a:lnTo>
                    <a:lnTo>
                      <a:pt x="37" y="15"/>
                    </a:lnTo>
                    <a:lnTo>
                      <a:pt x="25" y="25"/>
                    </a:lnTo>
                    <a:lnTo>
                      <a:pt x="15" y="38"/>
                    </a:lnTo>
                    <a:lnTo>
                      <a:pt x="7" y="51"/>
                    </a:lnTo>
                    <a:lnTo>
                      <a:pt x="1" y="68"/>
                    </a:lnTo>
                    <a:lnTo>
                      <a:pt x="0" y="85"/>
                    </a:lnTo>
                    <a:lnTo>
                      <a:pt x="1" y="102"/>
                    </a:lnTo>
                    <a:lnTo>
                      <a:pt x="7" y="117"/>
                    </a:lnTo>
                    <a:lnTo>
                      <a:pt x="15" y="132"/>
                    </a:lnTo>
                    <a:lnTo>
                      <a:pt x="25" y="144"/>
                    </a:lnTo>
                    <a:lnTo>
                      <a:pt x="37" y="154"/>
                    </a:lnTo>
                    <a:lnTo>
                      <a:pt x="52" y="162"/>
                    </a:lnTo>
                    <a:lnTo>
                      <a:pt x="67" y="168"/>
                    </a:lnTo>
                    <a:lnTo>
                      <a:pt x="84" y="169"/>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i="1"/>
              </a:p>
            </p:txBody>
          </p:sp>
          <p:sp>
            <p:nvSpPr>
              <p:cNvPr id="179" name="Freeform 43"/>
              <p:cNvSpPr>
                <a:spLocks/>
              </p:cNvSpPr>
              <p:nvPr/>
            </p:nvSpPr>
            <p:spPr bwMode="auto">
              <a:xfrm>
                <a:off x="5612780" y="5195710"/>
                <a:ext cx="36983" cy="36983"/>
              </a:xfrm>
              <a:custGeom>
                <a:avLst/>
                <a:gdLst>
                  <a:gd name="T0" fmla="*/ 47 w 95"/>
                  <a:gd name="T1" fmla="*/ 95 h 95"/>
                  <a:gd name="T2" fmla="*/ 56 w 95"/>
                  <a:gd name="T3" fmla="*/ 94 h 95"/>
                  <a:gd name="T4" fmla="*/ 65 w 95"/>
                  <a:gd name="T5" fmla="*/ 92 h 95"/>
                  <a:gd name="T6" fmla="*/ 73 w 95"/>
                  <a:gd name="T7" fmla="*/ 87 h 95"/>
                  <a:gd name="T8" fmla="*/ 82 w 95"/>
                  <a:gd name="T9" fmla="*/ 82 h 95"/>
                  <a:gd name="T10" fmla="*/ 87 w 95"/>
                  <a:gd name="T11" fmla="*/ 75 h 95"/>
                  <a:gd name="T12" fmla="*/ 92 w 95"/>
                  <a:gd name="T13" fmla="*/ 67 h 95"/>
                  <a:gd name="T14" fmla="*/ 94 w 95"/>
                  <a:gd name="T15" fmla="*/ 57 h 95"/>
                  <a:gd name="T16" fmla="*/ 95 w 95"/>
                  <a:gd name="T17" fmla="*/ 48 h 95"/>
                  <a:gd name="T18" fmla="*/ 94 w 95"/>
                  <a:gd name="T19" fmla="*/ 39 h 95"/>
                  <a:gd name="T20" fmla="*/ 92 w 95"/>
                  <a:gd name="T21" fmla="*/ 30 h 95"/>
                  <a:gd name="T22" fmla="*/ 87 w 95"/>
                  <a:gd name="T23" fmla="*/ 22 h 95"/>
                  <a:gd name="T24" fmla="*/ 82 w 95"/>
                  <a:gd name="T25" fmla="*/ 14 h 95"/>
                  <a:gd name="T26" fmla="*/ 73 w 95"/>
                  <a:gd name="T27" fmla="*/ 8 h 95"/>
                  <a:gd name="T28" fmla="*/ 65 w 95"/>
                  <a:gd name="T29" fmla="*/ 3 h 95"/>
                  <a:gd name="T30" fmla="*/ 56 w 95"/>
                  <a:gd name="T31" fmla="*/ 1 h 95"/>
                  <a:gd name="T32" fmla="*/ 47 w 95"/>
                  <a:gd name="T33" fmla="*/ 0 h 95"/>
                  <a:gd name="T34" fmla="*/ 38 w 95"/>
                  <a:gd name="T35" fmla="*/ 1 h 95"/>
                  <a:gd name="T36" fmla="*/ 29 w 95"/>
                  <a:gd name="T37" fmla="*/ 3 h 95"/>
                  <a:gd name="T38" fmla="*/ 20 w 95"/>
                  <a:gd name="T39" fmla="*/ 8 h 95"/>
                  <a:gd name="T40" fmla="*/ 14 w 95"/>
                  <a:gd name="T41" fmla="*/ 14 h 95"/>
                  <a:gd name="T42" fmla="*/ 8 w 95"/>
                  <a:gd name="T43" fmla="*/ 22 h 95"/>
                  <a:gd name="T44" fmla="*/ 3 w 95"/>
                  <a:gd name="T45" fmla="*/ 30 h 95"/>
                  <a:gd name="T46" fmla="*/ 1 w 95"/>
                  <a:gd name="T47" fmla="*/ 39 h 95"/>
                  <a:gd name="T48" fmla="*/ 0 w 95"/>
                  <a:gd name="T49" fmla="*/ 48 h 95"/>
                  <a:gd name="T50" fmla="*/ 1 w 95"/>
                  <a:gd name="T51" fmla="*/ 57 h 95"/>
                  <a:gd name="T52" fmla="*/ 3 w 95"/>
                  <a:gd name="T53" fmla="*/ 67 h 95"/>
                  <a:gd name="T54" fmla="*/ 8 w 95"/>
                  <a:gd name="T55" fmla="*/ 75 h 95"/>
                  <a:gd name="T56" fmla="*/ 14 w 95"/>
                  <a:gd name="T57" fmla="*/ 82 h 95"/>
                  <a:gd name="T58" fmla="*/ 20 w 95"/>
                  <a:gd name="T59" fmla="*/ 87 h 95"/>
                  <a:gd name="T60" fmla="*/ 29 w 95"/>
                  <a:gd name="T61" fmla="*/ 92 h 95"/>
                  <a:gd name="T62" fmla="*/ 38 w 95"/>
                  <a:gd name="T63" fmla="*/ 94 h 95"/>
                  <a:gd name="T64" fmla="*/ 47 w 95"/>
                  <a:gd name="T65"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 h="95">
                    <a:moveTo>
                      <a:pt x="47" y="95"/>
                    </a:moveTo>
                    <a:lnTo>
                      <a:pt x="56" y="94"/>
                    </a:lnTo>
                    <a:lnTo>
                      <a:pt x="65" y="92"/>
                    </a:lnTo>
                    <a:lnTo>
                      <a:pt x="73" y="87"/>
                    </a:lnTo>
                    <a:lnTo>
                      <a:pt x="82" y="82"/>
                    </a:lnTo>
                    <a:lnTo>
                      <a:pt x="87" y="75"/>
                    </a:lnTo>
                    <a:lnTo>
                      <a:pt x="92" y="67"/>
                    </a:lnTo>
                    <a:lnTo>
                      <a:pt x="94" y="57"/>
                    </a:lnTo>
                    <a:lnTo>
                      <a:pt x="95" y="48"/>
                    </a:lnTo>
                    <a:lnTo>
                      <a:pt x="94" y="39"/>
                    </a:lnTo>
                    <a:lnTo>
                      <a:pt x="92" y="30"/>
                    </a:lnTo>
                    <a:lnTo>
                      <a:pt x="87" y="22"/>
                    </a:lnTo>
                    <a:lnTo>
                      <a:pt x="82" y="14"/>
                    </a:lnTo>
                    <a:lnTo>
                      <a:pt x="73" y="8"/>
                    </a:lnTo>
                    <a:lnTo>
                      <a:pt x="65" y="3"/>
                    </a:lnTo>
                    <a:lnTo>
                      <a:pt x="56" y="1"/>
                    </a:lnTo>
                    <a:lnTo>
                      <a:pt x="47" y="0"/>
                    </a:lnTo>
                    <a:lnTo>
                      <a:pt x="38" y="1"/>
                    </a:lnTo>
                    <a:lnTo>
                      <a:pt x="29" y="3"/>
                    </a:lnTo>
                    <a:lnTo>
                      <a:pt x="20" y="8"/>
                    </a:lnTo>
                    <a:lnTo>
                      <a:pt x="14" y="14"/>
                    </a:lnTo>
                    <a:lnTo>
                      <a:pt x="8" y="22"/>
                    </a:lnTo>
                    <a:lnTo>
                      <a:pt x="3" y="30"/>
                    </a:lnTo>
                    <a:lnTo>
                      <a:pt x="1" y="39"/>
                    </a:lnTo>
                    <a:lnTo>
                      <a:pt x="0" y="48"/>
                    </a:lnTo>
                    <a:lnTo>
                      <a:pt x="1" y="57"/>
                    </a:lnTo>
                    <a:lnTo>
                      <a:pt x="3" y="67"/>
                    </a:lnTo>
                    <a:lnTo>
                      <a:pt x="8" y="75"/>
                    </a:lnTo>
                    <a:lnTo>
                      <a:pt x="14" y="82"/>
                    </a:lnTo>
                    <a:lnTo>
                      <a:pt x="20" y="87"/>
                    </a:lnTo>
                    <a:lnTo>
                      <a:pt x="29" y="92"/>
                    </a:lnTo>
                    <a:lnTo>
                      <a:pt x="38" y="94"/>
                    </a:lnTo>
                    <a:lnTo>
                      <a:pt x="47" y="95"/>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i="1"/>
              </a:p>
            </p:txBody>
          </p:sp>
          <p:sp>
            <p:nvSpPr>
              <p:cNvPr id="180" name="Freeform 44"/>
              <p:cNvSpPr>
                <a:spLocks/>
              </p:cNvSpPr>
              <p:nvPr/>
            </p:nvSpPr>
            <p:spPr bwMode="auto">
              <a:xfrm>
                <a:off x="5545747" y="5235005"/>
                <a:ext cx="36213" cy="36983"/>
              </a:xfrm>
              <a:custGeom>
                <a:avLst/>
                <a:gdLst>
                  <a:gd name="T0" fmla="*/ 88 w 94"/>
                  <a:gd name="T1" fmla="*/ 71 h 96"/>
                  <a:gd name="T2" fmla="*/ 94 w 94"/>
                  <a:gd name="T3" fmla="*/ 53 h 96"/>
                  <a:gd name="T4" fmla="*/ 93 w 94"/>
                  <a:gd name="T5" fmla="*/ 36 h 96"/>
                  <a:gd name="T6" fmla="*/ 85 w 94"/>
                  <a:gd name="T7" fmla="*/ 20 h 96"/>
                  <a:gd name="T8" fmla="*/ 71 w 94"/>
                  <a:gd name="T9" fmla="*/ 7 h 96"/>
                  <a:gd name="T10" fmla="*/ 62 w 94"/>
                  <a:gd name="T11" fmla="*/ 2 h 96"/>
                  <a:gd name="T12" fmla="*/ 53 w 94"/>
                  <a:gd name="T13" fmla="*/ 0 h 96"/>
                  <a:gd name="T14" fmla="*/ 43 w 94"/>
                  <a:gd name="T15" fmla="*/ 0 h 96"/>
                  <a:gd name="T16" fmla="*/ 35 w 94"/>
                  <a:gd name="T17" fmla="*/ 1 h 96"/>
                  <a:gd name="T18" fmla="*/ 26 w 94"/>
                  <a:gd name="T19" fmla="*/ 5 h 96"/>
                  <a:gd name="T20" fmla="*/ 18 w 94"/>
                  <a:gd name="T21" fmla="*/ 10 h 96"/>
                  <a:gd name="T22" fmla="*/ 11 w 94"/>
                  <a:gd name="T23" fmla="*/ 16 h 96"/>
                  <a:gd name="T24" fmla="*/ 5 w 94"/>
                  <a:gd name="T25" fmla="*/ 24 h 96"/>
                  <a:gd name="T26" fmla="*/ 0 w 94"/>
                  <a:gd name="T27" fmla="*/ 43 h 96"/>
                  <a:gd name="T28" fmla="*/ 1 w 94"/>
                  <a:gd name="T29" fmla="*/ 60 h 96"/>
                  <a:gd name="T30" fmla="*/ 9 w 94"/>
                  <a:gd name="T31" fmla="*/ 76 h 96"/>
                  <a:gd name="T32" fmla="*/ 23 w 94"/>
                  <a:gd name="T33" fmla="*/ 89 h 96"/>
                  <a:gd name="T34" fmla="*/ 32 w 94"/>
                  <a:gd name="T35" fmla="*/ 93 h 96"/>
                  <a:gd name="T36" fmla="*/ 41 w 94"/>
                  <a:gd name="T37" fmla="*/ 96 h 96"/>
                  <a:gd name="T38" fmla="*/ 50 w 94"/>
                  <a:gd name="T39" fmla="*/ 96 h 96"/>
                  <a:gd name="T40" fmla="*/ 60 w 94"/>
                  <a:gd name="T41" fmla="*/ 93 h 96"/>
                  <a:gd name="T42" fmla="*/ 68 w 94"/>
                  <a:gd name="T43" fmla="*/ 91 h 96"/>
                  <a:gd name="T44" fmla="*/ 76 w 94"/>
                  <a:gd name="T45" fmla="*/ 85 h 96"/>
                  <a:gd name="T46" fmla="*/ 83 w 94"/>
                  <a:gd name="T47" fmla="*/ 80 h 96"/>
                  <a:gd name="T48" fmla="*/ 88 w 94"/>
                  <a:gd name="T49" fmla="*/ 7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4" h="96">
                    <a:moveTo>
                      <a:pt x="88" y="71"/>
                    </a:moveTo>
                    <a:lnTo>
                      <a:pt x="94" y="53"/>
                    </a:lnTo>
                    <a:lnTo>
                      <a:pt x="93" y="36"/>
                    </a:lnTo>
                    <a:lnTo>
                      <a:pt x="85" y="20"/>
                    </a:lnTo>
                    <a:lnTo>
                      <a:pt x="71" y="7"/>
                    </a:lnTo>
                    <a:lnTo>
                      <a:pt x="62" y="2"/>
                    </a:lnTo>
                    <a:lnTo>
                      <a:pt x="53" y="0"/>
                    </a:lnTo>
                    <a:lnTo>
                      <a:pt x="43" y="0"/>
                    </a:lnTo>
                    <a:lnTo>
                      <a:pt x="35" y="1"/>
                    </a:lnTo>
                    <a:lnTo>
                      <a:pt x="26" y="5"/>
                    </a:lnTo>
                    <a:lnTo>
                      <a:pt x="18" y="10"/>
                    </a:lnTo>
                    <a:lnTo>
                      <a:pt x="11" y="16"/>
                    </a:lnTo>
                    <a:lnTo>
                      <a:pt x="5" y="24"/>
                    </a:lnTo>
                    <a:lnTo>
                      <a:pt x="0" y="43"/>
                    </a:lnTo>
                    <a:lnTo>
                      <a:pt x="1" y="60"/>
                    </a:lnTo>
                    <a:lnTo>
                      <a:pt x="9" y="76"/>
                    </a:lnTo>
                    <a:lnTo>
                      <a:pt x="23" y="89"/>
                    </a:lnTo>
                    <a:lnTo>
                      <a:pt x="32" y="93"/>
                    </a:lnTo>
                    <a:lnTo>
                      <a:pt x="41" y="96"/>
                    </a:lnTo>
                    <a:lnTo>
                      <a:pt x="50" y="96"/>
                    </a:lnTo>
                    <a:lnTo>
                      <a:pt x="60" y="93"/>
                    </a:lnTo>
                    <a:lnTo>
                      <a:pt x="68" y="91"/>
                    </a:lnTo>
                    <a:lnTo>
                      <a:pt x="76" y="85"/>
                    </a:lnTo>
                    <a:lnTo>
                      <a:pt x="83" y="80"/>
                    </a:lnTo>
                    <a:lnTo>
                      <a:pt x="88" y="71"/>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i="1"/>
              </a:p>
            </p:txBody>
          </p:sp>
          <p:sp>
            <p:nvSpPr>
              <p:cNvPr id="181" name="Freeform 45"/>
              <p:cNvSpPr>
                <a:spLocks/>
              </p:cNvSpPr>
              <p:nvPr/>
            </p:nvSpPr>
            <p:spPr bwMode="auto">
              <a:xfrm>
                <a:off x="5545747" y="5312824"/>
                <a:ext cx="36213" cy="36983"/>
              </a:xfrm>
              <a:custGeom>
                <a:avLst/>
                <a:gdLst>
                  <a:gd name="T0" fmla="*/ 88 w 94"/>
                  <a:gd name="T1" fmla="*/ 23 h 95"/>
                  <a:gd name="T2" fmla="*/ 83 w 94"/>
                  <a:gd name="T3" fmla="*/ 15 h 95"/>
                  <a:gd name="T4" fmla="*/ 76 w 94"/>
                  <a:gd name="T5" fmla="*/ 9 h 95"/>
                  <a:gd name="T6" fmla="*/ 68 w 94"/>
                  <a:gd name="T7" fmla="*/ 4 h 95"/>
                  <a:gd name="T8" fmla="*/ 60 w 94"/>
                  <a:gd name="T9" fmla="*/ 1 h 95"/>
                  <a:gd name="T10" fmla="*/ 50 w 94"/>
                  <a:gd name="T11" fmla="*/ 0 h 95"/>
                  <a:gd name="T12" fmla="*/ 41 w 94"/>
                  <a:gd name="T13" fmla="*/ 0 h 95"/>
                  <a:gd name="T14" fmla="*/ 32 w 94"/>
                  <a:gd name="T15" fmla="*/ 2 h 95"/>
                  <a:gd name="T16" fmla="*/ 23 w 94"/>
                  <a:gd name="T17" fmla="*/ 6 h 95"/>
                  <a:gd name="T18" fmla="*/ 9 w 94"/>
                  <a:gd name="T19" fmla="*/ 18 h 95"/>
                  <a:gd name="T20" fmla="*/ 1 w 94"/>
                  <a:gd name="T21" fmla="*/ 34 h 95"/>
                  <a:gd name="T22" fmla="*/ 0 w 94"/>
                  <a:gd name="T23" fmla="*/ 53 h 95"/>
                  <a:gd name="T24" fmla="*/ 5 w 94"/>
                  <a:gd name="T25" fmla="*/ 71 h 95"/>
                  <a:gd name="T26" fmla="*/ 11 w 94"/>
                  <a:gd name="T27" fmla="*/ 79 h 95"/>
                  <a:gd name="T28" fmla="*/ 18 w 94"/>
                  <a:gd name="T29" fmla="*/ 85 h 95"/>
                  <a:gd name="T30" fmla="*/ 26 w 94"/>
                  <a:gd name="T31" fmla="*/ 91 h 95"/>
                  <a:gd name="T32" fmla="*/ 34 w 94"/>
                  <a:gd name="T33" fmla="*/ 93 h 95"/>
                  <a:gd name="T34" fmla="*/ 43 w 94"/>
                  <a:gd name="T35" fmla="*/ 95 h 95"/>
                  <a:gd name="T36" fmla="*/ 53 w 94"/>
                  <a:gd name="T37" fmla="*/ 95 h 95"/>
                  <a:gd name="T38" fmla="*/ 62 w 94"/>
                  <a:gd name="T39" fmla="*/ 93 h 95"/>
                  <a:gd name="T40" fmla="*/ 71 w 94"/>
                  <a:gd name="T41" fmla="*/ 88 h 95"/>
                  <a:gd name="T42" fmla="*/ 85 w 94"/>
                  <a:gd name="T43" fmla="*/ 76 h 95"/>
                  <a:gd name="T44" fmla="*/ 93 w 94"/>
                  <a:gd name="T45" fmla="*/ 60 h 95"/>
                  <a:gd name="T46" fmla="*/ 94 w 94"/>
                  <a:gd name="T47" fmla="*/ 41 h 95"/>
                  <a:gd name="T48" fmla="*/ 88 w 94"/>
                  <a:gd name="T49" fmla="*/ 2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4" h="95">
                    <a:moveTo>
                      <a:pt x="88" y="23"/>
                    </a:moveTo>
                    <a:lnTo>
                      <a:pt x="83" y="15"/>
                    </a:lnTo>
                    <a:lnTo>
                      <a:pt x="76" y="9"/>
                    </a:lnTo>
                    <a:lnTo>
                      <a:pt x="68" y="4"/>
                    </a:lnTo>
                    <a:lnTo>
                      <a:pt x="60" y="1"/>
                    </a:lnTo>
                    <a:lnTo>
                      <a:pt x="50" y="0"/>
                    </a:lnTo>
                    <a:lnTo>
                      <a:pt x="41" y="0"/>
                    </a:lnTo>
                    <a:lnTo>
                      <a:pt x="32" y="2"/>
                    </a:lnTo>
                    <a:lnTo>
                      <a:pt x="23" y="6"/>
                    </a:lnTo>
                    <a:lnTo>
                      <a:pt x="9" y="18"/>
                    </a:lnTo>
                    <a:lnTo>
                      <a:pt x="1" y="34"/>
                    </a:lnTo>
                    <a:lnTo>
                      <a:pt x="0" y="53"/>
                    </a:lnTo>
                    <a:lnTo>
                      <a:pt x="5" y="71"/>
                    </a:lnTo>
                    <a:lnTo>
                      <a:pt x="11" y="79"/>
                    </a:lnTo>
                    <a:lnTo>
                      <a:pt x="18" y="85"/>
                    </a:lnTo>
                    <a:lnTo>
                      <a:pt x="26" y="91"/>
                    </a:lnTo>
                    <a:lnTo>
                      <a:pt x="34" y="93"/>
                    </a:lnTo>
                    <a:lnTo>
                      <a:pt x="43" y="95"/>
                    </a:lnTo>
                    <a:lnTo>
                      <a:pt x="53" y="95"/>
                    </a:lnTo>
                    <a:lnTo>
                      <a:pt x="62" y="93"/>
                    </a:lnTo>
                    <a:lnTo>
                      <a:pt x="71" y="88"/>
                    </a:lnTo>
                    <a:lnTo>
                      <a:pt x="85" y="76"/>
                    </a:lnTo>
                    <a:lnTo>
                      <a:pt x="93" y="60"/>
                    </a:lnTo>
                    <a:lnTo>
                      <a:pt x="94" y="41"/>
                    </a:lnTo>
                    <a:lnTo>
                      <a:pt x="88" y="23"/>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i="1"/>
              </a:p>
            </p:txBody>
          </p:sp>
          <p:sp>
            <p:nvSpPr>
              <p:cNvPr id="182" name="Freeform 46"/>
              <p:cNvSpPr>
                <a:spLocks/>
              </p:cNvSpPr>
              <p:nvPr/>
            </p:nvSpPr>
            <p:spPr bwMode="auto">
              <a:xfrm>
                <a:off x="5612780" y="5352119"/>
                <a:ext cx="36983" cy="36213"/>
              </a:xfrm>
              <a:custGeom>
                <a:avLst/>
                <a:gdLst>
                  <a:gd name="T0" fmla="*/ 47 w 95"/>
                  <a:gd name="T1" fmla="*/ 0 h 95"/>
                  <a:gd name="T2" fmla="*/ 38 w 95"/>
                  <a:gd name="T3" fmla="*/ 1 h 95"/>
                  <a:gd name="T4" fmla="*/ 29 w 95"/>
                  <a:gd name="T5" fmla="*/ 4 h 95"/>
                  <a:gd name="T6" fmla="*/ 20 w 95"/>
                  <a:gd name="T7" fmla="*/ 8 h 95"/>
                  <a:gd name="T8" fmla="*/ 14 w 95"/>
                  <a:gd name="T9" fmla="*/ 13 h 95"/>
                  <a:gd name="T10" fmla="*/ 8 w 95"/>
                  <a:gd name="T11" fmla="*/ 20 h 95"/>
                  <a:gd name="T12" fmla="*/ 3 w 95"/>
                  <a:gd name="T13" fmla="*/ 28 h 95"/>
                  <a:gd name="T14" fmla="*/ 1 w 95"/>
                  <a:gd name="T15" fmla="*/ 37 h 95"/>
                  <a:gd name="T16" fmla="*/ 0 w 95"/>
                  <a:gd name="T17" fmla="*/ 46 h 95"/>
                  <a:gd name="T18" fmla="*/ 1 w 95"/>
                  <a:gd name="T19" fmla="*/ 55 h 95"/>
                  <a:gd name="T20" fmla="*/ 3 w 95"/>
                  <a:gd name="T21" fmla="*/ 65 h 95"/>
                  <a:gd name="T22" fmla="*/ 8 w 95"/>
                  <a:gd name="T23" fmla="*/ 73 h 95"/>
                  <a:gd name="T24" fmla="*/ 14 w 95"/>
                  <a:gd name="T25" fmla="*/ 81 h 95"/>
                  <a:gd name="T26" fmla="*/ 20 w 95"/>
                  <a:gd name="T27" fmla="*/ 86 h 95"/>
                  <a:gd name="T28" fmla="*/ 29 w 95"/>
                  <a:gd name="T29" fmla="*/ 91 h 95"/>
                  <a:gd name="T30" fmla="*/ 38 w 95"/>
                  <a:gd name="T31" fmla="*/ 93 h 95"/>
                  <a:gd name="T32" fmla="*/ 47 w 95"/>
                  <a:gd name="T33" fmla="*/ 95 h 95"/>
                  <a:gd name="T34" fmla="*/ 56 w 95"/>
                  <a:gd name="T35" fmla="*/ 93 h 95"/>
                  <a:gd name="T36" fmla="*/ 65 w 95"/>
                  <a:gd name="T37" fmla="*/ 91 h 95"/>
                  <a:gd name="T38" fmla="*/ 73 w 95"/>
                  <a:gd name="T39" fmla="*/ 86 h 95"/>
                  <a:gd name="T40" fmla="*/ 82 w 95"/>
                  <a:gd name="T41" fmla="*/ 81 h 95"/>
                  <a:gd name="T42" fmla="*/ 87 w 95"/>
                  <a:gd name="T43" fmla="*/ 73 h 95"/>
                  <a:gd name="T44" fmla="*/ 92 w 95"/>
                  <a:gd name="T45" fmla="*/ 65 h 95"/>
                  <a:gd name="T46" fmla="*/ 94 w 95"/>
                  <a:gd name="T47" fmla="*/ 55 h 95"/>
                  <a:gd name="T48" fmla="*/ 95 w 95"/>
                  <a:gd name="T49" fmla="*/ 46 h 95"/>
                  <a:gd name="T50" fmla="*/ 94 w 95"/>
                  <a:gd name="T51" fmla="*/ 37 h 95"/>
                  <a:gd name="T52" fmla="*/ 92 w 95"/>
                  <a:gd name="T53" fmla="*/ 28 h 95"/>
                  <a:gd name="T54" fmla="*/ 87 w 95"/>
                  <a:gd name="T55" fmla="*/ 20 h 95"/>
                  <a:gd name="T56" fmla="*/ 82 w 95"/>
                  <a:gd name="T57" fmla="*/ 13 h 95"/>
                  <a:gd name="T58" fmla="*/ 73 w 95"/>
                  <a:gd name="T59" fmla="*/ 8 h 95"/>
                  <a:gd name="T60" fmla="*/ 65 w 95"/>
                  <a:gd name="T61" fmla="*/ 4 h 95"/>
                  <a:gd name="T62" fmla="*/ 56 w 95"/>
                  <a:gd name="T63" fmla="*/ 1 h 95"/>
                  <a:gd name="T64" fmla="*/ 47 w 95"/>
                  <a:gd name="T65"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 h="95">
                    <a:moveTo>
                      <a:pt x="47" y="0"/>
                    </a:moveTo>
                    <a:lnTo>
                      <a:pt x="38" y="1"/>
                    </a:lnTo>
                    <a:lnTo>
                      <a:pt x="29" y="4"/>
                    </a:lnTo>
                    <a:lnTo>
                      <a:pt x="20" y="8"/>
                    </a:lnTo>
                    <a:lnTo>
                      <a:pt x="14" y="13"/>
                    </a:lnTo>
                    <a:lnTo>
                      <a:pt x="8" y="20"/>
                    </a:lnTo>
                    <a:lnTo>
                      <a:pt x="3" y="28"/>
                    </a:lnTo>
                    <a:lnTo>
                      <a:pt x="1" y="37"/>
                    </a:lnTo>
                    <a:lnTo>
                      <a:pt x="0" y="46"/>
                    </a:lnTo>
                    <a:lnTo>
                      <a:pt x="1" y="55"/>
                    </a:lnTo>
                    <a:lnTo>
                      <a:pt x="3" y="65"/>
                    </a:lnTo>
                    <a:lnTo>
                      <a:pt x="8" y="73"/>
                    </a:lnTo>
                    <a:lnTo>
                      <a:pt x="14" y="81"/>
                    </a:lnTo>
                    <a:lnTo>
                      <a:pt x="20" y="86"/>
                    </a:lnTo>
                    <a:lnTo>
                      <a:pt x="29" y="91"/>
                    </a:lnTo>
                    <a:lnTo>
                      <a:pt x="38" y="93"/>
                    </a:lnTo>
                    <a:lnTo>
                      <a:pt x="47" y="95"/>
                    </a:lnTo>
                    <a:lnTo>
                      <a:pt x="56" y="93"/>
                    </a:lnTo>
                    <a:lnTo>
                      <a:pt x="65" y="91"/>
                    </a:lnTo>
                    <a:lnTo>
                      <a:pt x="73" y="86"/>
                    </a:lnTo>
                    <a:lnTo>
                      <a:pt x="82" y="81"/>
                    </a:lnTo>
                    <a:lnTo>
                      <a:pt x="87" y="73"/>
                    </a:lnTo>
                    <a:lnTo>
                      <a:pt x="92" y="65"/>
                    </a:lnTo>
                    <a:lnTo>
                      <a:pt x="94" y="55"/>
                    </a:lnTo>
                    <a:lnTo>
                      <a:pt x="95" y="46"/>
                    </a:lnTo>
                    <a:lnTo>
                      <a:pt x="94" y="37"/>
                    </a:lnTo>
                    <a:lnTo>
                      <a:pt x="92" y="28"/>
                    </a:lnTo>
                    <a:lnTo>
                      <a:pt x="87" y="20"/>
                    </a:lnTo>
                    <a:lnTo>
                      <a:pt x="82" y="13"/>
                    </a:lnTo>
                    <a:lnTo>
                      <a:pt x="73" y="8"/>
                    </a:lnTo>
                    <a:lnTo>
                      <a:pt x="65" y="4"/>
                    </a:lnTo>
                    <a:lnTo>
                      <a:pt x="56" y="1"/>
                    </a:lnTo>
                    <a:lnTo>
                      <a:pt x="47"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i="1"/>
              </a:p>
            </p:txBody>
          </p:sp>
          <p:sp>
            <p:nvSpPr>
              <p:cNvPr id="183" name="Freeform 47"/>
              <p:cNvSpPr>
                <a:spLocks/>
              </p:cNvSpPr>
              <p:nvPr/>
            </p:nvSpPr>
            <p:spPr bwMode="auto">
              <a:xfrm>
                <a:off x="5680583" y="5312824"/>
                <a:ext cx="36983" cy="36983"/>
              </a:xfrm>
              <a:custGeom>
                <a:avLst/>
                <a:gdLst>
                  <a:gd name="T0" fmla="*/ 6 w 95"/>
                  <a:gd name="T1" fmla="*/ 24 h 95"/>
                  <a:gd name="T2" fmla="*/ 0 w 95"/>
                  <a:gd name="T3" fmla="*/ 41 h 95"/>
                  <a:gd name="T4" fmla="*/ 1 w 95"/>
                  <a:gd name="T5" fmla="*/ 60 h 95"/>
                  <a:gd name="T6" fmla="*/ 10 w 95"/>
                  <a:gd name="T7" fmla="*/ 76 h 95"/>
                  <a:gd name="T8" fmla="*/ 24 w 95"/>
                  <a:gd name="T9" fmla="*/ 88 h 95"/>
                  <a:gd name="T10" fmla="*/ 32 w 95"/>
                  <a:gd name="T11" fmla="*/ 93 h 95"/>
                  <a:gd name="T12" fmla="*/ 41 w 95"/>
                  <a:gd name="T13" fmla="*/ 95 h 95"/>
                  <a:gd name="T14" fmla="*/ 51 w 95"/>
                  <a:gd name="T15" fmla="*/ 95 h 95"/>
                  <a:gd name="T16" fmla="*/ 60 w 95"/>
                  <a:gd name="T17" fmla="*/ 93 h 95"/>
                  <a:gd name="T18" fmla="*/ 68 w 95"/>
                  <a:gd name="T19" fmla="*/ 91 h 95"/>
                  <a:gd name="T20" fmla="*/ 76 w 95"/>
                  <a:gd name="T21" fmla="*/ 85 h 95"/>
                  <a:gd name="T22" fmla="*/ 83 w 95"/>
                  <a:gd name="T23" fmla="*/ 79 h 95"/>
                  <a:gd name="T24" fmla="*/ 89 w 95"/>
                  <a:gd name="T25" fmla="*/ 71 h 95"/>
                  <a:gd name="T26" fmla="*/ 95 w 95"/>
                  <a:gd name="T27" fmla="*/ 53 h 95"/>
                  <a:gd name="T28" fmla="*/ 94 w 95"/>
                  <a:gd name="T29" fmla="*/ 34 h 95"/>
                  <a:gd name="T30" fmla="*/ 85 w 95"/>
                  <a:gd name="T31" fmla="*/ 18 h 95"/>
                  <a:gd name="T32" fmla="*/ 71 w 95"/>
                  <a:gd name="T33" fmla="*/ 6 h 95"/>
                  <a:gd name="T34" fmla="*/ 62 w 95"/>
                  <a:gd name="T35" fmla="*/ 2 h 95"/>
                  <a:gd name="T36" fmla="*/ 53 w 95"/>
                  <a:gd name="T37" fmla="*/ 0 h 95"/>
                  <a:gd name="T38" fmla="*/ 44 w 95"/>
                  <a:gd name="T39" fmla="*/ 0 h 95"/>
                  <a:gd name="T40" fmla="*/ 36 w 95"/>
                  <a:gd name="T41" fmla="*/ 1 h 95"/>
                  <a:gd name="T42" fmla="*/ 26 w 95"/>
                  <a:gd name="T43" fmla="*/ 4 h 95"/>
                  <a:gd name="T44" fmla="*/ 18 w 95"/>
                  <a:gd name="T45" fmla="*/ 10 h 95"/>
                  <a:gd name="T46" fmla="*/ 11 w 95"/>
                  <a:gd name="T47" fmla="*/ 16 h 95"/>
                  <a:gd name="T48" fmla="*/ 6 w 95"/>
                  <a:gd name="T49" fmla="*/ 2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5" h="95">
                    <a:moveTo>
                      <a:pt x="6" y="24"/>
                    </a:moveTo>
                    <a:lnTo>
                      <a:pt x="0" y="41"/>
                    </a:lnTo>
                    <a:lnTo>
                      <a:pt x="1" y="60"/>
                    </a:lnTo>
                    <a:lnTo>
                      <a:pt x="10" y="76"/>
                    </a:lnTo>
                    <a:lnTo>
                      <a:pt x="24" y="88"/>
                    </a:lnTo>
                    <a:lnTo>
                      <a:pt x="32" y="93"/>
                    </a:lnTo>
                    <a:lnTo>
                      <a:pt x="41" y="95"/>
                    </a:lnTo>
                    <a:lnTo>
                      <a:pt x="51" y="95"/>
                    </a:lnTo>
                    <a:lnTo>
                      <a:pt x="60" y="93"/>
                    </a:lnTo>
                    <a:lnTo>
                      <a:pt x="68" y="91"/>
                    </a:lnTo>
                    <a:lnTo>
                      <a:pt x="76" y="85"/>
                    </a:lnTo>
                    <a:lnTo>
                      <a:pt x="83" y="79"/>
                    </a:lnTo>
                    <a:lnTo>
                      <a:pt x="89" y="71"/>
                    </a:lnTo>
                    <a:lnTo>
                      <a:pt x="95" y="53"/>
                    </a:lnTo>
                    <a:lnTo>
                      <a:pt x="94" y="34"/>
                    </a:lnTo>
                    <a:lnTo>
                      <a:pt x="85" y="18"/>
                    </a:lnTo>
                    <a:lnTo>
                      <a:pt x="71" y="6"/>
                    </a:lnTo>
                    <a:lnTo>
                      <a:pt x="62" y="2"/>
                    </a:lnTo>
                    <a:lnTo>
                      <a:pt x="53" y="0"/>
                    </a:lnTo>
                    <a:lnTo>
                      <a:pt x="44" y="0"/>
                    </a:lnTo>
                    <a:lnTo>
                      <a:pt x="36" y="1"/>
                    </a:lnTo>
                    <a:lnTo>
                      <a:pt x="26" y="4"/>
                    </a:lnTo>
                    <a:lnTo>
                      <a:pt x="18" y="10"/>
                    </a:lnTo>
                    <a:lnTo>
                      <a:pt x="11" y="16"/>
                    </a:lnTo>
                    <a:lnTo>
                      <a:pt x="6" y="24"/>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i="1"/>
              </a:p>
            </p:txBody>
          </p:sp>
          <p:sp>
            <p:nvSpPr>
              <p:cNvPr id="184" name="Freeform 48"/>
              <p:cNvSpPr>
                <a:spLocks/>
              </p:cNvSpPr>
              <p:nvPr/>
            </p:nvSpPr>
            <p:spPr bwMode="auto">
              <a:xfrm>
                <a:off x="5680583" y="5235005"/>
                <a:ext cx="36983" cy="36983"/>
              </a:xfrm>
              <a:custGeom>
                <a:avLst/>
                <a:gdLst>
                  <a:gd name="T0" fmla="*/ 6 w 95"/>
                  <a:gd name="T1" fmla="*/ 71 h 96"/>
                  <a:gd name="T2" fmla="*/ 11 w 95"/>
                  <a:gd name="T3" fmla="*/ 80 h 96"/>
                  <a:gd name="T4" fmla="*/ 18 w 95"/>
                  <a:gd name="T5" fmla="*/ 85 h 96"/>
                  <a:gd name="T6" fmla="*/ 26 w 95"/>
                  <a:gd name="T7" fmla="*/ 91 h 96"/>
                  <a:gd name="T8" fmla="*/ 36 w 95"/>
                  <a:gd name="T9" fmla="*/ 95 h 96"/>
                  <a:gd name="T10" fmla="*/ 44 w 95"/>
                  <a:gd name="T11" fmla="*/ 96 h 96"/>
                  <a:gd name="T12" fmla="*/ 53 w 95"/>
                  <a:gd name="T13" fmla="*/ 96 h 96"/>
                  <a:gd name="T14" fmla="*/ 62 w 95"/>
                  <a:gd name="T15" fmla="*/ 93 h 96"/>
                  <a:gd name="T16" fmla="*/ 71 w 95"/>
                  <a:gd name="T17" fmla="*/ 90 h 96"/>
                  <a:gd name="T18" fmla="*/ 85 w 95"/>
                  <a:gd name="T19" fmla="*/ 77 h 96"/>
                  <a:gd name="T20" fmla="*/ 94 w 95"/>
                  <a:gd name="T21" fmla="*/ 60 h 96"/>
                  <a:gd name="T22" fmla="*/ 95 w 95"/>
                  <a:gd name="T23" fmla="*/ 43 h 96"/>
                  <a:gd name="T24" fmla="*/ 89 w 95"/>
                  <a:gd name="T25" fmla="*/ 24 h 96"/>
                  <a:gd name="T26" fmla="*/ 83 w 95"/>
                  <a:gd name="T27" fmla="*/ 16 h 96"/>
                  <a:gd name="T28" fmla="*/ 76 w 95"/>
                  <a:gd name="T29" fmla="*/ 10 h 96"/>
                  <a:gd name="T30" fmla="*/ 68 w 95"/>
                  <a:gd name="T31" fmla="*/ 5 h 96"/>
                  <a:gd name="T32" fmla="*/ 60 w 95"/>
                  <a:gd name="T33" fmla="*/ 1 h 96"/>
                  <a:gd name="T34" fmla="*/ 51 w 95"/>
                  <a:gd name="T35" fmla="*/ 0 h 96"/>
                  <a:gd name="T36" fmla="*/ 41 w 95"/>
                  <a:gd name="T37" fmla="*/ 0 h 96"/>
                  <a:gd name="T38" fmla="*/ 32 w 95"/>
                  <a:gd name="T39" fmla="*/ 2 h 96"/>
                  <a:gd name="T40" fmla="*/ 24 w 95"/>
                  <a:gd name="T41" fmla="*/ 7 h 96"/>
                  <a:gd name="T42" fmla="*/ 10 w 95"/>
                  <a:gd name="T43" fmla="*/ 20 h 96"/>
                  <a:gd name="T44" fmla="*/ 1 w 95"/>
                  <a:gd name="T45" fmla="*/ 36 h 96"/>
                  <a:gd name="T46" fmla="*/ 0 w 95"/>
                  <a:gd name="T47" fmla="*/ 53 h 96"/>
                  <a:gd name="T48" fmla="*/ 6 w 95"/>
                  <a:gd name="T49" fmla="*/ 7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5" h="96">
                    <a:moveTo>
                      <a:pt x="6" y="71"/>
                    </a:moveTo>
                    <a:lnTo>
                      <a:pt x="11" y="80"/>
                    </a:lnTo>
                    <a:lnTo>
                      <a:pt x="18" y="85"/>
                    </a:lnTo>
                    <a:lnTo>
                      <a:pt x="26" y="91"/>
                    </a:lnTo>
                    <a:lnTo>
                      <a:pt x="36" y="95"/>
                    </a:lnTo>
                    <a:lnTo>
                      <a:pt x="44" y="96"/>
                    </a:lnTo>
                    <a:lnTo>
                      <a:pt x="53" y="96"/>
                    </a:lnTo>
                    <a:lnTo>
                      <a:pt x="62" y="93"/>
                    </a:lnTo>
                    <a:lnTo>
                      <a:pt x="71" y="90"/>
                    </a:lnTo>
                    <a:lnTo>
                      <a:pt x="85" y="77"/>
                    </a:lnTo>
                    <a:lnTo>
                      <a:pt x="94" y="60"/>
                    </a:lnTo>
                    <a:lnTo>
                      <a:pt x="95" y="43"/>
                    </a:lnTo>
                    <a:lnTo>
                      <a:pt x="89" y="24"/>
                    </a:lnTo>
                    <a:lnTo>
                      <a:pt x="83" y="16"/>
                    </a:lnTo>
                    <a:lnTo>
                      <a:pt x="76" y="10"/>
                    </a:lnTo>
                    <a:lnTo>
                      <a:pt x="68" y="5"/>
                    </a:lnTo>
                    <a:lnTo>
                      <a:pt x="60" y="1"/>
                    </a:lnTo>
                    <a:lnTo>
                      <a:pt x="51" y="0"/>
                    </a:lnTo>
                    <a:lnTo>
                      <a:pt x="41" y="0"/>
                    </a:lnTo>
                    <a:lnTo>
                      <a:pt x="32" y="2"/>
                    </a:lnTo>
                    <a:lnTo>
                      <a:pt x="24" y="7"/>
                    </a:lnTo>
                    <a:lnTo>
                      <a:pt x="10" y="20"/>
                    </a:lnTo>
                    <a:lnTo>
                      <a:pt x="1" y="36"/>
                    </a:lnTo>
                    <a:lnTo>
                      <a:pt x="0" y="53"/>
                    </a:lnTo>
                    <a:lnTo>
                      <a:pt x="6" y="71"/>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i="1"/>
              </a:p>
            </p:txBody>
          </p:sp>
        </p:grpSp>
        <p:grpSp>
          <p:nvGrpSpPr>
            <p:cNvPr id="146" name="Group 145"/>
            <p:cNvGrpSpPr/>
            <p:nvPr/>
          </p:nvGrpSpPr>
          <p:grpSpPr>
            <a:xfrm>
              <a:off x="5377781" y="3390706"/>
              <a:ext cx="507752" cy="507751"/>
              <a:chOff x="5377781" y="5038531"/>
              <a:chExt cx="507752" cy="507751"/>
            </a:xfrm>
          </p:grpSpPr>
          <p:sp>
            <p:nvSpPr>
              <p:cNvPr id="167" name="Freeform 36"/>
              <p:cNvSpPr>
                <a:spLocks/>
              </p:cNvSpPr>
              <p:nvPr/>
            </p:nvSpPr>
            <p:spPr bwMode="auto">
              <a:xfrm>
                <a:off x="5377781" y="5038531"/>
                <a:ext cx="507752" cy="507751"/>
              </a:xfrm>
              <a:custGeom>
                <a:avLst/>
                <a:gdLst>
                  <a:gd name="T0" fmla="*/ 592 w 1319"/>
                  <a:gd name="T1" fmla="*/ 1315 h 1318"/>
                  <a:gd name="T2" fmla="*/ 463 w 1319"/>
                  <a:gd name="T3" fmla="*/ 1289 h 1318"/>
                  <a:gd name="T4" fmla="*/ 345 w 1319"/>
                  <a:gd name="T5" fmla="*/ 1239 h 1318"/>
                  <a:gd name="T6" fmla="*/ 240 w 1319"/>
                  <a:gd name="T7" fmla="*/ 1168 h 1318"/>
                  <a:gd name="T8" fmla="*/ 151 w 1319"/>
                  <a:gd name="T9" fmla="*/ 1078 h 1318"/>
                  <a:gd name="T10" fmla="*/ 80 w 1319"/>
                  <a:gd name="T11" fmla="*/ 973 h 1318"/>
                  <a:gd name="T12" fmla="*/ 30 w 1319"/>
                  <a:gd name="T13" fmla="*/ 856 h 1318"/>
                  <a:gd name="T14" fmla="*/ 4 w 1319"/>
                  <a:gd name="T15" fmla="*/ 727 h 1318"/>
                  <a:gd name="T16" fmla="*/ 4 w 1319"/>
                  <a:gd name="T17" fmla="*/ 592 h 1318"/>
                  <a:gd name="T18" fmla="*/ 30 w 1319"/>
                  <a:gd name="T19" fmla="*/ 464 h 1318"/>
                  <a:gd name="T20" fmla="*/ 80 w 1319"/>
                  <a:gd name="T21" fmla="*/ 345 h 1318"/>
                  <a:gd name="T22" fmla="*/ 151 w 1319"/>
                  <a:gd name="T23" fmla="*/ 241 h 1318"/>
                  <a:gd name="T24" fmla="*/ 240 w 1319"/>
                  <a:gd name="T25" fmla="*/ 151 h 1318"/>
                  <a:gd name="T26" fmla="*/ 345 w 1319"/>
                  <a:gd name="T27" fmla="*/ 79 h 1318"/>
                  <a:gd name="T28" fmla="*/ 463 w 1319"/>
                  <a:gd name="T29" fmla="*/ 30 h 1318"/>
                  <a:gd name="T30" fmla="*/ 592 w 1319"/>
                  <a:gd name="T31" fmla="*/ 3 h 1318"/>
                  <a:gd name="T32" fmla="*/ 727 w 1319"/>
                  <a:gd name="T33" fmla="*/ 3 h 1318"/>
                  <a:gd name="T34" fmla="*/ 855 w 1319"/>
                  <a:gd name="T35" fmla="*/ 30 h 1318"/>
                  <a:gd name="T36" fmla="*/ 973 w 1319"/>
                  <a:gd name="T37" fmla="*/ 79 h 1318"/>
                  <a:gd name="T38" fmla="*/ 1078 w 1319"/>
                  <a:gd name="T39" fmla="*/ 151 h 1318"/>
                  <a:gd name="T40" fmla="*/ 1168 w 1319"/>
                  <a:gd name="T41" fmla="*/ 241 h 1318"/>
                  <a:gd name="T42" fmla="*/ 1240 w 1319"/>
                  <a:gd name="T43" fmla="*/ 345 h 1318"/>
                  <a:gd name="T44" fmla="*/ 1289 w 1319"/>
                  <a:gd name="T45" fmla="*/ 464 h 1318"/>
                  <a:gd name="T46" fmla="*/ 1316 w 1319"/>
                  <a:gd name="T47" fmla="*/ 592 h 1318"/>
                  <a:gd name="T48" fmla="*/ 1316 w 1319"/>
                  <a:gd name="T49" fmla="*/ 727 h 1318"/>
                  <a:gd name="T50" fmla="*/ 1289 w 1319"/>
                  <a:gd name="T51" fmla="*/ 856 h 1318"/>
                  <a:gd name="T52" fmla="*/ 1240 w 1319"/>
                  <a:gd name="T53" fmla="*/ 973 h 1318"/>
                  <a:gd name="T54" fmla="*/ 1168 w 1319"/>
                  <a:gd name="T55" fmla="*/ 1078 h 1318"/>
                  <a:gd name="T56" fmla="*/ 1078 w 1319"/>
                  <a:gd name="T57" fmla="*/ 1168 h 1318"/>
                  <a:gd name="T58" fmla="*/ 973 w 1319"/>
                  <a:gd name="T59" fmla="*/ 1239 h 1318"/>
                  <a:gd name="T60" fmla="*/ 855 w 1319"/>
                  <a:gd name="T61" fmla="*/ 1289 h 1318"/>
                  <a:gd name="T62" fmla="*/ 727 w 1319"/>
                  <a:gd name="T63" fmla="*/ 1315 h 1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19" h="1318">
                    <a:moveTo>
                      <a:pt x="659" y="1318"/>
                    </a:moveTo>
                    <a:lnTo>
                      <a:pt x="592" y="1315"/>
                    </a:lnTo>
                    <a:lnTo>
                      <a:pt x="527" y="1305"/>
                    </a:lnTo>
                    <a:lnTo>
                      <a:pt x="463" y="1289"/>
                    </a:lnTo>
                    <a:lnTo>
                      <a:pt x="402" y="1267"/>
                    </a:lnTo>
                    <a:lnTo>
                      <a:pt x="345" y="1239"/>
                    </a:lnTo>
                    <a:lnTo>
                      <a:pt x="290" y="1206"/>
                    </a:lnTo>
                    <a:lnTo>
                      <a:pt x="240" y="1168"/>
                    </a:lnTo>
                    <a:lnTo>
                      <a:pt x="194" y="1125"/>
                    </a:lnTo>
                    <a:lnTo>
                      <a:pt x="151" y="1078"/>
                    </a:lnTo>
                    <a:lnTo>
                      <a:pt x="113" y="1027"/>
                    </a:lnTo>
                    <a:lnTo>
                      <a:pt x="80" y="973"/>
                    </a:lnTo>
                    <a:lnTo>
                      <a:pt x="52" y="915"/>
                    </a:lnTo>
                    <a:lnTo>
                      <a:pt x="30" y="856"/>
                    </a:lnTo>
                    <a:lnTo>
                      <a:pt x="14" y="792"/>
                    </a:lnTo>
                    <a:lnTo>
                      <a:pt x="4" y="727"/>
                    </a:lnTo>
                    <a:lnTo>
                      <a:pt x="0" y="660"/>
                    </a:lnTo>
                    <a:lnTo>
                      <a:pt x="4" y="592"/>
                    </a:lnTo>
                    <a:lnTo>
                      <a:pt x="14" y="527"/>
                    </a:lnTo>
                    <a:lnTo>
                      <a:pt x="30" y="464"/>
                    </a:lnTo>
                    <a:lnTo>
                      <a:pt x="52" y="403"/>
                    </a:lnTo>
                    <a:lnTo>
                      <a:pt x="80" y="345"/>
                    </a:lnTo>
                    <a:lnTo>
                      <a:pt x="113" y="291"/>
                    </a:lnTo>
                    <a:lnTo>
                      <a:pt x="151" y="241"/>
                    </a:lnTo>
                    <a:lnTo>
                      <a:pt x="194" y="193"/>
                    </a:lnTo>
                    <a:lnTo>
                      <a:pt x="240" y="151"/>
                    </a:lnTo>
                    <a:lnTo>
                      <a:pt x="290" y="113"/>
                    </a:lnTo>
                    <a:lnTo>
                      <a:pt x="345" y="79"/>
                    </a:lnTo>
                    <a:lnTo>
                      <a:pt x="402" y="52"/>
                    </a:lnTo>
                    <a:lnTo>
                      <a:pt x="463" y="30"/>
                    </a:lnTo>
                    <a:lnTo>
                      <a:pt x="527" y="14"/>
                    </a:lnTo>
                    <a:lnTo>
                      <a:pt x="592" y="3"/>
                    </a:lnTo>
                    <a:lnTo>
                      <a:pt x="659" y="0"/>
                    </a:lnTo>
                    <a:lnTo>
                      <a:pt x="727" y="3"/>
                    </a:lnTo>
                    <a:lnTo>
                      <a:pt x="791" y="14"/>
                    </a:lnTo>
                    <a:lnTo>
                      <a:pt x="855" y="30"/>
                    </a:lnTo>
                    <a:lnTo>
                      <a:pt x="916" y="52"/>
                    </a:lnTo>
                    <a:lnTo>
                      <a:pt x="973" y="79"/>
                    </a:lnTo>
                    <a:lnTo>
                      <a:pt x="1028" y="113"/>
                    </a:lnTo>
                    <a:lnTo>
                      <a:pt x="1078" y="151"/>
                    </a:lnTo>
                    <a:lnTo>
                      <a:pt x="1125" y="193"/>
                    </a:lnTo>
                    <a:lnTo>
                      <a:pt x="1168" y="241"/>
                    </a:lnTo>
                    <a:lnTo>
                      <a:pt x="1206" y="291"/>
                    </a:lnTo>
                    <a:lnTo>
                      <a:pt x="1240" y="345"/>
                    </a:lnTo>
                    <a:lnTo>
                      <a:pt x="1267" y="403"/>
                    </a:lnTo>
                    <a:lnTo>
                      <a:pt x="1289" y="464"/>
                    </a:lnTo>
                    <a:lnTo>
                      <a:pt x="1305" y="527"/>
                    </a:lnTo>
                    <a:lnTo>
                      <a:pt x="1316" y="592"/>
                    </a:lnTo>
                    <a:lnTo>
                      <a:pt x="1319" y="660"/>
                    </a:lnTo>
                    <a:lnTo>
                      <a:pt x="1316" y="727"/>
                    </a:lnTo>
                    <a:lnTo>
                      <a:pt x="1305" y="792"/>
                    </a:lnTo>
                    <a:lnTo>
                      <a:pt x="1289" y="856"/>
                    </a:lnTo>
                    <a:lnTo>
                      <a:pt x="1267" y="915"/>
                    </a:lnTo>
                    <a:lnTo>
                      <a:pt x="1240" y="973"/>
                    </a:lnTo>
                    <a:lnTo>
                      <a:pt x="1206" y="1027"/>
                    </a:lnTo>
                    <a:lnTo>
                      <a:pt x="1168" y="1078"/>
                    </a:lnTo>
                    <a:lnTo>
                      <a:pt x="1125" y="1125"/>
                    </a:lnTo>
                    <a:lnTo>
                      <a:pt x="1078" y="1168"/>
                    </a:lnTo>
                    <a:lnTo>
                      <a:pt x="1028" y="1206"/>
                    </a:lnTo>
                    <a:lnTo>
                      <a:pt x="973" y="1239"/>
                    </a:lnTo>
                    <a:lnTo>
                      <a:pt x="916" y="1267"/>
                    </a:lnTo>
                    <a:lnTo>
                      <a:pt x="855" y="1289"/>
                    </a:lnTo>
                    <a:lnTo>
                      <a:pt x="791" y="1305"/>
                    </a:lnTo>
                    <a:lnTo>
                      <a:pt x="727" y="1315"/>
                    </a:lnTo>
                    <a:lnTo>
                      <a:pt x="659" y="1318"/>
                    </a:lnTo>
                    <a:close/>
                  </a:path>
                </a:pathLst>
              </a:custGeom>
              <a:solidFill>
                <a:schemeClr val="accent4"/>
              </a:solidFill>
              <a:ln>
                <a:noFill/>
              </a:ln>
              <a:scene3d>
                <a:camera prst="orthographicFront"/>
                <a:lightRig rig="threePt" dir="t"/>
              </a:scene3d>
              <a:sp3d>
                <a:bevelT prst="relaxedInset"/>
              </a:sp3d>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i="1"/>
              </a:p>
            </p:txBody>
          </p:sp>
          <p:sp>
            <p:nvSpPr>
              <p:cNvPr id="168" name="Freeform 37"/>
              <p:cNvSpPr>
                <a:spLocks/>
              </p:cNvSpPr>
              <p:nvPr/>
            </p:nvSpPr>
            <p:spPr bwMode="auto">
              <a:xfrm>
                <a:off x="5511076" y="5172595"/>
                <a:ext cx="240393" cy="239621"/>
              </a:xfrm>
              <a:custGeom>
                <a:avLst/>
                <a:gdLst>
                  <a:gd name="T0" fmla="*/ 279 w 623"/>
                  <a:gd name="T1" fmla="*/ 620 h 622"/>
                  <a:gd name="T2" fmla="*/ 219 w 623"/>
                  <a:gd name="T3" fmla="*/ 608 h 622"/>
                  <a:gd name="T4" fmla="*/ 162 w 623"/>
                  <a:gd name="T5" fmla="*/ 584 h 622"/>
                  <a:gd name="T6" fmla="*/ 113 w 623"/>
                  <a:gd name="T7" fmla="*/ 550 h 622"/>
                  <a:gd name="T8" fmla="*/ 71 w 623"/>
                  <a:gd name="T9" fmla="*/ 509 h 622"/>
                  <a:gd name="T10" fmla="*/ 38 w 623"/>
                  <a:gd name="T11" fmla="*/ 459 h 622"/>
                  <a:gd name="T12" fmla="*/ 14 w 623"/>
                  <a:gd name="T13" fmla="*/ 404 h 622"/>
                  <a:gd name="T14" fmla="*/ 1 w 623"/>
                  <a:gd name="T15" fmla="*/ 343 h 622"/>
                  <a:gd name="T16" fmla="*/ 1 w 623"/>
                  <a:gd name="T17" fmla="*/ 280 h 622"/>
                  <a:gd name="T18" fmla="*/ 14 w 623"/>
                  <a:gd name="T19" fmla="*/ 219 h 622"/>
                  <a:gd name="T20" fmla="*/ 38 w 623"/>
                  <a:gd name="T21" fmla="*/ 163 h 622"/>
                  <a:gd name="T22" fmla="*/ 71 w 623"/>
                  <a:gd name="T23" fmla="*/ 113 h 622"/>
                  <a:gd name="T24" fmla="*/ 113 w 623"/>
                  <a:gd name="T25" fmla="*/ 71 h 622"/>
                  <a:gd name="T26" fmla="*/ 162 w 623"/>
                  <a:gd name="T27" fmla="*/ 38 h 622"/>
                  <a:gd name="T28" fmla="*/ 219 w 623"/>
                  <a:gd name="T29" fmla="*/ 14 h 622"/>
                  <a:gd name="T30" fmla="*/ 279 w 623"/>
                  <a:gd name="T31" fmla="*/ 1 h 622"/>
                  <a:gd name="T32" fmla="*/ 343 w 623"/>
                  <a:gd name="T33" fmla="*/ 1 h 622"/>
                  <a:gd name="T34" fmla="*/ 403 w 623"/>
                  <a:gd name="T35" fmla="*/ 14 h 622"/>
                  <a:gd name="T36" fmla="*/ 460 w 623"/>
                  <a:gd name="T37" fmla="*/ 38 h 622"/>
                  <a:gd name="T38" fmla="*/ 509 w 623"/>
                  <a:gd name="T39" fmla="*/ 71 h 622"/>
                  <a:gd name="T40" fmla="*/ 552 w 623"/>
                  <a:gd name="T41" fmla="*/ 113 h 622"/>
                  <a:gd name="T42" fmla="*/ 585 w 623"/>
                  <a:gd name="T43" fmla="*/ 163 h 622"/>
                  <a:gd name="T44" fmla="*/ 609 w 623"/>
                  <a:gd name="T45" fmla="*/ 219 h 622"/>
                  <a:gd name="T46" fmla="*/ 622 w 623"/>
                  <a:gd name="T47" fmla="*/ 280 h 622"/>
                  <a:gd name="T48" fmla="*/ 622 w 623"/>
                  <a:gd name="T49" fmla="*/ 343 h 622"/>
                  <a:gd name="T50" fmla="*/ 609 w 623"/>
                  <a:gd name="T51" fmla="*/ 404 h 622"/>
                  <a:gd name="T52" fmla="*/ 585 w 623"/>
                  <a:gd name="T53" fmla="*/ 459 h 622"/>
                  <a:gd name="T54" fmla="*/ 552 w 623"/>
                  <a:gd name="T55" fmla="*/ 509 h 622"/>
                  <a:gd name="T56" fmla="*/ 509 w 623"/>
                  <a:gd name="T57" fmla="*/ 550 h 622"/>
                  <a:gd name="T58" fmla="*/ 460 w 623"/>
                  <a:gd name="T59" fmla="*/ 584 h 622"/>
                  <a:gd name="T60" fmla="*/ 403 w 623"/>
                  <a:gd name="T61" fmla="*/ 608 h 622"/>
                  <a:gd name="T62" fmla="*/ 343 w 623"/>
                  <a:gd name="T63" fmla="*/ 620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23" h="622">
                    <a:moveTo>
                      <a:pt x="311" y="622"/>
                    </a:moveTo>
                    <a:lnTo>
                      <a:pt x="279" y="620"/>
                    </a:lnTo>
                    <a:lnTo>
                      <a:pt x="249" y="616"/>
                    </a:lnTo>
                    <a:lnTo>
                      <a:pt x="219" y="608"/>
                    </a:lnTo>
                    <a:lnTo>
                      <a:pt x="190" y="597"/>
                    </a:lnTo>
                    <a:lnTo>
                      <a:pt x="162" y="584"/>
                    </a:lnTo>
                    <a:lnTo>
                      <a:pt x="137" y="569"/>
                    </a:lnTo>
                    <a:lnTo>
                      <a:pt x="113" y="550"/>
                    </a:lnTo>
                    <a:lnTo>
                      <a:pt x="91" y="531"/>
                    </a:lnTo>
                    <a:lnTo>
                      <a:pt x="71" y="509"/>
                    </a:lnTo>
                    <a:lnTo>
                      <a:pt x="53" y="485"/>
                    </a:lnTo>
                    <a:lnTo>
                      <a:pt x="38" y="459"/>
                    </a:lnTo>
                    <a:lnTo>
                      <a:pt x="24" y="432"/>
                    </a:lnTo>
                    <a:lnTo>
                      <a:pt x="14" y="404"/>
                    </a:lnTo>
                    <a:lnTo>
                      <a:pt x="6" y="374"/>
                    </a:lnTo>
                    <a:lnTo>
                      <a:pt x="1" y="343"/>
                    </a:lnTo>
                    <a:lnTo>
                      <a:pt x="0" y="312"/>
                    </a:lnTo>
                    <a:lnTo>
                      <a:pt x="1" y="280"/>
                    </a:lnTo>
                    <a:lnTo>
                      <a:pt x="6" y="248"/>
                    </a:lnTo>
                    <a:lnTo>
                      <a:pt x="14" y="219"/>
                    </a:lnTo>
                    <a:lnTo>
                      <a:pt x="24" y="190"/>
                    </a:lnTo>
                    <a:lnTo>
                      <a:pt x="38" y="163"/>
                    </a:lnTo>
                    <a:lnTo>
                      <a:pt x="53" y="137"/>
                    </a:lnTo>
                    <a:lnTo>
                      <a:pt x="71" y="113"/>
                    </a:lnTo>
                    <a:lnTo>
                      <a:pt x="91" y="91"/>
                    </a:lnTo>
                    <a:lnTo>
                      <a:pt x="113" y="71"/>
                    </a:lnTo>
                    <a:lnTo>
                      <a:pt x="137" y="53"/>
                    </a:lnTo>
                    <a:lnTo>
                      <a:pt x="162" y="38"/>
                    </a:lnTo>
                    <a:lnTo>
                      <a:pt x="190" y="24"/>
                    </a:lnTo>
                    <a:lnTo>
                      <a:pt x="219" y="14"/>
                    </a:lnTo>
                    <a:lnTo>
                      <a:pt x="249" y="6"/>
                    </a:lnTo>
                    <a:lnTo>
                      <a:pt x="279" y="1"/>
                    </a:lnTo>
                    <a:lnTo>
                      <a:pt x="311" y="0"/>
                    </a:lnTo>
                    <a:lnTo>
                      <a:pt x="343" y="1"/>
                    </a:lnTo>
                    <a:lnTo>
                      <a:pt x="373" y="6"/>
                    </a:lnTo>
                    <a:lnTo>
                      <a:pt x="403" y="14"/>
                    </a:lnTo>
                    <a:lnTo>
                      <a:pt x="432" y="24"/>
                    </a:lnTo>
                    <a:lnTo>
                      <a:pt x="460" y="38"/>
                    </a:lnTo>
                    <a:lnTo>
                      <a:pt x="485" y="53"/>
                    </a:lnTo>
                    <a:lnTo>
                      <a:pt x="509" y="71"/>
                    </a:lnTo>
                    <a:lnTo>
                      <a:pt x="531" y="91"/>
                    </a:lnTo>
                    <a:lnTo>
                      <a:pt x="552" y="113"/>
                    </a:lnTo>
                    <a:lnTo>
                      <a:pt x="570" y="137"/>
                    </a:lnTo>
                    <a:lnTo>
                      <a:pt x="585" y="163"/>
                    </a:lnTo>
                    <a:lnTo>
                      <a:pt x="599" y="190"/>
                    </a:lnTo>
                    <a:lnTo>
                      <a:pt x="609" y="219"/>
                    </a:lnTo>
                    <a:lnTo>
                      <a:pt x="616" y="248"/>
                    </a:lnTo>
                    <a:lnTo>
                      <a:pt x="622" y="280"/>
                    </a:lnTo>
                    <a:lnTo>
                      <a:pt x="623" y="312"/>
                    </a:lnTo>
                    <a:lnTo>
                      <a:pt x="622" y="343"/>
                    </a:lnTo>
                    <a:lnTo>
                      <a:pt x="616" y="374"/>
                    </a:lnTo>
                    <a:lnTo>
                      <a:pt x="609" y="404"/>
                    </a:lnTo>
                    <a:lnTo>
                      <a:pt x="599" y="432"/>
                    </a:lnTo>
                    <a:lnTo>
                      <a:pt x="585" y="459"/>
                    </a:lnTo>
                    <a:lnTo>
                      <a:pt x="570" y="485"/>
                    </a:lnTo>
                    <a:lnTo>
                      <a:pt x="552" y="509"/>
                    </a:lnTo>
                    <a:lnTo>
                      <a:pt x="531" y="531"/>
                    </a:lnTo>
                    <a:lnTo>
                      <a:pt x="509" y="550"/>
                    </a:lnTo>
                    <a:lnTo>
                      <a:pt x="485" y="569"/>
                    </a:lnTo>
                    <a:lnTo>
                      <a:pt x="460" y="584"/>
                    </a:lnTo>
                    <a:lnTo>
                      <a:pt x="432" y="597"/>
                    </a:lnTo>
                    <a:lnTo>
                      <a:pt x="403" y="608"/>
                    </a:lnTo>
                    <a:lnTo>
                      <a:pt x="373" y="616"/>
                    </a:lnTo>
                    <a:lnTo>
                      <a:pt x="343" y="620"/>
                    </a:lnTo>
                    <a:lnTo>
                      <a:pt x="311" y="622"/>
                    </a:lnTo>
                    <a:close/>
                  </a:path>
                </a:pathLst>
              </a:custGeom>
              <a:solidFill>
                <a:schemeClr val="bg1"/>
              </a:solidFill>
              <a:ln w="9525">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US" i="1"/>
              </a:p>
            </p:txBody>
          </p:sp>
          <p:sp>
            <p:nvSpPr>
              <p:cNvPr id="169" name="Freeform 42"/>
              <p:cNvSpPr>
                <a:spLocks/>
              </p:cNvSpPr>
              <p:nvPr/>
            </p:nvSpPr>
            <p:spPr bwMode="auto">
              <a:xfrm>
                <a:off x="5598911" y="5259661"/>
                <a:ext cx="64721" cy="65492"/>
              </a:xfrm>
              <a:custGeom>
                <a:avLst/>
                <a:gdLst>
                  <a:gd name="T0" fmla="*/ 84 w 168"/>
                  <a:gd name="T1" fmla="*/ 169 h 169"/>
                  <a:gd name="T2" fmla="*/ 101 w 168"/>
                  <a:gd name="T3" fmla="*/ 168 h 169"/>
                  <a:gd name="T4" fmla="*/ 117 w 168"/>
                  <a:gd name="T5" fmla="*/ 162 h 169"/>
                  <a:gd name="T6" fmla="*/ 131 w 168"/>
                  <a:gd name="T7" fmla="*/ 154 h 169"/>
                  <a:gd name="T8" fmla="*/ 144 w 168"/>
                  <a:gd name="T9" fmla="*/ 144 h 169"/>
                  <a:gd name="T10" fmla="*/ 154 w 168"/>
                  <a:gd name="T11" fmla="*/ 132 h 169"/>
                  <a:gd name="T12" fmla="*/ 161 w 168"/>
                  <a:gd name="T13" fmla="*/ 117 h 169"/>
                  <a:gd name="T14" fmla="*/ 167 w 168"/>
                  <a:gd name="T15" fmla="*/ 102 h 169"/>
                  <a:gd name="T16" fmla="*/ 168 w 168"/>
                  <a:gd name="T17" fmla="*/ 85 h 169"/>
                  <a:gd name="T18" fmla="*/ 167 w 168"/>
                  <a:gd name="T19" fmla="*/ 68 h 169"/>
                  <a:gd name="T20" fmla="*/ 161 w 168"/>
                  <a:gd name="T21" fmla="*/ 51 h 169"/>
                  <a:gd name="T22" fmla="*/ 154 w 168"/>
                  <a:gd name="T23" fmla="*/ 38 h 169"/>
                  <a:gd name="T24" fmla="*/ 144 w 168"/>
                  <a:gd name="T25" fmla="*/ 25 h 169"/>
                  <a:gd name="T26" fmla="*/ 131 w 168"/>
                  <a:gd name="T27" fmla="*/ 15 h 169"/>
                  <a:gd name="T28" fmla="*/ 117 w 168"/>
                  <a:gd name="T29" fmla="*/ 6 h 169"/>
                  <a:gd name="T30" fmla="*/ 101 w 168"/>
                  <a:gd name="T31" fmla="*/ 1 h 169"/>
                  <a:gd name="T32" fmla="*/ 84 w 168"/>
                  <a:gd name="T33" fmla="*/ 0 h 169"/>
                  <a:gd name="T34" fmla="*/ 67 w 168"/>
                  <a:gd name="T35" fmla="*/ 1 h 169"/>
                  <a:gd name="T36" fmla="*/ 52 w 168"/>
                  <a:gd name="T37" fmla="*/ 6 h 169"/>
                  <a:gd name="T38" fmla="*/ 37 w 168"/>
                  <a:gd name="T39" fmla="*/ 15 h 169"/>
                  <a:gd name="T40" fmla="*/ 25 w 168"/>
                  <a:gd name="T41" fmla="*/ 25 h 169"/>
                  <a:gd name="T42" fmla="*/ 15 w 168"/>
                  <a:gd name="T43" fmla="*/ 38 h 169"/>
                  <a:gd name="T44" fmla="*/ 7 w 168"/>
                  <a:gd name="T45" fmla="*/ 51 h 169"/>
                  <a:gd name="T46" fmla="*/ 1 w 168"/>
                  <a:gd name="T47" fmla="*/ 68 h 169"/>
                  <a:gd name="T48" fmla="*/ 0 w 168"/>
                  <a:gd name="T49" fmla="*/ 85 h 169"/>
                  <a:gd name="T50" fmla="*/ 1 w 168"/>
                  <a:gd name="T51" fmla="*/ 102 h 169"/>
                  <a:gd name="T52" fmla="*/ 7 w 168"/>
                  <a:gd name="T53" fmla="*/ 117 h 169"/>
                  <a:gd name="T54" fmla="*/ 15 w 168"/>
                  <a:gd name="T55" fmla="*/ 132 h 169"/>
                  <a:gd name="T56" fmla="*/ 25 w 168"/>
                  <a:gd name="T57" fmla="*/ 144 h 169"/>
                  <a:gd name="T58" fmla="*/ 37 w 168"/>
                  <a:gd name="T59" fmla="*/ 154 h 169"/>
                  <a:gd name="T60" fmla="*/ 52 w 168"/>
                  <a:gd name="T61" fmla="*/ 162 h 169"/>
                  <a:gd name="T62" fmla="*/ 67 w 168"/>
                  <a:gd name="T63" fmla="*/ 168 h 169"/>
                  <a:gd name="T64" fmla="*/ 84 w 168"/>
                  <a:gd name="T65"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8" h="169">
                    <a:moveTo>
                      <a:pt x="84" y="169"/>
                    </a:moveTo>
                    <a:lnTo>
                      <a:pt x="101" y="168"/>
                    </a:lnTo>
                    <a:lnTo>
                      <a:pt x="117" y="162"/>
                    </a:lnTo>
                    <a:lnTo>
                      <a:pt x="131" y="154"/>
                    </a:lnTo>
                    <a:lnTo>
                      <a:pt x="144" y="144"/>
                    </a:lnTo>
                    <a:lnTo>
                      <a:pt x="154" y="132"/>
                    </a:lnTo>
                    <a:lnTo>
                      <a:pt x="161" y="117"/>
                    </a:lnTo>
                    <a:lnTo>
                      <a:pt x="167" y="102"/>
                    </a:lnTo>
                    <a:lnTo>
                      <a:pt x="168" y="85"/>
                    </a:lnTo>
                    <a:lnTo>
                      <a:pt x="167" y="68"/>
                    </a:lnTo>
                    <a:lnTo>
                      <a:pt x="161" y="51"/>
                    </a:lnTo>
                    <a:lnTo>
                      <a:pt x="154" y="38"/>
                    </a:lnTo>
                    <a:lnTo>
                      <a:pt x="144" y="25"/>
                    </a:lnTo>
                    <a:lnTo>
                      <a:pt x="131" y="15"/>
                    </a:lnTo>
                    <a:lnTo>
                      <a:pt x="117" y="6"/>
                    </a:lnTo>
                    <a:lnTo>
                      <a:pt x="101" y="1"/>
                    </a:lnTo>
                    <a:lnTo>
                      <a:pt x="84" y="0"/>
                    </a:lnTo>
                    <a:lnTo>
                      <a:pt x="67" y="1"/>
                    </a:lnTo>
                    <a:lnTo>
                      <a:pt x="52" y="6"/>
                    </a:lnTo>
                    <a:lnTo>
                      <a:pt x="37" y="15"/>
                    </a:lnTo>
                    <a:lnTo>
                      <a:pt x="25" y="25"/>
                    </a:lnTo>
                    <a:lnTo>
                      <a:pt x="15" y="38"/>
                    </a:lnTo>
                    <a:lnTo>
                      <a:pt x="7" y="51"/>
                    </a:lnTo>
                    <a:lnTo>
                      <a:pt x="1" y="68"/>
                    </a:lnTo>
                    <a:lnTo>
                      <a:pt x="0" y="85"/>
                    </a:lnTo>
                    <a:lnTo>
                      <a:pt x="1" y="102"/>
                    </a:lnTo>
                    <a:lnTo>
                      <a:pt x="7" y="117"/>
                    </a:lnTo>
                    <a:lnTo>
                      <a:pt x="15" y="132"/>
                    </a:lnTo>
                    <a:lnTo>
                      <a:pt x="25" y="144"/>
                    </a:lnTo>
                    <a:lnTo>
                      <a:pt x="37" y="154"/>
                    </a:lnTo>
                    <a:lnTo>
                      <a:pt x="52" y="162"/>
                    </a:lnTo>
                    <a:lnTo>
                      <a:pt x="67" y="168"/>
                    </a:lnTo>
                    <a:lnTo>
                      <a:pt x="84" y="169"/>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i="1"/>
              </a:p>
            </p:txBody>
          </p:sp>
          <p:sp>
            <p:nvSpPr>
              <p:cNvPr id="170" name="Freeform 43"/>
              <p:cNvSpPr>
                <a:spLocks/>
              </p:cNvSpPr>
              <p:nvPr/>
            </p:nvSpPr>
            <p:spPr bwMode="auto">
              <a:xfrm>
                <a:off x="5612780" y="5195710"/>
                <a:ext cx="36983" cy="36983"/>
              </a:xfrm>
              <a:custGeom>
                <a:avLst/>
                <a:gdLst>
                  <a:gd name="T0" fmla="*/ 47 w 95"/>
                  <a:gd name="T1" fmla="*/ 95 h 95"/>
                  <a:gd name="T2" fmla="*/ 56 w 95"/>
                  <a:gd name="T3" fmla="*/ 94 h 95"/>
                  <a:gd name="T4" fmla="*/ 65 w 95"/>
                  <a:gd name="T5" fmla="*/ 92 h 95"/>
                  <a:gd name="T6" fmla="*/ 73 w 95"/>
                  <a:gd name="T7" fmla="*/ 87 h 95"/>
                  <a:gd name="T8" fmla="*/ 82 w 95"/>
                  <a:gd name="T9" fmla="*/ 82 h 95"/>
                  <a:gd name="T10" fmla="*/ 87 w 95"/>
                  <a:gd name="T11" fmla="*/ 75 h 95"/>
                  <a:gd name="T12" fmla="*/ 92 w 95"/>
                  <a:gd name="T13" fmla="*/ 67 h 95"/>
                  <a:gd name="T14" fmla="*/ 94 w 95"/>
                  <a:gd name="T15" fmla="*/ 57 h 95"/>
                  <a:gd name="T16" fmla="*/ 95 w 95"/>
                  <a:gd name="T17" fmla="*/ 48 h 95"/>
                  <a:gd name="T18" fmla="*/ 94 w 95"/>
                  <a:gd name="T19" fmla="*/ 39 h 95"/>
                  <a:gd name="T20" fmla="*/ 92 w 95"/>
                  <a:gd name="T21" fmla="*/ 30 h 95"/>
                  <a:gd name="T22" fmla="*/ 87 w 95"/>
                  <a:gd name="T23" fmla="*/ 22 h 95"/>
                  <a:gd name="T24" fmla="*/ 82 w 95"/>
                  <a:gd name="T25" fmla="*/ 14 h 95"/>
                  <a:gd name="T26" fmla="*/ 73 w 95"/>
                  <a:gd name="T27" fmla="*/ 8 h 95"/>
                  <a:gd name="T28" fmla="*/ 65 w 95"/>
                  <a:gd name="T29" fmla="*/ 3 h 95"/>
                  <a:gd name="T30" fmla="*/ 56 w 95"/>
                  <a:gd name="T31" fmla="*/ 1 h 95"/>
                  <a:gd name="T32" fmla="*/ 47 w 95"/>
                  <a:gd name="T33" fmla="*/ 0 h 95"/>
                  <a:gd name="T34" fmla="*/ 38 w 95"/>
                  <a:gd name="T35" fmla="*/ 1 h 95"/>
                  <a:gd name="T36" fmla="*/ 29 w 95"/>
                  <a:gd name="T37" fmla="*/ 3 h 95"/>
                  <a:gd name="T38" fmla="*/ 20 w 95"/>
                  <a:gd name="T39" fmla="*/ 8 h 95"/>
                  <a:gd name="T40" fmla="*/ 14 w 95"/>
                  <a:gd name="T41" fmla="*/ 14 h 95"/>
                  <a:gd name="T42" fmla="*/ 8 w 95"/>
                  <a:gd name="T43" fmla="*/ 22 h 95"/>
                  <a:gd name="T44" fmla="*/ 3 w 95"/>
                  <a:gd name="T45" fmla="*/ 30 h 95"/>
                  <a:gd name="T46" fmla="*/ 1 w 95"/>
                  <a:gd name="T47" fmla="*/ 39 h 95"/>
                  <a:gd name="T48" fmla="*/ 0 w 95"/>
                  <a:gd name="T49" fmla="*/ 48 h 95"/>
                  <a:gd name="T50" fmla="*/ 1 w 95"/>
                  <a:gd name="T51" fmla="*/ 57 h 95"/>
                  <a:gd name="T52" fmla="*/ 3 w 95"/>
                  <a:gd name="T53" fmla="*/ 67 h 95"/>
                  <a:gd name="T54" fmla="*/ 8 w 95"/>
                  <a:gd name="T55" fmla="*/ 75 h 95"/>
                  <a:gd name="T56" fmla="*/ 14 w 95"/>
                  <a:gd name="T57" fmla="*/ 82 h 95"/>
                  <a:gd name="T58" fmla="*/ 20 w 95"/>
                  <a:gd name="T59" fmla="*/ 87 h 95"/>
                  <a:gd name="T60" fmla="*/ 29 w 95"/>
                  <a:gd name="T61" fmla="*/ 92 h 95"/>
                  <a:gd name="T62" fmla="*/ 38 w 95"/>
                  <a:gd name="T63" fmla="*/ 94 h 95"/>
                  <a:gd name="T64" fmla="*/ 47 w 95"/>
                  <a:gd name="T65"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 h="95">
                    <a:moveTo>
                      <a:pt x="47" y="95"/>
                    </a:moveTo>
                    <a:lnTo>
                      <a:pt x="56" y="94"/>
                    </a:lnTo>
                    <a:lnTo>
                      <a:pt x="65" y="92"/>
                    </a:lnTo>
                    <a:lnTo>
                      <a:pt x="73" y="87"/>
                    </a:lnTo>
                    <a:lnTo>
                      <a:pt x="82" y="82"/>
                    </a:lnTo>
                    <a:lnTo>
                      <a:pt x="87" y="75"/>
                    </a:lnTo>
                    <a:lnTo>
                      <a:pt x="92" y="67"/>
                    </a:lnTo>
                    <a:lnTo>
                      <a:pt x="94" y="57"/>
                    </a:lnTo>
                    <a:lnTo>
                      <a:pt x="95" y="48"/>
                    </a:lnTo>
                    <a:lnTo>
                      <a:pt x="94" y="39"/>
                    </a:lnTo>
                    <a:lnTo>
                      <a:pt x="92" y="30"/>
                    </a:lnTo>
                    <a:lnTo>
                      <a:pt x="87" y="22"/>
                    </a:lnTo>
                    <a:lnTo>
                      <a:pt x="82" y="14"/>
                    </a:lnTo>
                    <a:lnTo>
                      <a:pt x="73" y="8"/>
                    </a:lnTo>
                    <a:lnTo>
                      <a:pt x="65" y="3"/>
                    </a:lnTo>
                    <a:lnTo>
                      <a:pt x="56" y="1"/>
                    </a:lnTo>
                    <a:lnTo>
                      <a:pt x="47" y="0"/>
                    </a:lnTo>
                    <a:lnTo>
                      <a:pt x="38" y="1"/>
                    </a:lnTo>
                    <a:lnTo>
                      <a:pt x="29" y="3"/>
                    </a:lnTo>
                    <a:lnTo>
                      <a:pt x="20" y="8"/>
                    </a:lnTo>
                    <a:lnTo>
                      <a:pt x="14" y="14"/>
                    </a:lnTo>
                    <a:lnTo>
                      <a:pt x="8" y="22"/>
                    </a:lnTo>
                    <a:lnTo>
                      <a:pt x="3" y="30"/>
                    </a:lnTo>
                    <a:lnTo>
                      <a:pt x="1" y="39"/>
                    </a:lnTo>
                    <a:lnTo>
                      <a:pt x="0" y="48"/>
                    </a:lnTo>
                    <a:lnTo>
                      <a:pt x="1" y="57"/>
                    </a:lnTo>
                    <a:lnTo>
                      <a:pt x="3" y="67"/>
                    </a:lnTo>
                    <a:lnTo>
                      <a:pt x="8" y="75"/>
                    </a:lnTo>
                    <a:lnTo>
                      <a:pt x="14" y="82"/>
                    </a:lnTo>
                    <a:lnTo>
                      <a:pt x="20" y="87"/>
                    </a:lnTo>
                    <a:lnTo>
                      <a:pt x="29" y="92"/>
                    </a:lnTo>
                    <a:lnTo>
                      <a:pt x="38" y="94"/>
                    </a:lnTo>
                    <a:lnTo>
                      <a:pt x="47" y="95"/>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i="1"/>
              </a:p>
            </p:txBody>
          </p:sp>
          <p:sp>
            <p:nvSpPr>
              <p:cNvPr id="171" name="Freeform 44"/>
              <p:cNvSpPr>
                <a:spLocks/>
              </p:cNvSpPr>
              <p:nvPr/>
            </p:nvSpPr>
            <p:spPr bwMode="auto">
              <a:xfrm>
                <a:off x="5545747" y="5235005"/>
                <a:ext cx="36213" cy="36983"/>
              </a:xfrm>
              <a:custGeom>
                <a:avLst/>
                <a:gdLst>
                  <a:gd name="T0" fmla="*/ 88 w 94"/>
                  <a:gd name="T1" fmla="*/ 71 h 96"/>
                  <a:gd name="T2" fmla="*/ 94 w 94"/>
                  <a:gd name="T3" fmla="*/ 53 h 96"/>
                  <a:gd name="T4" fmla="*/ 93 w 94"/>
                  <a:gd name="T5" fmla="*/ 36 h 96"/>
                  <a:gd name="T6" fmla="*/ 85 w 94"/>
                  <a:gd name="T7" fmla="*/ 20 h 96"/>
                  <a:gd name="T8" fmla="*/ 71 w 94"/>
                  <a:gd name="T9" fmla="*/ 7 h 96"/>
                  <a:gd name="T10" fmla="*/ 62 w 94"/>
                  <a:gd name="T11" fmla="*/ 2 h 96"/>
                  <a:gd name="T12" fmla="*/ 53 w 94"/>
                  <a:gd name="T13" fmla="*/ 0 h 96"/>
                  <a:gd name="T14" fmla="*/ 43 w 94"/>
                  <a:gd name="T15" fmla="*/ 0 h 96"/>
                  <a:gd name="T16" fmla="*/ 35 w 94"/>
                  <a:gd name="T17" fmla="*/ 1 h 96"/>
                  <a:gd name="T18" fmla="*/ 26 w 94"/>
                  <a:gd name="T19" fmla="*/ 5 h 96"/>
                  <a:gd name="T20" fmla="*/ 18 w 94"/>
                  <a:gd name="T21" fmla="*/ 10 h 96"/>
                  <a:gd name="T22" fmla="*/ 11 w 94"/>
                  <a:gd name="T23" fmla="*/ 16 h 96"/>
                  <a:gd name="T24" fmla="*/ 5 w 94"/>
                  <a:gd name="T25" fmla="*/ 24 h 96"/>
                  <a:gd name="T26" fmla="*/ 0 w 94"/>
                  <a:gd name="T27" fmla="*/ 43 h 96"/>
                  <a:gd name="T28" fmla="*/ 1 w 94"/>
                  <a:gd name="T29" fmla="*/ 60 h 96"/>
                  <a:gd name="T30" fmla="*/ 9 w 94"/>
                  <a:gd name="T31" fmla="*/ 76 h 96"/>
                  <a:gd name="T32" fmla="*/ 23 w 94"/>
                  <a:gd name="T33" fmla="*/ 89 h 96"/>
                  <a:gd name="T34" fmla="*/ 32 w 94"/>
                  <a:gd name="T35" fmla="*/ 93 h 96"/>
                  <a:gd name="T36" fmla="*/ 41 w 94"/>
                  <a:gd name="T37" fmla="*/ 96 h 96"/>
                  <a:gd name="T38" fmla="*/ 50 w 94"/>
                  <a:gd name="T39" fmla="*/ 96 h 96"/>
                  <a:gd name="T40" fmla="*/ 60 w 94"/>
                  <a:gd name="T41" fmla="*/ 93 h 96"/>
                  <a:gd name="T42" fmla="*/ 68 w 94"/>
                  <a:gd name="T43" fmla="*/ 91 h 96"/>
                  <a:gd name="T44" fmla="*/ 76 w 94"/>
                  <a:gd name="T45" fmla="*/ 85 h 96"/>
                  <a:gd name="T46" fmla="*/ 83 w 94"/>
                  <a:gd name="T47" fmla="*/ 80 h 96"/>
                  <a:gd name="T48" fmla="*/ 88 w 94"/>
                  <a:gd name="T49" fmla="*/ 7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4" h="96">
                    <a:moveTo>
                      <a:pt x="88" y="71"/>
                    </a:moveTo>
                    <a:lnTo>
                      <a:pt x="94" y="53"/>
                    </a:lnTo>
                    <a:lnTo>
                      <a:pt x="93" y="36"/>
                    </a:lnTo>
                    <a:lnTo>
                      <a:pt x="85" y="20"/>
                    </a:lnTo>
                    <a:lnTo>
                      <a:pt x="71" y="7"/>
                    </a:lnTo>
                    <a:lnTo>
                      <a:pt x="62" y="2"/>
                    </a:lnTo>
                    <a:lnTo>
                      <a:pt x="53" y="0"/>
                    </a:lnTo>
                    <a:lnTo>
                      <a:pt x="43" y="0"/>
                    </a:lnTo>
                    <a:lnTo>
                      <a:pt x="35" y="1"/>
                    </a:lnTo>
                    <a:lnTo>
                      <a:pt x="26" y="5"/>
                    </a:lnTo>
                    <a:lnTo>
                      <a:pt x="18" y="10"/>
                    </a:lnTo>
                    <a:lnTo>
                      <a:pt x="11" y="16"/>
                    </a:lnTo>
                    <a:lnTo>
                      <a:pt x="5" y="24"/>
                    </a:lnTo>
                    <a:lnTo>
                      <a:pt x="0" y="43"/>
                    </a:lnTo>
                    <a:lnTo>
                      <a:pt x="1" y="60"/>
                    </a:lnTo>
                    <a:lnTo>
                      <a:pt x="9" y="76"/>
                    </a:lnTo>
                    <a:lnTo>
                      <a:pt x="23" y="89"/>
                    </a:lnTo>
                    <a:lnTo>
                      <a:pt x="32" y="93"/>
                    </a:lnTo>
                    <a:lnTo>
                      <a:pt x="41" y="96"/>
                    </a:lnTo>
                    <a:lnTo>
                      <a:pt x="50" y="96"/>
                    </a:lnTo>
                    <a:lnTo>
                      <a:pt x="60" y="93"/>
                    </a:lnTo>
                    <a:lnTo>
                      <a:pt x="68" y="91"/>
                    </a:lnTo>
                    <a:lnTo>
                      <a:pt x="76" y="85"/>
                    </a:lnTo>
                    <a:lnTo>
                      <a:pt x="83" y="80"/>
                    </a:lnTo>
                    <a:lnTo>
                      <a:pt x="88" y="71"/>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i="1"/>
              </a:p>
            </p:txBody>
          </p:sp>
          <p:sp>
            <p:nvSpPr>
              <p:cNvPr id="172" name="Freeform 45"/>
              <p:cNvSpPr>
                <a:spLocks/>
              </p:cNvSpPr>
              <p:nvPr/>
            </p:nvSpPr>
            <p:spPr bwMode="auto">
              <a:xfrm>
                <a:off x="5545747" y="5312824"/>
                <a:ext cx="36213" cy="36983"/>
              </a:xfrm>
              <a:custGeom>
                <a:avLst/>
                <a:gdLst>
                  <a:gd name="T0" fmla="*/ 88 w 94"/>
                  <a:gd name="T1" fmla="*/ 23 h 95"/>
                  <a:gd name="T2" fmla="*/ 83 w 94"/>
                  <a:gd name="T3" fmla="*/ 15 h 95"/>
                  <a:gd name="T4" fmla="*/ 76 w 94"/>
                  <a:gd name="T5" fmla="*/ 9 h 95"/>
                  <a:gd name="T6" fmla="*/ 68 w 94"/>
                  <a:gd name="T7" fmla="*/ 4 h 95"/>
                  <a:gd name="T8" fmla="*/ 60 w 94"/>
                  <a:gd name="T9" fmla="*/ 1 h 95"/>
                  <a:gd name="T10" fmla="*/ 50 w 94"/>
                  <a:gd name="T11" fmla="*/ 0 h 95"/>
                  <a:gd name="T12" fmla="*/ 41 w 94"/>
                  <a:gd name="T13" fmla="*/ 0 h 95"/>
                  <a:gd name="T14" fmla="*/ 32 w 94"/>
                  <a:gd name="T15" fmla="*/ 2 h 95"/>
                  <a:gd name="T16" fmla="*/ 23 w 94"/>
                  <a:gd name="T17" fmla="*/ 6 h 95"/>
                  <a:gd name="T18" fmla="*/ 9 w 94"/>
                  <a:gd name="T19" fmla="*/ 18 h 95"/>
                  <a:gd name="T20" fmla="*/ 1 w 94"/>
                  <a:gd name="T21" fmla="*/ 34 h 95"/>
                  <a:gd name="T22" fmla="*/ 0 w 94"/>
                  <a:gd name="T23" fmla="*/ 53 h 95"/>
                  <a:gd name="T24" fmla="*/ 5 w 94"/>
                  <a:gd name="T25" fmla="*/ 71 h 95"/>
                  <a:gd name="T26" fmla="*/ 11 w 94"/>
                  <a:gd name="T27" fmla="*/ 79 h 95"/>
                  <a:gd name="T28" fmla="*/ 18 w 94"/>
                  <a:gd name="T29" fmla="*/ 85 h 95"/>
                  <a:gd name="T30" fmla="*/ 26 w 94"/>
                  <a:gd name="T31" fmla="*/ 91 h 95"/>
                  <a:gd name="T32" fmla="*/ 34 w 94"/>
                  <a:gd name="T33" fmla="*/ 93 h 95"/>
                  <a:gd name="T34" fmla="*/ 43 w 94"/>
                  <a:gd name="T35" fmla="*/ 95 h 95"/>
                  <a:gd name="T36" fmla="*/ 53 w 94"/>
                  <a:gd name="T37" fmla="*/ 95 h 95"/>
                  <a:gd name="T38" fmla="*/ 62 w 94"/>
                  <a:gd name="T39" fmla="*/ 93 h 95"/>
                  <a:gd name="T40" fmla="*/ 71 w 94"/>
                  <a:gd name="T41" fmla="*/ 88 h 95"/>
                  <a:gd name="T42" fmla="*/ 85 w 94"/>
                  <a:gd name="T43" fmla="*/ 76 h 95"/>
                  <a:gd name="T44" fmla="*/ 93 w 94"/>
                  <a:gd name="T45" fmla="*/ 60 h 95"/>
                  <a:gd name="T46" fmla="*/ 94 w 94"/>
                  <a:gd name="T47" fmla="*/ 41 h 95"/>
                  <a:gd name="T48" fmla="*/ 88 w 94"/>
                  <a:gd name="T49" fmla="*/ 2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4" h="95">
                    <a:moveTo>
                      <a:pt x="88" y="23"/>
                    </a:moveTo>
                    <a:lnTo>
                      <a:pt x="83" y="15"/>
                    </a:lnTo>
                    <a:lnTo>
                      <a:pt x="76" y="9"/>
                    </a:lnTo>
                    <a:lnTo>
                      <a:pt x="68" y="4"/>
                    </a:lnTo>
                    <a:lnTo>
                      <a:pt x="60" y="1"/>
                    </a:lnTo>
                    <a:lnTo>
                      <a:pt x="50" y="0"/>
                    </a:lnTo>
                    <a:lnTo>
                      <a:pt x="41" y="0"/>
                    </a:lnTo>
                    <a:lnTo>
                      <a:pt x="32" y="2"/>
                    </a:lnTo>
                    <a:lnTo>
                      <a:pt x="23" y="6"/>
                    </a:lnTo>
                    <a:lnTo>
                      <a:pt x="9" y="18"/>
                    </a:lnTo>
                    <a:lnTo>
                      <a:pt x="1" y="34"/>
                    </a:lnTo>
                    <a:lnTo>
                      <a:pt x="0" y="53"/>
                    </a:lnTo>
                    <a:lnTo>
                      <a:pt x="5" y="71"/>
                    </a:lnTo>
                    <a:lnTo>
                      <a:pt x="11" y="79"/>
                    </a:lnTo>
                    <a:lnTo>
                      <a:pt x="18" y="85"/>
                    </a:lnTo>
                    <a:lnTo>
                      <a:pt x="26" y="91"/>
                    </a:lnTo>
                    <a:lnTo>
                      <a:pt x="34" y="93"/>
                    </a:lnTo>
                    <a:lnTo>
                      <a:pt x="43" y="95"/>
                    </a:lnTo>
                    <a:lnTo>
                      <a:pt x="53" y="95"/>
                    </a:lnTo>
                    <a:lnTo>
                      <a:pt x="62" y="93"/>
                    </a:lnTo>
                    <a:lnTo>
                      <a:pt x="71" y="88"/>
                    </a:lnTo>
                    <a:lnTo>
                      <a:pt x="85" y="76"/>
                    </a:lnTo>
                    <a:lnTo>
                      <a:pt x="93" y="60"/>
                    </a:lnTo>
                    <a:lnTo>
                      <a:pt x="94" y="41"/>
                    </a:lnTo>
                    <a:lnTo>
                      <a:pt x="88" y="23"/>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i="1"/>
              </a:p>
            </p:txBody>
          </p:sp>
          <p:sp>
            <p:nvSpPr>
              <p:cNvPr id="173" name="Freeform 46"/>
              <p:cNvSpPr>
                <a:spLocks/>
              </p:cNvSpPr>
              <p:nvPr/>
            </p:nvSpPr>
            <p:spPr bwMode="auto">
              <a:xfrm>
                <a:off x="5612780" y="5352119"/>
                <a:ext cx="36983" cy="36213"/>
              </a:xfrm>
              <a:custGeom>
                <a:avLst/>
                <a:gdLst>
                  <a:gd name="T0" fmla="*/ 47 w 95"/>
                  <a:gd name="T1" fmla="*/ 0 h 95"/>
                  <a:gd name="T2" fmla="*/ 38 w 95"/>
                  <a:gd name="T3" fmla="*/ 1 h 95"/>
                  <a:gd name="T4" fmla="*/ 29 w 95"/>
                  <a:gd name="T5" fmla="*/ 4 h 95"/>
                  <a:gd name="T6" fmla="*/ 20 w 95"/>
                  <a:gd name="T7" fmla="*/ 8 h 95"/>
                  <a:gd name="T8" fmla="*/ 14 w 95"/>
                  <a:gd name="T9" fmla="*/ 13 h 95"/>
                  <a:gd name="T10" fmla="*/ 8 w 95"/>
                  <a:gd name="T11" fmla="*/ 20 h 95"/>
                  <a:gd name="T12" fmla="*/ 3 w 95"/>
                  <a:gd name="T13" fmla="*/ 28 h 95"/>
                  <a:gd name="T14" fmla="*/ 1 w 95"/>
                  <a:gd name="T15" fmla="*/ 37 h 95"/>
                  <a:gd name="T16" fmla="*/ 0 w 95"/>
                  <a:gd name="T17" fmla="*/ 46 h 95"/>
                  <a:gd name="T18" fmla="*/ 1 w 95"/>
                  <a:gd name="T19" fmla="*/ 55 h 95"/>
                  <a:gd name="T20" fmla="*/ 3 w 95"/>
                  <a:gd name="T21" fmla="*/ 65 h 95"/>
                  <a:gd name="T22" fmla="*/ 8 w 95"/>
                  <a:gd name="T23" fmla="*/ 73 h 95"/>
                  <a:gd name="T24" fmla="*/ 14 w 95"/>
                  <a:gd name="T25" fmla="*/ 81 h 95"/>
                  <a:gd name="T26" fmla="*/ 20 w 95"/>
                  <a:gd name="T27" fmla="*/ 86 h 95"/>
                  <a:gd name="T28" fmla="*/ 29 w 95"/>
                  <a:gd name="T29" fmla="*/ 91 h 95"/>
                  <a:gd name="T30" fmla="*/ 38 w 95"/>
                  <a:gd name="T31" fmla="*/ 93 h 95"/>
                  <a:gd name="T32" fmla="*/ 47 w 95"/>
                  <a:gd name="T33" fmla="*/ 95 h 95"/>
                  <a:gd name="T34" fmla="*/ 56 w 95"/>
                  <a:gd name="T35" fmla="*/ 93 h 95"/>
                  <a:gd name="T36" fmla="*/ 65 w 95"/>
                  <a:gd name="T37" fmla="*/ 91 h 95"/>
                  <a:gd name="T38" fmla="*/ 73 w 95"/>
                  <a:gd name="T39" fmla="*/ 86 h 95"/>
                  <a:gd name="T40" fmla="*/ 82 w 95"/>
                  <a:gd name="T41" fmla="*/ 81 h 95"/>
                  <a:gd name="T42" fmla="*/ 87 w 95"/>
                  <a:gd name="T43" fmla="*/ 73 h 95"/>
                  <a:gd name="T44" fmla="*/ 92 w 95"/>
                  <a:gd name="T45" fmla="*/ 65 h 95"/>
                  <a:gd name="T46" fmla="*/ 94 w 95"/>
                  <a:gd name="T47" fmla="*/ 55 h 95"/>
                  <a:gd name="T48" fmla="*/ 95 w 95"/>
                  <a:gd name="T49" fmla="*/ 46 h 95"/>
                  <a:gd name="T50" fmla="*/ 94 w 95"/>
                  <a:gd name="T51" fmla="*/ 37 h 95"/>
                  <a:gd name="T52" fmla="*/ 92 w 95"/>
                  <a:gd name="T53" fmla="*/ 28 h 95"/>
                  <a:gd name="T54" fmla="*/ 87 w 95"/>
                  <a:gd name="T55" fmla="*/ 20 h 95"/>
                  <a:gd name="T56" fmla="*/ 82 w 95"/>
                  <a:gd name="T57" fmla="*/ 13 h 95"/>
                  <a:gd name="T58" fmla="*/ 73 w 95"/>
                  <a:gd name="T59" fmla="*/ 8 h 95"/>
                  <a:gd name="T60" fmla="*/ 65 w 95"/>
                  <a:gd name="T61" fmla="*/ 4 h 95"/>
                  <a:gd name="T62" fmla="*/ 56 w 95"/>
                  <a:gd name="T63" fmla="*/ 1 h 95"/>
                  <a:gd name="T64" fmla="*/ 47 w 95"/>
                  <a:gd name="T65"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 h="95">
                    <a:moveTo>
                      <a:pt x="47" y="0"/>
                    </a:moveTo>
                    <a:lnTo>
                      <a:pt x="38" y="1"/>
                    </a:lnTo>
                    <a:lnTo>
                      <a:pt x="29" y="4"/>
                    </a:lnTo>
                    <a:lnTo>
                      <a:pt x="20" y="8"/>
                    </a:lnTo>
                    <a:lnTo>
                      <a:pt x="14" y="13"/>
                    </a:lnTo>
                    <a:lnTo>
                      <a:pt x="8" y="20"/>
                    </a:lnTo>
                    <a:lnTo>
                      <a:pt x="3" y="28"/>
                    </a:lnTo>
                    <a:lnTo>
                      <a:pt x="1" y="37"/>
                    </a:lnTo>
                    <a:lnTo>
                      <a:pt x="0" y="46"/>
                    </a:lnTo>
                    <a:lnTo>
                      <a:pt x="1" y="55"/>
                    </a:lnTo>
                    <a:lnTo>
                      <a:pt x="3" y="65"/>
                    </a:lnTo>
                    <a:lnTo>
                      <a:pt x="8" y="73"/>
                    </a:lnTo>
                    <a:lnTo>
                      <a:pt x="14" y="81"/>
                    </a:lnTo>
                    <a:lnTo>
                      <a:pt x="20" y="86"/>
                    </a:lnTo>
                    <a:lnTo>
                      <a:pt x="29" y="91"/>
                    </a:lnTo>
                    <a:lnTo>
                      <a:pt x="38" y="93"/>
                    </a:lnTo>
                    <a:lnTo>
                      <a:pt x="47" y="95"/>
                    </a:lnTo>
                    <a:lnTo>
                      <a:pt x="56" y="93"/>
                    </a:lnTo>
                    <a:lnTo>
                      <a:pt x="65" y="91"/>
                    </a:lnTo>
                    <a:lnTo>
                      <a:pt x="73" y="86"/>
                    </a:lnTo>
                    <a:lnTo>
                      <a:pt x="82" y="81"/>
                    </a:lnTo>
                    <a:lnTo>
                      <a:pt x="87" y="73"/>
                    </a:lnTo>
                    <a:lnTo>
                      <a:pt x="92" y="65"/>
                    </a:lnTo>
                    <a:lnTo>
                      <a:pt x="94" y="55"/>
                    </a:lnTo>
                    <a:lnTo>
                      <a:pt x="95" y="46"/>
                    </a:lnTo>
                    <a:lnTo>
                      <a:pt x="94" y="37"/>
                    </a:lnTo>
                    <a:lnTo>
                      <a:pt x="92" y="28"/>
                    </a:lnTo>
                    <a:lnTo>
                      <a:pt x="87" y="20"/>
                    </a:lnTo>
                    <a:lnTo>
                      <a:pt x="82" y="13"/>
                    </a:lnTo>
                    <a:lnTo>
                      <a:pt x="73" y="8"/>
                    </a:lnTo>
                    <a:lnTo>
                      <a:pt x="65" y="4"/>
                    </a:lnTo>
                    <a:lnTo>
                      <a:pt x="56" y="1"/>
                    </a:lnTo>
                    <a:lnTo>
                      <a:pt x="47"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i="1"/>
              </a:p>
            </p:txBody>
          </p:sp>
          <p:sp>
            <p:nvSpPr>
              <p:cNvPr id="174" name="Freeform 47"/>
              <p:cNvSpPr>
                <a:spLocks/>
              </p:cNvSpPr>
              <p:nvPr/>
            </p:nvSpPr>
            <p:spPr bwMode="auto">
              <a:xfrm>
                <a:off x="5680583" y="5312824"/>
                <a:ext cx="36983" cy="36983"/>
              </a:xfrm>
              <a:custGeom>
                <a:avLst/>
                <a:gdLst>
                  <a:gd name="T0" fmla="*/ 6 w 95"/>
                  <a:gd name="T1" fmla="*/ 24 h 95"/>
                  <a:gd name="T2" fmla="*/ 0 w 95"/>
                  <a:gd name="T3" fmla="*/ 41 h 95"/>
                  <a:gd name="T4" fmla="*/ 1 w 95"/>
                  <a:gd name="T5" fmla="*/ 60 h 95"/>
                  <a:gd name="T6" fmla="*/ 10 w 95"/>
                  <a:gd name="T7" fmla="*/ 76 h 95"/>
                  <a:gd name="T8" fmla="*/ 24 w 95"/>
                  <a:gd name="T9" fmla="*/ 88 h 95"/>
                  <a:gd name="T10" fmla="*/ 32 w 95"/>
                  <a:gd name="T11" fmla="*/ 93 h 95"/>
                  <a:gd name="T12" fmla="*/ 41 w 95"/>
                  <a:gd name="T13" fmla="*/ 95 h 95"/>
                  <a:gd name="T14" fmla="*/ 51 w 95"/>
                  <a:gd name="T15" fmla="*/ 95 h 95"/>
                  <a:gd name="T16" fmla="*/ 60 w 95"/>
                  <a:gd name="T17" fmla="*/ 93 h 95"/>
                  <a:gd name="T18" fmla="*/ 68 w 95"/>
                  <a:gd name="T19" fmla="*/ 91 h 95"/>
                  <a:gd name="T20" fmla="*/ 76 w 95"/>
                  <a:gd name="T21" fmla="*/ 85 h 95"/>
                  <a:gd name="T22" fmla="*/ 83 w 95"/>
                  <a:gd name="T23" fmla="*/ 79 h 95"/>
                  <a:gd name="T24" fmla="*/ 89 w 95"/>
                  <a:gd name="T25" fmla="*/ 71 h 95"/>
                  <a:gd name="T26" fmla="*/ 95 w 95"/>
                  <a:gd name="T27" fmla="*/ 53 h 95"/>
                  <a:gd name="T28" fmla="*/ 94 w 95"/>
                  <a:gd name="T29" fmla="*/ 34 h 95"/>
                  <a:gd name="T30" fmla="*/ 85 w 95"/>
                  <a:gd name="T31" fmla="*/ 18 h 95"/>
                  <a:gd name="T32" fmla="*/ 71 w 95"/>
                  <a:gd name="T33" fmla="*/ 6 h 95"/>
                  <a:gd name="T34" fmla="*/ 62 w 95"/>
                  <a:gd name="T35" fmla="*/ 2 h 95"/>
                  <a:gd name="T36" fmla="*/ 53 w 95"/>
                  <a:gd name="T37" fmla="*/ 0 h 95"/>
                  <a:gd name="T38" fmla="*/ 44 w 95"/>
                  <a:gd name="T39" fmla="*/ 0 h 95"/>
                  <a:gd name="T40" fmla="*/ 36 w 95"/>
                  <a:gd name="T41" fmla="*/ 1 h 95"/>
                  <a:gd name="T42" fmla="*/ 26 w 95"/>
                  <a:gd name="T43" fmla="*/ 4 h 95"/>
                  <a:gd name="T44" fmla="*/ 18 w 95"/>
                  <a:gd name="T45" fmla="*/ 10 h 95"/>
                  <a:gd name="T46" fmla="*/ 11 w 95"/>
                  <a:gd name="T47" fmla="*/ 16 h 95"/>
                  <a:gd name="T48" fmla="*/ 6 w 95"/>
                  <a:gd name="T49" fmla="*/ 2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5" h="95">
                    <a:moveTo>
                      <a:pt x="6" y="24"/>
                    </a:moveTo>
                    <a:lnTo>
                      <a:pt x="0" y="41"/>
                    </a:lnTo>
                    <a:lnTo>
                      <a:pt x="1" y="60"/>
                    </a:lnTo>
                    <a:lnTo>
                      <a:pt x="10" y="76"/>
                    </a:lnTo>
                    <a:lnTo>
                      <a:pt x="24" y="88"/>
                    </a:lnTo>
                    <a:lnTo>
                      <a:pt x="32" y="93"/>
                    </a:lnTo>
                    <a:lnTo>
                      <a:pt x="41" y="95"/>
                    </a:lnTo>
                    <a:lnTo>
                      <a:pt x="51" y="95"/>
                    </a:lnTo>
                    <a:lnTo>
                      <a:pt x="60" y="93"/>
                    </a:lnTo>
                    <a:lnTo>
                      <a:pt x="68" y="91"/>
                    </a:lnTo>
                    <a:lnTo>
                      <a:pt x="76" y="85"/>
                    </a:lnTo>
                    <a:lnTo>
                      <a:pt x="83" y="79"/>
                    </a:lnTo>
                    <a:lnTo>
                      <a:pt x="89" y="71"/>
                    </a:lnTo>
                    <a:lnTo>
                      <a:pt x="95" y="53"/>
                    </a:lnTo>
                    <a:lnTo>
                      <a:pt x="94" y="34"/>
                    </a:lnTo>
                    <a:lnTo>
                      <a:pt x="85" y="18"/>
                    </a:lnTo>
                    <a:lnTo>
                      <a:pt x="71" y="6"/>
                    </a:lnTo>
                    <a:lnTo>
                      <a:pt x="62" y="2"/>
                    </a:lnTo>
                    <a:lnTo>
                      <a:pt x="53" y="0"/>
                    </a:lnTo>
                    <a:lnTo>
                      <a:pt x="44" y="0"/>
                    </a:lnTo>
                    <a:lnTo>
                      <a:pt x="36" y="1"/>
                    </a:lnTo>
                    <a:lnTo>
                      <a:pt x="26" y="4"/>
                    </a:lnTo>
                    <a:lnTo>
                      <a:pt x="18" y="10"/>
                    </a:lnTo>
                    <a:lnTo>
                      <a:pt x="11" y="16"/>
                    </a:lnTo>
                    <a:lnTo>
                      <a:pt x="6" y="24"/>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i="1"/>
              </a:p>
            </p:txBody>
          </p:sp>
          <p:sp>
            <p:nvSpPr>
              <p:cNvPr id="175" name="Freeform 48"/>
              <p:cNvSpPr>
                <a:spLocks/>
              </p:cNvSpPr>
              <p:nvPr/>
            </p:nvSpPr>
            <p:spPr bwMode="auto">
              <a:xfrm>
                <a:off x="5680583" y="5235005"/>
                <a:ext cx="36983" cy="36983"/>
              </a:xfrm>
              <a:custGeom>
                <a:avLst/>
                <a:gdLst>
                  <a:gd name="T0" fmla="*/ 6 w 95"/>
                  <a:gd name="T1" fmla="*/ 71 h 96"/>
                  <a:gd name="T2" fmla="*/ 11 w 95"/>
                  <a:gd name="T3" fmla="*/ 80 h 96"/>
                  <a:gd name="T4" fmla="*/ 18 w 95"/>
                  <a:gd name="T5" fmla="*/ 85 h 96"/>
                  <a:gd name="T6" fmla="*/ 26 w 95"/>
                  <a:gd name="T7" fmla="*/ 91 h 96"/>
                  <a:gd name="T8" fmla="*/ 36 w 95"/>
                  <a:gd name="T9" fmla="*/ 95 h 96"/>
                  <a:gd name="T10" fmla="*/ 44 w 95"/>
                  <a:gd name="T11" fmla="*/ 96 h 96"/>
                  <a:gd name="T12" fmla="*/ 53 w 95"/>
                  <a:gd name="T13" fmla="*/ 96 h 96"/>
                  <a:gd name="T14" fmla="*/ 62 w 95"/>
                  <a:gd name="T15" fmla="*/ 93 h 96"/>
                  <a:gd name="T16" fmla="*/ 71 w 95"/>
                  <a:gd name="T17" fmla="*/ 90 h 96"/>
                  <a:gd name="T18" fmla="*/ 85 w 95"/>
                  <a:gd name="T19" fmla="*/ 77 h 96"/>
                  <a:gd name="T20" fmla="*/ 94 w 95"/>
                  <a:gd name="T21" fmla="*/ 60 h 96"/>
                  <a:gd name="T22" fmla="*/ 95 w 95"/>
                  <a:gd name="T23" fmla="*/ 43 h 96"/>
                  <a:gd name="T24" fmla="*/ 89 w 95"/>
                  <a:gd name="T25" fmla="*/ 24 h 96"/>
                  <a:gd name="T26" fmla="*/ 83 w 95"/>
                  <a:gd name="T27" fmla="*/ 16 h 96"/>
                  <a:gd name="T28" fmla="*/ 76 w 95"/>
                  <a:gd name="T29" fmla="*/ 10 h 96"/>
                  <a:gd name="T30" fmla="*/ 68 w 95"/>
                  <a:gd name="T31" fmla="*/ 5 h 96"/>
                  <a:gd name="T32" fmla="*/ 60 w 95"/>
                  <a:gd name="T33" fmla="*/ 1 h 96"/>
                  <a:gd name="T34" fmla="*/ 51 w 95"/>
                  <a:gd name="T35" fmla="*/ 0 h 96"/>
                  <a:gd name="T36" fmla="*/ 41 w 95"/>
                  <a:gd name="T37" fmla="*/ 0 h 96"/>
                  <a:gd name="T38" fmla="*/ 32 w 95"/>
                  <a:gd name="T39" fmla="*/ 2 h 96"/>
                  <a:gd name="T40" fmla="*/ 24 w 95"/>
                  <a:gd name="T41" fmla="*/ 7 h 96"/>
                  <a:gd name="T42" fmla="*/ 10 w 95"/>
                  <a:gd name="T43" fmla="*/ 20 h 96"/>
                  <a:gd name="T44" fmla="*/ 1 w 95"/>
                  <a:gd name="T45" fmla="*/ 36 h 96"/>
                  <a:gd name="T46" fmla="*/ 0 w 95"/>
                  <a:gd name="T47" fmla="*/ 53 h 96"/>
                  <a:gd name="T48" fmla="*/ 6 w 95"/>
                  <a:gd name="T49" fmla="*/ 7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5" h="96">
                    <a:moveTo>
                      <a:pt x="6" y="71"/>
                    </a:moveTo>
                    <a:lnTo>
                      <a:pt x="11" y="80"/>
                    </a:lnTo>
                    <a:lnTo>
                      <a:pt x="18" y="85"/>
                    </a:lnTo>
                    <a:lnTo>
                      <a:pt x="26" y="91"/>
                    </a:lnTo>
                    <a:lnTo>
                      <a:pt x="36" y="95"/>
                    </a:lnTo>
                    <a:lnTo>
                      <a:pt x="44" y="96"/>
                    </a:lnTo>
                    <a:lnTo>
                      <a:pt x="53" y="96"/>
                    </a:lnTo>
                    <a:lnTo>
                      <a:pt x="62" y="93"/>
                    </a:lnTo>
                    <a:lnTo>
                      <a:pt x="71" y="90"/>
                    </a:lnTo>
                    <a:lnTo>
                      <a:pt x="85" y="77"/>
                    </a:lnTo>
                    <a:lnTo>
                      <a:pt x="94" y="60"/>
                    </a:lnTo>
                    <a:lnTo>
                      <a:pt x="95" y="43"/>
                    </a:lnTo>
                    <a:lnTo>
                      <a:pt x="89" y="24"/>
                    </a:lnTo>
                    <a:lnTo>
                      <a:pt x="83" y="16"/>
                    </a:lnTo>
                    <a:lnTo>
                      <a:pt x="76" y="10"/>
                    </a:lnTo>
                    <a:lnTo>
                      <a:pt x="68" y="5"/>
                    </a:lnTo>
                    <a:lnTo>
                      <a:pt x="60" y="1"/>
                    </a:lnTo>
                    <a:lnTo>
                      <a:pt x="51" y="0"/>
                    </a:lnTo>
                    <a:lnTo>
                      <a:pt x="41" y="0"/>
                    </a:lnTo>
                    <a:lnTo>
                      <a:pt x="32" y="2"/>
                    </a:lnTo>
                    <a:lnTo>
                      <a:pt x="24" y="7"/>
                    </a:lnTo>
                    <a:lnTo>
                      <a:pt x="10" y="20"/>
                    </a:lnTo>
                    <a:lnTo>
                      <a:pt x="1" y="36"/>
                    </a:lnTo>
                    <a:lnTo>
                      <a:pt x="0" y="53"/>
                    </a:lnTo>
                    <a:lnTo>
                      <a:pt x="6" y="71"/>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i="1"/>
              </a:p>
            </p:txBody>
          </p:sp>
        </p:grpSp>
        <p:grpSp>
          <p:nvGrpSpPr>
            <p:cNvPr id="147" name="Group 146"/>
            <p:cNvGrpSpPr/>
            <p:nvPr/>
          </p:nvGrpSpPr>
          <p:grpSpPr>
            <a:xfrm>
              <a:off x="3758531" y="4857556"/>
              <a:ext cx="507752" cy="507751"/>
              <a:chOff x="5377781" y="5038531"/>
              <a:chExt cx="507752" cy="507751"/>
            </a:xfrm>
          </p:grpSpPr>
          <p:sp>
            <p:nvSpPr>
              <p:cNvPr id="158" name="Freeform 36"/>
              <p:cNvSpPr>
                <a:spLocks/>
              </p:cNvSpPr>
              <p:nvPr/>
            </p:nvSpPr>
            <p:spPr bwMode="auto">
              <a:xfrm>
                <a:off x="5377781" y="5038531"/>
                <a:ext cx="507752" cy="507751"/>
              </a:xfrm>
              <a:custGeom>
                <a:avLst/>
                <a:gdLst>
                  <a:gd name="T0" fmla="*/ 592 w 1319"/>
                  <a:gd name="T1" fmla="*/ 1315 h 1318"/>
                  <a:gd name="T2" fmla="*/ 463 w 1319"/>
                  <a:gd name="T3" fmla="*/ 1289 h 1318"/>
                  <a:gd name="T4" fmla="*/ 345 w 1319"/>
                  <a:gd name="T5" fmla="*/ 1239 h 1318"/>
                  <a:gd name="T6" fmla="*/ 240 w 1319"/>
                  <a:gd name="T7" fmla="*/ 1168 h 1318"/>
                  <a:gd name="T8" fmla="*/ 151 w 1319"/>
                  <a:gd name="T9" fmla="*/ 1078 h 1318"/>
                  <a:gd name="T10" fmla="*/ 80 w 1319"/>
                  <a:gd name="T11" fmla="*/ 973 h 1318"/>
                  <a:gd name="T12" fmla="*/ 30 w 1319"/>
                  <a:gd name="T13" fmla="*/ 856 h 1318"/>
                  <a:gd name="T14" fmla="*/ 4 w 1319"/>
                  <a:gd name="T15" fmla="*/ 727 h 1318"/>
                  <a:gd name="T16" fmla="*/ 4 w 1319"/>
                  <a:gd name="T17" fmla="*/ 592 h 1318"/>
                  <a:gd name="T18" fmla="*/ 30 w 1319"/>
                  <a:gd name="T19" fmla="*/ 464 h 1318"/>
                  <a:gd name="T20" fmla="*/ 80 w 1319"/>
                  <a:gd name="T21" fmla="*/ 345 h 1318"/>
                  <a:gd name="T22" fmla="*/ 151 w 1319"/>
                  <a:gd name="T23" fmla="*/ 241 h 1318"/>
                  <a:gd name="T24" fmla="*/ 240 w 1319"/>
                  <a:gd name="T25" fmla="*/ 151 h 1318"/>
                  <a:gd name="T26" fmla="*/ 345 w 1319"/>
                  <a:gd name="T27" fmla="*/ 79 h 1318"/>
                  <a:gd name="T28" fmla="*/ 463 w 1319"/>
                  <a:gd name="T29" fmla="*/ 30 h 1318"/>
                  <a:gd name="T30" fmla="*/ 592 w 1319"/>
                  <a:gd name="T31" fmla="*/ 3 h 1318"/>
                  <a:gd name="T32" fmla="*/ 727 w 1319"/>
                  <a:gd name="T33" fmla="*/ 3 h 1318"/>
                  <a:gd name="T34" fmla="*/ 855 w 1319"/>
                  <a:gd name="T35" fmla="*/ 30 h 1318"/>
                  <a:gd name="T36" fmla="*/ 973 w 1319"/>
                  <a:gd name="T37" fmla="*/ 79 h 1318"/>
                  <a:gd name="T38" fmla="*/ 1078 w 1319"/>
                  <a:gd name="T39" fmla="*/ 151 h 1318"/>
                  <a:gd name="T40" fmla="*/ 1168 w 1319"/>
                  <a:gd name="T41" fmla="*/ 241 h 1318"/>
                  <a:gd name="T42" fmla="*/ 1240 w 1319"/>
                  <a:gd name="T43" fmla="*/ 345 h 1318"/>
                  <a:gd name="T44" fmla="*/ 1289 w 1319"/>
                  <a:gd name="T45" fmla="*/ 464 h 1318"/>
                  <a:gd name="T46" fmla="*/ 1316 w 1319"/>
                  <a:gd name="T47" fmla="*/ 592 h 1318"/>
                  <a:gd name="T48" fmla="*/ 1316 w 1319"/>
                  <a:gd name="T49" fmla="*/ 727 h 1318"/>
                  <a:gd name="T50" fmla="*/ 1289 w 1319"/>
                  <a:gd name="T51" fmla="*/ 856 h 1318"/>
                  <a:gd name="T52" fmla="*/ 1240 w 1319"/>
                  <a:gd name="T53" fmla="*/ 973 h 1318"/>
                  <a:gd name="T54" fmla="*/ 1168 w 1319"/>
                  <a:gd name="T55" fmla="*/ 1078 h 1318"/>
                  <a:gd name="T56" fmla="*/ 1078 w 1319"/>
                  <a:gd name="T57" fmla="*/ 1168 h 1318"/>
                  <a:gd name="T58" fmla="*/ 973 w 1319"/>
                  <a:gd name="T59" fmla="*/ 1239 h 1318"/>
                  <a:gd name="T60" fmla="*/ 855 w 1319"/>
                  <a:gd name="T61" fmla="*/ 1289 h 1318"/>
                  <a:gd name="T62" fmla="*/ 727 w 1319"/>
                  <a:gd name="T63" fmla="*/ 1315 h 1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19" h="1318">
                    <a:moveTo>
                      <a:pt x="659" y="1318"/>
                    </a:moveTo>
                    <a:lnTo>
                      <a:pt x="592" y="1315"/>
                    </a:lnTo>
                    <a:lnTo>
                      <a:pt x="527" y="1305"/>
                    </a:lnTo>
                    <a:lnTo>
                      <a:pt x="463" y="1289"/>
                    </a:lnTo>
                    <a:lnTo>
                      <a:pt x="402" y="1267"/>
                    </a:lnTo>
                    <a:lnTo>
                      <a:pt x="345" y="1239"/>
                    </a:lnTo>
                    <a:lnTo>
                      <a:pt x="290" y="1206"/>
                    </a:lnTo>
                    <a:lnTo>
                      <a:pt x="240" y="1168"/>
                    </a:lnTo>
                    <a:lnTo>
                      <a:pt x="194" y="1125"/>
                    </a:lnTo>
                    <a:lnTo>
                      <a:pt x="151" y="1078"/>
                    </a:lnTo>
                    <a:lnTo>
                      <a:pt x="113" y="1027"/>
                    </a:lnTo>
                    <a:lnTo>
                      <a:pt x="80" y="973"/>
                    </a:lnTo>
                    <a:lnTo>
                      <a:pt x="52" y="915"/>
                    </a:lnTo>
                    <a:lnTo>
                      <a:pt x="30" y="856"/>
                    </a:lnTo>
                    <a:lnTo>
                      <a:pt x="14" y="792"/>
                    </a:lnTo>
                    <a:lnTo>
                      <a:pt x="4" y="727"/>
                    </a:lnTo>
                    <a:lnTo>
                      <a:pt x="0" y="660"/>
                    </a:lnTo>
                    <a:lnTo>
                      <a:pt x="4" y="592"/>
                    </a:lnTo>
                    <a:lnTo>
                      <a:pt x="14" y="527"/>
                    </a:lnTo>
                    <a:lnTo>
                      <a:pt x="30" y="464"/>
                    </a:lnTo>
                    <a:lnTo>
                      <a:pt x="52" y="403"/>
                    </a:lnTo>
                    <a:lnTo>
                      <a:pt x="80" y="345"/>
                    </a:lnTo>
                    <a:lnTo>
                      <a:pt x="113" y="291"/>
                    </a:lnTo>
                    <a:lnTo>
                      <a:pt x="151" y="241"/>
                    </a:lnTo>
                    <a:lnTo>
                      <a:pt x="194" y="193"/>
                    </a:lnTo>
                    <a:lnTo>
                      <a:pt x="240" y="151"/>
                    </a:lnTo>
                    <a:lnTo>
                      <a:pt x="290" y="113"/>
                    </a:lnTo>
                    <a:lnTo>
                      <a:pt x="345" y="79"/>
                    </a:lnTo>
                    <a:lnTo>
                      <a:pt x="402" y="52"/>
                    </a:lnTo>
                    <a:lnTo>
                      <a:pt x="463" y="30"/>
                    </a:lnTo>
                    <a:lnTo>
                      <a:pt x="527" y="14"/>
                    </a:lnTo>
                    <a:lnTo>
                      <a:pt x="592" y="3"/>
                    </a:lnTo>
                    <a:lnTo>
                      <a:pt x="659" y="0"/>
                    </a:lnTo>
                    <a:lnTo>
                      <a:pt x="727" y="3"/>
                    </a:lnTo>
                    <a:lnTo>
                      <a:pt x="791" y="14"/>
                    </a:lnTo>
                    <a:lnTo>
                      <a:pt x="855" y="30"/>
                    </a:lnTo>
                    <a:lnTo>
                      <a:pt x="916" y="52"/>
                    </a:lnTo>
                    <a:lnTo>
                      <a:pt x="973" y="79"/>
                    </a:lnTo>
                    <a:lnTo>
                      <a:pt x="1028" y="113"/>
                    </a:lnTo>
                    <a:lnTo>
                      <a:pt x="1078" y="151"/>
                    </a:lnTo>
                    <a:lnTo>
                      <a:pt x="1125" y="193"/>
                    </a:lnTo>
                    <a:lnTo>
                      <a:pt x="1168" y="241"/>
                    </a:lnTo>
                    <a:lnTo>
                      <a:pt x="1206" y="291"/>
                    </a:lnTo>
                    <a:lnTo>
                      <a:pt x="1240" y="345"/>
                    </a:lnTo>
                    <a:lnTo>
                      <a:pt x="1267" y="403"/>
                    </a:lnTo>
                    <a:lnTo>
                      <a:pt x="1289" y="464"/>
                    </a:lnTo>
                    <a:lnTo>
                      <a:pt x="1305" y="527"/>
                    </a:lnTo>
                    <a:lnTo>
                      <a:pt x="1316" y="592"/>
                    </a:lnTo>
                    <a:lnTo>
                      <a:pt x="1319" y="660"/>
                    </a:lnTo>
                    <a:lnTo>
                      <a:pt x="1316" y="727"/>
                    </a:lnTo>
                    <a:lnTo>
                      <a:pt x="1305" y="792"/>
                    </a:lnTo>
                    <a:lnTo>
                      <a:pt x="1289" y="856"/>
                    </a:lnTo>
                    <a:lnTo>
                      <a:pt x="1267" y="915"/>
                    </a:lnTo>
                    <a:lnTo>
                      <a:pt x="1240" y="973"/>
                    </a:lnTo>
                    <a:lnTo>
                      <a:pt x="1206" y="1027"/>
                    </a:lnTo>
                    <a:lnTo>
                      <a:pt x="1168" y="1078"/>
                    </a:lnTo>
                    <a:lnTo>
                      <a:pt x="1125" y="1125"/>
                    </a:lnTo>
                    <a:lnTo>
                      <a:pt x="1078" y="1168"/>
                    </a:lnTo>
                    <a:lnTo>
                      <a:pt x="1028" y="1206"/>
                    </a:lnTo>
                    <a:lnTo>
                      <a:pt x="973" y="1239"/>
                    </a:lnTo>
                    <a:lnTo>
                      <a:pt x="916" y="1267"/>
                    </a:lnTo>
                    <a:lnTo>
                      <a:pt x="855" y="1289"/>
                    </a:lnTo>
                    <a:lnTo>
                      <a:pt x="791" y="1305"/>
                    </a:lnTo>
                    <a:lnTo>
                      <a:pt x="727" y="1315"/>
                    </a:lnTo>
                    <a:lnTo>
                      <a:pt x="659" y="1318"/>
                    </a:lnTo>
                    <a:close/>
                  </a:path>
                </a:pathLst>
              </a:custGeom>
              <a:solidFill>
                <a:schemeClr val="accent4"/>
              </a:solidFill>
              <a:ln>
                <a:noFill/>
              </a:ln>
              <a:scene3d>
                <a:camera prst="orthographicFront"/>
                <a:lightRig rig="threePt" dir="t"/>
              </a:scene3d>
              <a:sp3d>
                <a:bevelT prst="relaxedInset"/>
              </a:sp3d>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i="1"/>
              </a:p>
            </p:txBody>
          </p:sp>
          <p:sp>
            <p:nvSpPr>
              <p:cNvPr id="159" name="Freeform 37"/>
              <p:cNvSpPr>
                <a:spLocks/>
              </p:cNvSpPr>
              <p:nvPr/>
            </p:nvSpPr>
            <p:spPr bwMode="auto">
              <a:xfrm>
                <a:off x="5511076" y="5172595"/>
                <a:ext cx="240393" cy="239621"/>
              </a:xfrm>
              <a:custGeom>
                <a:avLst/>
                <a:gdLst>
                  <a:gd name="T0" fmla="*/ 279 w 623"/>
                  <a:gd name="T1" fmla="*/ 620 h 622"/>
                  <a:gd name="T2" fmla="*/ 219 w 623"/>
                  <a:gd name="T3" fmla="*/ 608 h 622"/>
                  <a:gd name="T4" fmla="*/ 162 w 623"/>
                  <a:gd name="T5" fmla="*/ 584 h 622"/>
                  <a:gd name="T6" fmla="*/ 113 w 623"/>
                  <a:gd name="T7" fmla="*/ 550 h 622"/>
                  <a:gd name="T8" fmla="*/ 71 w 623"/>
                  <a:gd name="T9" fmla="*/ 509 h 622"/>
                  <a:gd name="T10" fmla="*/ 38 w 623"/>
                  <a:gd name="T11" fmla="*/ 459 h 622"/>
                  <a:gd name="T12" fmla="*/ 14 w 623"/>
                  <a:gd name="T13" fmla="*/ 404 h 622"/>
                  <a:gd name="T14" fmla="*/ 1 w 623"/>
                  <a:gd name="T15" fmla="*/ 343 h 622"/>
                  <a:gd name="T16" fmla="*/ 1 w 623"/>
                  <a:gd name="T17" fmla="*/ 280 h 622"/>
                  <a:gd name="T18" fmla="*/ 14 w 623"/>
                  <a:gd name="T19" fmla="*/ 219 h 622"/>
                  <a:gd name="T20" fmla="*/ 38 w 623"/>
                  <a:gd name="T21" fmla="*/ 163 h 622"/>
                  <a:gd name="T22" fmla="*/ 71 w 623"/>
                  <a:gd name="T23" fmla="*/ 113 h 622"/>
                  <a:gd name="T24" fmla="*/ 113 w 623"/>
                  <a:gd name="T25" fmla="*/ 71 h 622"/>
                  <a:gd name="T26" fmla="*/ 162 w 623"/>
                  <a:gd name="T27" fmla="*/ 38 h 622"/>
                  <a:gd name="T28" fmla="*/ 219 w 623"/>
                  <a:gd name="T29" fmla="*/ 14 h 622"/>
                  <a:gd name="T30" fmla="*/ 279 w 623"/>
                  <a:gd name="T31" fmla="*/ 1 h 622"/>
                  <a:gd name="T32" fmla="*/ 343 w 623"/>
                  <a:gd name="T33" fmla="*/ 1 h 622"/>
                  <a:gd name="T34" fmla="*/ 403 w 623"/>
                  <a:gd name="T35" fmla="*/ 14 h 622"/>
                  <a:gd name="T36" fmla="*/ 460 w 623"/>
                  <a:gd name="T37" fmla="*/ 38 h 622"/>
                  <a:gd name="T38" fmla="*/ 509 w 623"/>
                  <a:gd name="T39" fmla="*/ 71 h 622"/>
                  <a:gd name="T40" fmla="*/ 552 w 623"/>
                  <a:gd name="T41" fmla="*/ 113 h 622"/>
                  <a:gd name="T42" fmla="*/ 585 w 623"/>
                  <a:gd name="T43" fmla="*/ 163 h 622"/>
                  <a:gd name="T44" fmla="*/ 609 w 623"/>
                  <a:gd name="T45" fmla="*/ 219 h 622"/>
                  <a:gd name="T46" fmla="*/ 622 w 623"/>
                  <a:gd name="T47" fmla="*/ 280 h 622"/>
                  <a:gd name="T48" fmla="*/ 622 w 623"/>
                  <a:gd name="T49" fmla="*/ 343 h 622"/>
                  <a:gd name="T50" fmla="*/ 609 w 623"/>
                  <a:gd name="T51" fmla="*/ 404 h 622"/>
                  <a:gd name="T52" fmla="*/ 585 w 623"/>
                  <a:gd name="T53" fmla="*/ 459 h 622"/>
                  <a:gd name="T54" fmla="*/ 552 w 623"/>
                  <a:gd name="T55" fmla="*/ 509 h 622"/>
                  <a:gd name="T56" fmla="*/ 509 w 623"/>
                  <a:gd name="T57" fmla="*/ 550 h 622"/>
                  <a:gd name="T58" fmla="*/ 460 w 623"/>
                  <a:gd name="T59" fmla="*/ 584 h 622"/>
                  <a:gd name="T60" fmla="*/ 403 w 623"/>
                  <a:gd name="T61" fmla="*/ 608 h 622"/>
                  <a:gd name="T62" fmla="*/ 343 w 623"/>
                  <a:gd name="T63" fmla="*/ 620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23" h="622">
                    <a:moveTo>
                      <a:pt x="311" y="622"/>
                    </a:moveTo>
                    <a:lnTo>
                      <a:pt x="279" y="620"/>
                    </a:lnTo>
                    <a:lnTo>
                      <a:pt x="249" y="616"/>
                    </a:lnTo>
                    <a:lnTo>
                      <a:pt x="219" y="608"/>
                    </a:lnTo>
                    <a:lnTo>
                      <a:pt x="190" y="597"/>
                    </a:lnTo>
                    <a:lnTo>
                      <a:pt x="162" y="584"/>
                    </a:lnTo>
                    <a:lnTo>
                      <a:pt x="137" y="569"/>
                    </a:lnTo>
                    <a:lnTo>
                      <a:pt x="113" y="550"/>
                    </a:lnTo>
                    <a:lnTo>
                      <a:pt x="91" y="531"/>
                    </a:lnTo>
                    <a:lnTo>
                      <a:pt x="71" y="509"/>
                    </a:lnTo>
                    <a:lnTo>
                      <a:pt x="53" y="485"/>
                    </a:lnTo>
                    <a:lnTo>
                      <a:pt x="38" y="459"/>
                    </a:lnTo>
                    <a:lnTo>
                      <a:pt x="24" y="432"/>
                    </a:lnTo>
                    <a:lnTo>
                      <a:pt x="14" y="404"/>
                    </a:lnTo>
                    <a:lnTo>
                      <a:pt x="6" y="374"/>
                    </a:lnTo>
                    <a:lnTo>
                      <a:pt x="1" y="343"/>
                    </a:lnTo>
                    <a:lnTo>
                      <a:pt x="0" y="312"/>
                    </a:lnTo>
                    <a:lnTo>
                      <a:pt x="1" y="280"/>
                    </a:lnTo>
                    <a:lnTo>
                      <a:pt x="6" y="248"/>
                    </a:lnTo>
                    <a:lnTo>
                      <a:pt x="14" y="219"/>
                    </a:lnTo>
                    <a:lnTo>
                      <a:pt x="24" y="190"/>
                    </a:lnTo>
                    <a:lnTo>
                      <a:pt x="38" y="163"/>
                    </a:lnTo>
                    <a:lnTo>
                      <a:pt x="53" y="137"/>
                    </a:lnTo>
                    <a:lnTo>
                      <a:pt x="71" y="113"/>
                    </a:lnTo>
                    <a:lnTo>
                      <a:pt x="91" y="91"/>
                    </a:lnTo>
                    <a:lnTo>
                      <a:pt x="113" y="71"/>
                    </a:lnTo>
                    <a:lnTo>
                      <a:pt x="137" y="53"/>
                    </a:lnTo>
                    <a:lnTo>
                      <a:pt x="162" y="38"/>
                    </a:lnTo>
                    <a:lnTo>
                      <a:pt x="190" y="24"/>
                    </a:lnTo>
                    <a:lnTo>
                      <a:pt x="219" y="14"/>
                    </a:lnTo>
                    <a:lnTo>
                      <a:pt x="249" y="6"/>
                    </a:lnTo>
                    <a:lnTo>
                      <a:pt x="279" y="1"/>
                    </a:lnTo>
                    <a:lnTo>
                      <a:pt x="311" y="0"/>
                    </a:lnTo>
                    <a:lnTo>
                      <a:pt x="343" y="1"/>
                    </a:lnTo>
                    <a:lnTo>
                      <a:pt x="373" y="6"/>
                    </a:lnTo>
                    <a:lnTo>
                      <a:pt x="403" y="14"/>
                    </a:lnTo>
                    <a:lnTo>
                      <a:pt x="432" y="24"/>
                    </a:lnTo>
                    <a:lnTo>
                      <a:pt x="460" y="38"/>
                    </a:lnTo>
                    <a:lnTo>
                      <a:pt x="485" y="53"/>
                    </a:lnTo>
                    <a:lnTo>
                      <a:pt x="509" y="71"/>
                    </a:lnTo>
                    <a:lnTo>
                      <a:pt x="531" y="91"/>
                    </a:lnTo>
                    <a:lnTo>
                      <a:pt x="552" y="113"/>
                    </a:lnTo>
                    <a:lnTo>
                      <a:pt x="570" y="137"/>
                    </a:lnTo>
                    <a:lnTo>
                      <a:pt x="585" y="163"/>
                    </a:lnTo>
                    <a:lnTo>
                      <a:pt x="599" y="190"/>
                    </a:lnTo>
                    <a:lnTo>
                      <a:pt x="609" y="219"/>
                    </a:lnTo>
                    <a:lnTo>
                      <a:pt x="616" y="248"/>
                    </a:lnTo>
                    <a:lnTo>
                      <a:pt x="622" y="280"/>
                    </a:lnTo>
                    <a:lnTo>
                      <a:pt x="623" y="312"/>
                    </a:lnTo>
                    <a:lnTo>
                      <a:pt x="622" y="343"/>
                    </a:lnTo>
                    <a:lnTo>
                      <a:pt x="616" y="374"/>
                    </a:lnTo>
                    <a:lnTo>
                      <a:pt x="609" y="404"/>
                    </a:lnTo>
                    <a:lnTo>
                      <a:pt x="599" y="432"/>
                    </a:lnTo>
                    <a:lnTo>
                      <a:pt x="585" y="459"/>
                    </a:lnTo>
                    <a:lnTo>
                      <a:pt x="570" y="485"/>
                    </a:lnTo>
                    <a:lnTo>
                      <a:pt x="552" y="509"/>
                    </a:lnTo>
                    <a:lnTo>
                      <a:pt x="531" y="531"/>
                    </a:lnTo>
                    <a:lnTo>
                      <a:pt x="509" y="550"/>
                    </a:lnTo>
                    <a:lnTo>
                      <a:pt x="485" y="569"/>
                    </a:lnTo>
                    <a:lnTo>
                      <a:pt x="460" y="584"/>
                    </a:lnTo>
                    <a:lnTo>
                      <a:pt x="432" y="597"/>
                    </a:lnTo>
                    <a:lnTo>
                      <a:pt x="403" y="608"/>
                    </a:lnTo>
                    <a:lnTo>
                      <a:pt x="373" y="616"/>
                    </a:lnTo>
                    <a:lnTo>
                      <a:pt x="343" y="620"/>
                    </a:lnTo>
                    <a:lnTo>
                      <a:pt x="311" y="622"/>
                    </a:lnTo>
                    <a:close/>
                  </a:path>
                </a:pathLst>
              </a:custGeom>
              <a:solidFill>
                <a:schemeClr val="bg1"/>
              </a:solidFill>
              <a:ln w="9525">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US" i="1"/>
              </a:p>
            </p:txBody>
          </p:sp>
          <p:sp>
            <p:nvSpPr>
              <p:cNvPr id="160" name="Freeform 42"/>
              <p:cNvSpPr>
                <a:spLocks/>
              </p:cNvSpPr>
              <p:nvPr/>
            </p:nvSpPr>
            <p:spPr bwMode="auto">
              <a:xfrm>
                <a:off x="5598911" y="5259661"/>
                <a:ext cx="64721" cy="65492"/>
              </a:xfrm>
              <a:custGeom>
                <a:avLst/>
                <a:gdLst>
                  <a:gd name="T0" fmla="*/ 84 w 168"/>
                  <a:gd name="T1" fmla="*/ 169 h 169"/>
                  <a:gd name="T2" fmla="*/ 101 w 168"/>
                  <a:gd name="T3" fmla="*/ 168 h 169"/>
                  <a:gd name="T4" fmla="*/ 117 w 168"/>
                  <a:gd name="T5" fmla="*/ 162 h 169"/>
                  <a:gd name="T6" fmla="*/ 131 w 168"/>
                  <a:gd name="T7" fmla="*/ 154 h 169"/>
                  <a:gd name="T8" fmla="*/ 144 w 168"/>
                  <a:gd name="T9" fmla="*/ 144 h 169"/>
                  <a:gd name="T10" fmla="*/ 154 w 168"/>
                  <a:gd name="T11" fmla="*/ 132 h 169"/>
                  <a:gd name="T12" fmla="*/ 161 w 168"/>
                  <a:gd name="T13" fmla="*/ 117 h 169"/>
                  <a:gd name="T14" fmla="*/ 167 w 168"/>
                  <a:gd name="T15" fmla="*/ 102 h 169"/>
                  <a:gd name="T16" fmla="*/ 168 w 168"/>
                  <a:gd name="T17" fmla="*/ 85 h 169"/>
                  <a:gd name="T18" fmla="*/ 167 w 168"/>
                  <a:gd name="T19" fmla="*/ 68 h 169"/>
                  <a:gd name="T20" fmla="*/ 161 w 168"/>
                  <a:gd name="T21" fmla="*/ 51 h 169"/>
                  <a:gd name="T22" fmla="*/ 154 w 168"/>
                  <a:gd name="T23" fmla="*/ 38 h 169"/>
                  <a:gd name="T24" fmla="*/ 144 w 168"/>
                  <a:gd name="T25" fmla="*/ 25 h 169"/>
                  <a:gd name="T26" fmla="*/ 131 w 168"/>
                  <a:gd name="T27" fmla="*/ 15 h 169"/>
                  <a:gd name="T28" fmla="*/ 117 w 168"/>
                  <a:gd name="T29" fmla="*/ 6 h 169"/>
                  <a:gd name="T30" fmla="*/ 101 w 168"/>
                  <a:gd name="T31" fmla="*/ 1 h 169"/>
                  <a:gd name="T32" fmla="*/ 84 w 168"/>
                  <a:gd name="T33" fmla="*/ 0 h 169"/>
                  <a:gd name="T34" fmla="*/ 67 w 168"/>
                  <a:gd name="T35" fmla="*/ 1 h 169"/>
                  <a:gd name="T36" fmla="*/ 52 w 168"/>
                  <a:gd name="T37" fmla="*/ 6 h 169"/>
                  <a:gd name="T38" fmla="*/ 37 w 168"/>
                  <a:gd name="T39" fmla="*/ 15 h 169"/>
                  <a:gd name="T40" fmla="*/ 25 w 168"/>
                  <a:gd name="T41" fmla="*/ 25 h 169"/>
                  <a:gd name="T42" fmla="*/ 15 w 168"/>
                  <a:gd name="T43" fmla="*/ 38 h 169"/>
                  <a:gd name="T44" fmla="*/ 7 w 168"/>
                  <a:gd name="T45" fmla="*/ 51 h 169"/>
                  <a:gd name="T46" fmla="*/ 1 w 168"/>
                  <a:gd name="T47" fmla="*/ 68 h 169"/>
                  <a:gd name="T48" fmla="*/ 0 w 168"/>
                  <a:gd name="T49" fmla="*/ 85 h 169"/>
                  <a:gd name="T50" fmla="*/ 1 w 168"/>
                  <a:gd name="T51" fmla="*/ 102 h 169"/>
                  <a:gd name="T52" fmla="*/ 7 w 168"/>
                  <a:gd name="T53" fmla="*/ 117 h 169"/>
                  <a:gd name="T54" fmla="*/ 15 w 168"/>
                  <a:gd name="T55" fmla="*/ 132 h 169"/>
                  <a:gd name="T56" fmla="*/ 25 w 168"/>
                  <a:gd name="T57" fmla="*/ 144 h 169"/>
                  <a:gd name="T58" fmla="*/ 37 w 168"/>
                  <a:gd name="T59" fmla="*/ 154 h 169"/>
                  <a:gd name="T60" fmla="*/ 52 w 168"/>
                  <a:gd name="T61" fmla="*/ 162 h 169"/>
                  <a:gd name="T62" fmla="*/ 67 w 168"/>
                  <a:gd name="T63" fmla="*/ 168 h 169"/>
                  <a:gd name="T64" fmla="*/ 84 w 168"/>
                  <a:gd name="T65"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8" h="169">
                    <a:moveTo>
                      <a:pt x="84" y="169"/>
                    </a:moveTo>
                    <a:lnTo>
                      <a:pt x="101" y="168"/>
                    </a:lnTo>
                    <a:lnTo>
                      <a:pt x="117" y="162"/>
                    </a:lnTo>
                    <a:lnTo>
                      <a:pt x="131" y="154"/>
                    </a:lnTo>
                    <a:lnTo>
                      <a:pt x="144" y="144"/>
                    </a:lnTo>
                    <a:lnTo>
                      <a:pt x="154" y="132"/>
                    </a:lnTo>
                    <a:lnTo>
                      <a:pt x="161" y="117"/>
                    </a:lnTo>
                    <a:lnTo>
                      <a:pt x="167" y="102"/>
                    </a:lnTo>
                    <a:lnTo>
                      <a:pt x="168" y="85"/>
                    </a:lnTo>
                    <a:lnTo>
                      <a:pt x="167" y="68"/>
                    </a:lnTo>
                    <a:lnTo>
                      <a:pt x="161" y="51"/>
                    </a:lnTo>
                    <a:lnTo>
                      <a:pt x="154" y="38"/>
                    </a:lnTo>
                    <a:lnTo>
                      <a:pt x="144" y="25"/>
                    </a:lnTo>
                    <a:lnTo>
                      <a:pt x="131" y="15"/>
                    </a:lnTo>
                    <a:lnTo>
                      <a:pt x="117" y="6"/>
                    </a:lnTo>
                    <a:lnTo>
                      <a:pt x="101" y="1"/>
                    </a:lnTo>
                    <a:lnTo>
                      <a:pt x="84" y="0"/>
                    </a:lnTo>
                    <a:lnTo>
                      <a:pt x="67" y="1"/>
                    </a:lnTo>
                    <a:lnTo>
                      <a:pt x="52" y="6"/>
                    </a:lnTo>
                    <a:lnTo>
                      <a:pt x="37" y="15"/>
                    </a:lnTo>
                    <a:lnTo>
                      <a:pt x="25" y="25"/>
                    </a:lnTo>
                    <a:lnTo>
                      <a:pt x="15" y="38"/>
                    </a:lnTo>
                    <a:lnTo>
                      <a:pt x="7" y="51"/>
                    </a:lnTo>
                    <a:lnTo>
                      <a:pt x="1" y="68"/>
                    </a:lnTo>
                    <a:lnTo>
                      <a:pt x="0" y="85"/>
                    </a:lnTo>
                    <a:lnTo>
                      <a:pt x="1" y="102"/>
                    </a:lnTo>
                    <a:lnTo>
                      <a:pt x="7" y="117"/>
                    </a:lnTo>
                    <a:lnTo>
                      <a:pt x="15" y="132"/>
                    </a:lnTo>
                    <a:lnTo>
                      <a:pt x="25" y="144"/>
                    </a:lnTo>
                    <a:lnTo>
                      <a:pt x="37" y="154"/>
                    </a:lnTo>
                    <a:lnTo>
                      <a:pt x="52" y="162"/>
                    </a:lnTo>
                    <a:lnTo>
                      <a:pt x="67" y="168"/>
                    </a:lnTo>
                    <a:lnTo>
                      <a:pt x="84" y="169"/>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i="1"/>
              </a:p>
            </p:txBody>
          </p:sp>
          <p:sp>
            <p:nvSpPr>
              <p:cNvPr id="161" name="Freeform 43"/>
              <p:cNvSpPr>
                <a:spLocks/>
              </p:cNvSpPr>
              <p:nvPr/>
            </p:nvSpPr>
            <p:spPr bwMode="auto">
              <a:xfrm>
                <a:off x="5612780" y="5195710"/>
                <a:ext cx="36983" cy="36983"/>
              </a:xfrm>
              <a:custGeom>
                <a:avLst/>
                <a:gdLst>
                  <a:gd name="T0" fmla="*/ 47 w 95"/>
                  <a:gd name="T1" fmla="*/ 95 h 95"/>
                  <a:gd name="T2" fmla="*/ 56 w 95"/>
                  <a:gd name="T3" fmla="*/ 94 h 95"/>
                  <a:gd name="T4" fmla="*/ 65 w 95"/>
                  <a:gd name="T5" fmla="*/ 92 h 95"/>
                  <a:gd name="T6" fmla="*/ 73 w 95"/>
                  <a:gd name="T7" fmla="*/ 87 h 95"/>
                  <a:gd name="T8" fmla="*/ 82 w 95"/>
                  <a:gd name="T9" fmla="*/ 82 h 95"/>
                  <a:gd name="T10" fmla="*/ 87 w 95"/>
                  <a:gd name="T11" fmla="*/ 75 h 95"/>
                  <a:gd name="T12" fmla="*/ 92 w 95"/>
                  <a:gd name="T13" fmla="*/ 67 h 95"/>
                  <a:gd name="T14" fmla="*/ 94 w 95"/>
                  <a:gd name="T15" fmla="*/ 57 h 95"/>
                  <a:gd name="T16" fmla="*/ 95 w 95"/>
                  <a:gd name="T17" fmla="*/ 48 h 95"/>
                  <a:gd name="T18" fmla="*/ 94 w 95"/>
                  <a:gd name="T19" fmla="*/ 39 h 95"/>
                  <a:gd name="T20" fmla="*/ 92 w 95"/>
                  <a:gd name="T21" fmla="*/ 30 h 95"/>
                  <a:gd name="T22" fmla="*/ 87 w 95"/>
                  <a:gd name="T23" fmla="*/ 22 h 95"/>
                  <a:gd name="T24" fmla="*/ 82 w 95"/>
                  <a:gd name="T25" fmla="*/ 14 h 95"/>
                  <a:gd name="T26" fmla="*/ 73 w 95"/>
                  <a:gd name="T27" fmla="*/ 8 h 95"/>
                  <a:gd name="T28" fmla="*/ 65 w 95"/>
                  <a:gd name="T29" fmla="*/ 3 h 95"/>
                  <a:gd name="T30" fmla="*/ 56 w 95"/>
                  <a:gd name="T31" fmla="*/ 1 h 95"/>
                  <a:gd name="T32" fmla="*/ 47 w 95"/>
                  <a:gd name="T33" fmla="*/ 0 h 95"/>
                  <a:gd name="T34" fmla="*/ 38 w 95"/>
                  <a:gd name="T35" fmla="*/ 1 h 95"/>
                  <a:gd name="T36" fmla="*/ 29 w 95"/>
                  <a:gd name="T37" fmla="*/ 3 h 95"/>
                  <a:gd name="T38" fmla="*/ 20 w 95"/>
                  <a:gd name="T39" fmla="*/ 8 h 95"/>
                  <a:gd name="T40" fmla="*/ 14 w 95"/>
                  <a:gd name="T41" fmla="*/ 14 h 95"/>
                  <a:gd name="T42" fmla="*/ 8 w 95"/>
                  <a:gd name="T43" fmla="*/ 22 h 95"/>
                  <a:gd name="T44" fmla="*/ 3 w 95"/>
                  <a:gd name="T45" fmla="*/ 30 h 95"/>
                  <a:gd name="T46" fmla="*/ 1 w 95"/>
                  <a:gd name="T47" fmla="*/ 39 h 95"/>
                  <a:gd name="T48" fmla="*/ 0 w 95"/>
                  <a:gd name="T49" fmla="*/ 48 h 95"/>
                  <a:gd name="T50" fmla="*/ 1 w 95"/>
                  <a:gd name="T51" fmla="*/ 57 h 95"/>
                  <a:gd name="T52" fmla="*/ 3 w 95"/>
                  <a:gd name="T53" fmla="*/ 67 h 95"/>
                  <a:gd name="T54" fmla="*/ 8 w 95"/>
                  <a:gd name="T55" fmla="*/ 75 h 95"/>
                  <a:gd name="T56" fmla="*/ 14 w 95"/>
                  <a:gd name="T57" fmla="*/ 82 h 95"/>
                  <a:gd name="T58" fmla="*/ 20 w 95"/>
                  <a:gd name="T59" fmla="*/ 87 h 95"/>
                  <a:gd name="T60" fmla="*/ 29 w 95"/>
                  <a:gd name="T61" fmla="*/ 92 h 95"/>
                  <a:gd name="T62" fmla="*/ 38 w 95"/>
                  <a:gd name="T63" fmla="*/ 94 h 95"/>
                  <a:gd name="T64" fmla="*/ 47 w 95"/>
                  <a:gd name="T65"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 h="95">
                    <a:moveTo>
                      <a:pt x="47" y="95"/>
                    </a:moveTo>
                    <a:lnTo>
                      <a:pt x="56" y="94"/>
                    </a:lnTo>
                    <a:lnTo>
                      <a:pt x="65" y="92"/>
                    </a:lnTo>
                    <a:lnTo>
                      <a:pt x="73" y="87"/>
                    </a:lnTo>
                    <a:lnTo>
                      <a:pt x="82" y="82"/>
                    </a:lnTo>
                    <a:lnTo>
                      <a:pt x="87" y="75"/>
                    </a:lnTo>
                    <a:lnTo>
                      <a:pt x="92" y="67"/>
                    </a:lnTo>
                    <a:lnTo>
                      <a:pt x="94" y="57"/>
                    </a:lnTo>
                    <a:lnTo>
                      <a:pt x="95" y="48"/>
                    </a:lnTo>
                    <a:lnTo>
                      <a:pt x="94" y="39"/>
                    </a:lnTo>
                    <a:lnTo>
                      <a:pt x="92" y="30"/>
                    </a:lnTo>
                    <a:lnTo>
                      <a:pt x="87" y="22"/>
                    </a:lnTo>
                    <a:lnTo>
                      <a:pt x="82" y="14"/>
                    </a:lnTo>
                    <a:lnTo>
                      <a:pt x="73" y="8"/>
                    </a:lnTo>
                    <a:lnTo>
                      <a:pt x="65" y="3"/>
                    </a:lnTo>
                    <a:lnTo>
                      <a:pt x="56" y="1"/>
                    </a:lnTo>
                    <a:lnTo>
                      <a:pt x="47" y="0"/>
                    </a:lnTo>
                    <a:lnTo>
                      <a:pt x="38" y="1"/>
                    </a:lnTo>
                    <a:lnTo>
                      <a:pt x="29" y="3"/>
                    </a:lnTo>
                    <a:lnTo>
                      <a:pt x="20" y="8"/>
                    </a:lnTo>
                    <a:lnTo>
                      <a:pt x="14" y="14"/>
                    </a:lnTo>
                    <a:lnTo>
                      <a:pt x="8" y="22"/>
                    </a:lnTo>
                    <a:lnTo>
                      <a:pt x="3" y="30"/>
                    </a:lnTo>
                    <a:lnTo>
                      <a:pt x="1" y="39"/>
                    </a:lnTo>
                    <a:lnTo>
                      <a:pt x="0" y="48"/>
                    </a:lnTo>
                    <a:lnTo>
                      <a:pt x="1" y="57"/>
                    </a:lnTo>
                    <a:lnTo>
                      <a:pt x="3" y="67"/>
                    </a:lnTo>
                    <a:lnTo>
                      <a:pt x="8" y="75"/>
                    </a:lnTo>
                    <a:lnTo>
                      <a:pt x="14" y="82"/>
                    </a:lnTo>
                    <a:lnTo>
                      <a:pt x="20" y="87"/>
                    </a:lnTo>
                    <a:lnTo>
                      <a:pt x="29" y="92"/>
                    </a:lnTo>
                    <a:lnTo>
                      <a:pt x="38" y="94"/>
                    </a:lnTo>
                    <a:lnTo>
                      <a:pt x="47" y="95"/>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i="1"/>
              </a:p>
            </p:txBody>
          </p:sp>
          <p:sp>
            <p:nvSpPr>
              <p:cNvPr id="162" name="Freeform 44"/>
              <p:cNvSpPr>
                <a:spLocks/>
              </p:cNvSpPr>
              <p:nvPr/>
            </p:nvSpPr>
            <p:spPr bwMode="auto">
              <a:xfrm>
                <a:off x="5545747" y="5235005"/>
                <a:ext cx="36213" cy="36983"/>
              </a:xfrm>
              <a:custGeom>
                <a:avLst/>
                <a:gdLst>
                  <a:gd name="T0" fmla="*/ 88 w 94"/>
                  <a:gd name="T1" fmla="*/ 71 h 96"/>
                  <a:gd name="T2" fmla="*/ 94 w 94"/>
                  <a:gd name="T3" fmla="*/ 53 h 96"/>
                  <a:gd name="T4" fmla="*/ 93 w 94"/>
                  <a:gd name="T5" fmla="*/ 36 h 96"/>
                  <a:gd name="T6" fmla="*/ 85 w 94"/>
                  <a:gd name="T7" fmla="*/ 20 h 96"/>
                  <a:gd name="T8" fmla="*/ 71 w 94"/>
                  <a:gd name="T9" fmla="*/ 7 h 96"/>
                  <a:gd name="T10" fmla="*/ 62 w 94"/>
                  <a:gd name="T11" fmla="*/ 2 h 96"/>
                  <a:gd name="T12" fmla="*/ 53 w 94"/>
                  <a:gd name="T13" fmla="*/ 0 h 96"/>
                  <a:gd name="T14" fmla="*/ 43 w 94"/>
                  <a:gd name="T15" fmla="*/ 0 h 96"/>
                  <a:gd name="T16" fmla="*/ 35 w 94"/>
                  <a:gd name="T17" fmla="*/ 1 h 96"/>
                  <a:gd name="T18" fmla="*/ 26 w 94"/>
                  <a:gd name="T19" fmla="*/ 5 h 96"/>
                  <a:gd name="T20" fmla="*/ 18 w 94"/>
                  <a:gd name="T21" fmla="*/ 10 h 96"/>
                  <a:gd name="T22" fmla="*/ 11 w 94"/>
                  <a:gd name="T23" fmla="*/ 16 h 96"/>
                  <a:gd name="T24" fmla="*/ 5 w 94"/>
                  <a:gd name="T25" fmla="*/ 24 h 96"/>
                  <a:gd name="T26" fmla="*/ 0 w 94"/>
                  <a:gd name="T27" fmla="*/ 43 h 96"/>
                  <a:gd name="T28" fmla="*/ 1 w 94"/>
                  <a:gd name="T29" fmla="*/ 60 h 96"/>
                  <a:gd name="T30" fmla="*/ 9 w 94"/>
                  <a:gd name="T31" fmla="*/ 76 h 96"/>
                  <a:gd name="T32" fmla="*/ 23 w 94"/>
                  <a:gd name="T33" fmla="*/ 89 h 96"/>
                  <a:gd name="T34" fmla="*/ 32 w 94"/>
                  <a:gd name="T35" fmla="*/ 93 h 96"/>
                  <a:gd name="T36" fmla="*/ 41 w 94"/>
                  <a:gd name="T37" fmla="*/ 96 h 96"/>
                  <a:gd name="T38" fmla="*/ 50 w 94"/>
                  <a:gd name="T39" fmla="*/ 96 h 96"/>
                  <a:gd name="T40" fmla="*/ 60 w 94"/>
                  <a:gd name="T41" fmla="*/ 93 h 96"/>
                  <a:gd name="T42" fmla="*/ 68 w 94"/>
                  <a:gd name="T43" fmla="*/ 91 h 96"/>
                  <a:gd name="T44" fmla="*/ 76 w 94"/>
                  <a:gd name="T45" fmla="*/ 85 h 96"/>
                  <a:gd name="T46" fmla="*/ 83 w 94"/>
                  <a:gd name="T47" fmla="*/ 80 h 96"/>
                  <a:gd name="T48" fmla="*/ 88 w 94"/>
                  <a:gd name="T49" fmla="*/ 7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4" h="96">
                    <a:moveTo>
                      <a:pt x="88" y="71"/>
                    </a:moveTo>
                    <a:lnTo>
                      <a:pt x="94" y="53"/>
                    </a:lnTo>
                    <a:lnTo>
                      <a:pt x="93" y="36"/>
                    </a:lnTo>
                    <a:lnTo>
                      <a:pt x="85" y="20"/>
                    </a:lnTo>
                    <a:lnTo>
                      <a:pt x="71" y="7"/>
                    </a:lnTo>
                    <a:lnTo>
                      <a:pt x="62" y="2"/>
                    </a:lnTo>
                    <a:lnTo>
                      <a:pt x="53" y="0"/>
                    </a:lnTo>
                    <a:lnTo>
                      <a:pt x="43" y="0"/>
                    </a:lnTo>
                    <a:lnTo>
                      <a:pt x="35" y="1"/>
                    </a:lnTo>
                    <a:lnTo>
                      <a:pt x="26" y="5"/>
                    </a:lnTo>
                    <a:lnTo>
                      <a:pt x="18" y="10"/>
                    </a:lnTo>
                    <a:lnTo>
                      <a:pt x="11" y="16"/>
                    </a:lnTo>
                    <a:lnTo>
                      <a:pt x="5" y="24"/>
                    </a:lnTo>
                    <a:lnTo>
                      <a:pt x="0" y="43"/>
                    </a:lnTo>
                    <a:lnTo>
                      <a:pt x="1" y="60"/>
                    </a:lnTo>
                    <a:lnTo>
                      <a:pt x="9" y="76"/>
                    </a:lnTo>
                    <a:lnTo>
                      <a:pt x="23" y="89"/>
                    </a:lnTo>
                    <a:lnTo>
                      <a:pt x="32" y="93"/>
                    </a:lnTo>
                    <a:lnTo>
                      <a:pt x="41" y="96"/>
                    </a:lnTo>
                    <a:lnTo>
                      <a:pt x="50" y="96"/>
                    </a:lnTo>
                    <a:lnTo>
                      <a:pt x="60" y="93"/>
                    </a:lnTo>
                    <a:lnTo>
                      <a:pt x="68" y="91"/>
                    </a:lnTo>
                    <a:lnTo>
                      <a:pt x="76" y="85"/>
                    </a:lnTo>
                    <a:lnTo>
                      <a:pt x="83" y="80"/>
                    </a:lnTo>
                    <a:lnTo>
                      <a:pt x="88" y="71"/>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i="1"/>
              </a:p>
            </p:txBody>
          </p:sp>
          <p:sp>
            <p:nvSpPr>
              <p:cNvPr id="163" name="Freeform 45"/>
              <p:cNvSpPr>
                <a:spLocks/>
              </p:cNvSpPr>
              <p:nvPr/>
            </p:nvSpPr>
            <p:spPr bwMode="auto">
              <a:xfrm>
                <a:off x="5545747" y="5312824"/>
                <a:ext cx="36213" cy="36983"/>
              </a:xfrm>
              <a:custGeom>
                <a:avLst/>
                <a:gdLst>
                  <a:gd name="T0" fmla="*/ 88 w 94"/>
                  <a:gd name="T1" fmla="*/ 23 h 95"/>
                  <a:gd name="T2" fmla="*/ 83 w 94"/>
                  <a:gd name="T3" fmla="*/ 15 h 95"/>
                  <a:gd name="T4" fmla="*/ 76 w 94"/>
                  <a:gd name="T5" fmla="*/ 9 h 95"/>
                  <a:gd name="T6" fmla="*/ 68 w 94"/>
                  <a:gd name="T7" fmla="*/ 4 h 95"/>
                  <a:gd name="T8" fmla="*/ 60 w 94"/>
                  <a:gd name="T9" fmla="*/ 1 h 95"/>
                  <a:gd name="T10" fmla="*/ 50 w 94"/>
                  <a:gd name="T11" fmla="*/ 0 h 95"/>
                  <a:gd name="T12" fmla="*/ 41 w 94"/>
                  <a:gd name="T13" fmla="*/ 0 h 95"/>
                  <a:gd name="T14" fmla="*/ 32 w 94"/>
                  <a:gd name="T15" fmla="*/ 2 h 95"/>
                  <a:gd name="T16" fmla="*/ 23 w 94"/>
                  <a:gd name="T17" fmla="*/ 6 h 95"/>
                  <a:gd name="T18" fmla="*/ 9 w 94"/>
                  <a:gd name="T19" fmla="*/ 18 h 95"/>
                  <a:gd name="T20" fmla="*/ 1 w 94"/>
                  <a:gd name="T21" fmla="*/ 34 h 95"/>
                  <a:gd name="T22" fmla="*/ 0 w 94"/>
                  <a:gd name="T23" fmla="*/ 53 h 95"/>
                  <a:gd name="T24" fmla="*/ 5 w 94"/>
                  <a:gd name="T25" fmla="*/ 71 h 95"/>
                  <a:gd name="T26" fmla="*/ 11 w 94"/>
                  <a:gd name="T27" fmla="*/ 79 h 95"/>
                  <a:gd name="T28" fmla="*/ 18 w 94"/>
                  <a:gd name="T29" fmla="*/ 85 h 95"/>
                  <a:gd name="T30" fmla="*/ 26 w 94"/>
                  <a:gd name="T31" fmla="*/ 91 h 95"/>
                  <a:gd name="T32" fmla="*/ 34 w 94"/>
                  <a:gd name="T33" fmla="*/ 93 h 95"/>
                  <a:gd name="T34" fmla="*/ 43 w 94"/>
                  <a:gd name="T35" fmla="*/ 95 h 95"/>
                  <a:gd name="T36" fmla="*/ 53 w 94"/>
                  <a:gd name="T37" fmla="*/ 95 h 95"/>
                  <a:gd name="T38" fmla="*/ 62 w 94"/>
                  <a:gd name="T39" fmla="*/ 93 h 95"/>
                  <a:gd name="T40" fmla="*/ 71 w 94"/>
                  <a:gd name="T41" fmla="*/ 88 h 95"/>
                  <a:gd name="T42" fmla="*/ 85 w 94"/>
                  <a:gd name="T43" fmla="*/ 76 h 95"/>
                  <a:gd name="T44" fmla="*/ 93 w 94"/>
                  <a:gd name="T45" fmla="*/ 60 h 95"/>
                  <a:gd name="T46" fmla="*/ 94 w 94"/>
                  <a:gd name="T47" fmla="*/ 41 h 95"/>
                  <a:gd name="T48" fmla="*/ 88 w 94"/>
                  <a:gd name="T49" fmla="*/ 2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4" h="95">
                    <a:moveTo>
                      <a:pt x="88" y="23"/>
                    </a:moveTo>
                    <a:lnTo>
                      <a:pt x="83" y="15"/>
                    </a:lnTo>
                    <a:lnTo>
                      <a:pt x="76" y="9"/>
                    </a:lnTo>
                    <a:lnTo>
                      <a:pt x="68" y="4"/>
                    </a:lnTo>
                    <a:lnTo>
                      <a:pt x="60" y="1"/>
                    </a:lnTo>
                    <a:lnTo>
                      <a:pt x="50" y="0"/>
                    </a:lnTo>
                    <a:lnTo>
                      <a:pt x="41" y="0"/>
                    </a:lnTo>
                    <a:lnTo>
                      <a:pt x="32" y="2"/>
                    </a:lnTo>
                    <a:lnTo>
                      <a:pt x="23" y="6"/>
                    </a:lnTo>
                    <a:lnTo>
                      <a:pt x="9" y="18"/>
                    </a:lnTo>
                    <a:lnTo>
                      <a:pt x="1" y="34"/>
                    </a:lnTo>
                    <a:lnTo>
                      <a:pt x="0" y="53"/>
                    </a:lnTo>
                    <a:lnTo>
                      <a:pt x="5" y="71"/>
                    </a:lnTo>
                    <a:lnTo>
                      <a:pt x="11" y="79"/>
                    </a:lnTo>
                    <a:lnTo>
                      <a:pt x="18" y="85"/>
                    </a:lnTo>
                    <a:lnTo>
                      <a:pt x="26" y="91"/>
                    </a:lnTo>
                    <a:lnTo>
                      <a:pt x="34" y="93"/>
                    </a:lnTo>
                    <a:lnTo>
                      <a:pt x="43" y="95"/>
                    </a:lnTo>
                    <a:lnTo>
                      <a:pt x="53" y="95"/>
                    </a:lnTo>
                    <a:lnTo>
                      <a:pt x="62" y="93"/>
                    </a:lnTo>
                    <a:lnTo>
                      <a:pt x="71" y="88"/>
                    </a:lnTo>
                    <a:lnTo>
                      <a:pt x="85" y="76"/>
                    </a:lnTo>
                    <a:lnTo>
                      <a:pt x="93" y="60"/>
                    </a:lnTo>
                    <a:lnTo>
                      <a:pt x="94" y="41"/>
                    </a:lnTo>
                    <a:lnTo>
                      <a:pt x="88" y="23"/>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i="1"/>
              </a:p>
            </p:txBody>
          </p:sp>
          <p:sp>
            <p:nvSpPr>
              <p:cNvPr id="164" name="Freeform 46"/>
              <p:cNvSpPr>
                <a:spLocks/>
              </p:cNvSpPr>
              <p:nvPr/>
            </p:nvSpPr>
            <p:spPr bwMode="auto">
              <a:xfrm>
                <a:off x="5612780" y="5352119"/>
                <a:ext cx="36983" cy="36213"/>
              </a:xfrm>
              <a:custGeom>
                <a:avLst/>
                <a:gdLst>
                  <a:gd name="T0" fmla="*/ 47 w 95"/>
                  <a:gd name="T1" fmla="*/ 0 h 95"/>
                  <a:gd name="T2" fmla="*/ 38 w 95"/>
                  <a:gd name="T3" fmla="*/ 1 h 95"/>
                  <a:gd name="T4" fmla="*/ 29 w 95"/>
                  <a:gd name="T5" fmla="*/ 4 h 95"/>
                  <a:gd name="T6" fmla="*/ 20 w 95"/>
                  <a:gd name="T7" fmla="*/ 8 h 95"/>
                  <a:gd name="T8" fmla="*/ 14 w 95"/>
                  <a:gd name="T9" fmla="*/ 13 h 95"/>
                  <a:gd name="T10" fmla="*/ 8 w 95"/>
                  <a:gd name="T11" fmla="*/ 20 h 95"/>
                  <a:gd name="T12" fmla="*/ 3 w 95"/>
                  <a:gd name="T13" fmla="*/ 28 h 95"/>
                  <a:gd name="T14" fmla="*/ 1 w 95"/>
                  <a:gd name="T15" fmla="*/ 37 h 95"/>
                  <a:gd name="T16" fmla="*/ 0 w 95"/>
                  <a:gd name="T17" fmla="*/ 46 h 95"/>
                  <a:gd name="T18" fmla="*/ 1 w 95"/>
                  <a:gd name="T19" fmla="*/ 55 h 95"/>
                  <a:gd name="T20" fmla="*/ 3 w 95"/>
                  <a:gd name="T21" fmla="*/ 65 h 95"/>
                  <a:gd name="T22" fmla="*/ 8 w 95"/>
                  <a:gd name="T23" fmla="*/ 73 h 95"/>
                  <a:gd name="T24" fmla="*/ 14 w 95"/>
                  <a:gd name="T25" fmla="*/ 81 h 95"/>
                  <a:gd name="T26" fmla="*/ 20 w 95"/>
                  <a:gd name="T27" fmla="*/ 86 h 95"/>
                  <a:gd name="T28" fmla="*/ 29 w 95"/>
                  <a:gd name="T29" fmla="*/ 91 h 95"/>
                  <a:gd name="T30" fmla="*/ 38 w 95"/>
                  <a:gd name="T31" fmla="*/ 93 h 95"/>
                  <a:gd name="T32" fmla="*/ 47 w 95"/>
                  <a:gd name="T33" fmla="*/ 95 h 95"/>
                  <a:gd name="T34" fmla="*/ 56 w 95"/>
                  <a:gd name="T35" fmla="*/ 93 h 95"/>
                  <a:gd name="T36" fmla="*/ 65 w 95"/>
                  <a:gd name="T37" fmla="*/ 91 h 95"/>
                  <a:gd name="T38" fmla="*/ 73 w 95"/>
                  <a:gd name="T39" fmla="*/ 86 h 95"/>
                  <a:gd name="T40" fmla="*/ 82 w 95"/>
                  <a:gd name="T41" fmla="*/ 81 h 95"/>
                  <a:gd name="T42" fmla="*/ 87 w 95"/>
                  <a:gd name="T43" fmla="*/ 73 h 95"/>
                  <a:gd name="T44" fmla="*/ 92 w 95"/>
                  <a:gd name="T45" fmla="*/ 65 h 95"/>
                  <a:gd name="T46" fmla="*/ 94 w 95"/>
                  <a:gd name="T47" fmla="*/ 55 h 95"/>
                  <a:gd name="T48" fmla="*/ 95 w 95"/>
                  <a:gd name="T49" fmla="*/ 46 h 95"/>
                  <a:gd name="T50" fmla="*/ 94 w 95"/>
                  <a:gd name="T51" fmla="*/ 37 h 95"/>
                  <a:gd name="T52" fmla="*/ 92 w 95"/>
                  <a:gd name="T53" fmla="*/ 28 h 95"/>
                  <a:gd name="T54" fmla="*/ 87 w 95"/>
                  <a:gd name="T55" fmla="*/ 20 h 95"/>
                  <a:gd name="T56" fmla="*/ 82 w 95"/>
                  <a:gd name="T57" fmla="*/ 13 h 95"/>
                  <a:gd name="T58" fmla="*/ 73 w 95"/>
                  <a:gd name="T59" fmla="*/ 8 h 95"/>
                  <a:gd name="T60" fmla="*/ 65 w 95"/>
                  <a:gd name="T61" fmla="*/ 4 h 95"/>
                  <a:gd name="T62" fmla="*/ 56 w 95"/>
                  <a:gd name="T63" fmla="*/ 1 h 95"/>
                  <a:gd name="T64" fmla="*/ 47 w 95"/>
                  <a:gd name="T65"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 h="95">
                    <a:moveTo>
                      <a:pt x="47" y="0"/>
                    </a:moveTo>
                    <a:lnTo>
                      <a:pt x="38" y="1"/>
                    </a:lnTo>
                    <a:lnTo>
                      <a:pt x="29" y="4"/>
                    </a:lnTo>
                    <a:lnTo>
                      <a:pt x="20" y="8"/>
                    </a:lnTo>
                    <a:lnTo>
                      <a:pt x="14" y="13"/>
                    </a:lnTo>
                    <a:lnTo>
                      <a:pt x="8" y="20"/>
                    </a:lnTo>
                    <a:lnTo>
                      <a:pt x="3" y="28"/>
                    </a:lnTo>
                    <a:lnTo>
                      <a:pt x="1" y="37"/>
                    </a:lnTo>
                    <a:lnTo>
                      <a:pt x="0" y="46"/>
                    </a:lnTo>
                    <a:lnTo>
                      <a:pt x="1" y="55"/>
                    </a:lnTo>
                    <a:lnTo>
                      <a:pt x="3" y="65"/>
                    </a:lnTo>
                    <a:lnTo>
                      <a:pt x="8" y="73"/>
                    </a:lnTo>
                    <a:lnTo>
                      <a:pt x="14" y="81"/>
                    </a:lnTo>
                    <a:lnTo>
                      <a:pt x="20" y="86"/>
                    </a:lnTo>
                    <a:lnTo>
                      <a:pt x="29" y="91"/>
                    </a:lnTo>
                    <a:lnTo>
                      <a:pt x="38" y="93"/>
                    </a:lnTo>
                    <a:lnTo>
                      <a:pt x="47" y="95"/>
                    </a:lnTo>
                    <a:lnTo>
                      <a:pt x="56" y="93"/>
                    </a:lnTo>
                    <a:lnTo>
                      <a:pt x="65" y="91"/>
                    </a:lnTo>
                    <a:lnTo>
                      <a:pt x="73" y="86"/>
                    </a:lnTo>
                    <a:lnTo>
                      <a:pt x="82" y="81"/>
                    </a:lnTo>
                    <a:lnTo>
                      <a:pt x="87" y="73"/>
                    </a:lnTo>
                    <a:lnTo>
                      <a:pt x="92" y="65"/>
                    </a:lnTo>
                    <a:lnTo>
                      <a:pt x="94" y="55"/>
                    </a:lnTo>
                    <a:lnTo>
                      <a:pt x="95" y="46"/>
                    </a:lnTo>
                    <a:lnTo>
                      <a:pt x="94" y="37"/>
                    </a:lnTo>
                    <a:lnTo>
                      <a:pt x="92" y="28"/>
                    </a:lnTo>
                    <a:lnTo>
                      <a:pt x="87" y="20"/>
                    </a:lnTo>
                    <a:lnTo>
                      <a:pt x="82" y="13"/>
                    </a:lnTo>
                    <a:lnTo>
                      <a:pt x="73" y="8"/>
                    </a:lnTo>
                    <a:lnTo>
                      <a:pt x="65" y="4"/>
                    </a:lnTo>
                    <a:lnTo>
                      <a:pt x="56" y="1"/>
                    </a:lnTo>
                    <a:lnTo>
                      <a:pt x="47"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i="1"/>
              </a:p>
            </p:txBody>
          </p:sp>
          <p:sp>
            <p:nvSpPr>
              <p:cNvPr id="165" name="Freeform 47"/>
              <p:cNvSpPr>
                <a:spLocks/>
              </p:cNvSpPr>
              <p:nvPr/>
            </p:nvSpPr>
            <p:spPr bwMode="auto">
              <a:xfrm>
                <a:off x="5680583" y="5312824"/>
                <a:ext cx="36983" cy="36983"/>
              </a:xfrm>
              <a:custGeom>
                <a:avLst/>
                <a:gdLst>
                  <a:gd name="T0" fmla="*/ 6 w 95"/>
                  <a:gd name="T1" fmla="*/ 24 h 95"/>
                  <a:gd name="T2" fmla="*/ 0 w 95"/>
                  <a:gd name="T3" fmla="*/ 41 h 95"/>
                  <a:gd name="T4" fmla="*/ 1 w 95"/>
                  <a:gd name="T5" fmla="*/ 60 h 95"/>
                  <a:gd name="T6" fmla="*/ 10 w 95"/>
                  <a:gd name="T7" fmla="*/ 76 h 95"/>
                  <a:gd name="T8" fmla="*/ 24 w 95"/>
                  <a:gd name="T9" fmla="*/ 88 h 95"/>
                  <a:gd name="T10" fmla="*/ 32 w 95"/>
                  <a:gd name="T11" fmla="*/ 93 h 95"/>
                  <a:gd name="T12" fmla="*/ 41 w 95"/>
                  <a:gd name="T13" fmla="*/ 95 h 95"/>
                  <a:gd name="T14" fmla="*/ 51 w 95"/>
                  <a:gd name="T15" fmla="*/ 95 h 95"/>
                  <a:gd name="T16" fmla="*/ 60 w 95"/>
                  <a:gd name="T17" fmla="*/ 93 h 95"/>
                  <a:gd name="T18" fmla="*/ 68 w 95"/>
                  <a:gd name="T19" fmla="*/ 91 h 95"/>
                  <a:gd name="T20" fmla="*/ 76 w 95"/>
                  <a:gd name="T21" fmla="*/ 85 h 95"/>
                  <a:gd name="T22" fmla="*/ 83 w 95"/>
                  <a:gd name="T23" fmla="*/ 79 h 95"/>
                  <a:gd name="T24" fmla="*/ 89 w 95"/>
                  <a:gd name="T25" fmla="*/ 71 h 95"/>
                  <a:gd name="T26" fmla="*/ 95 w 95"/>
                  <a:gd name="T27" fmla="*/ 53 h 95"/>
                  <a:gd name="T28" fmla="*/ 94 w 95"/>
                  <a:gd name="T29" fmla="*/ 34 h 95"/>
                  <a:gd name="T30" fmla="*/ 85 w 95"/>
                  <a:gd name="T31" fmla="*/ 18 h 95"/>
                  <a:gd name="T32" fmla="*/ 71 w 95"/>
                  <a:gd name="T33" fmla="*/ 6 h 95"/>
                  <a:gd name="T34" fmla="*/ 62 w 95"/>
                  <a:gd name="T35" fmla="*/ 2 h 95"/>
                  <a:gd name="T36" fmla="*/ 53 w 95"/>
                  <a:gd name="T37" fmla="*/ 0 h 95"/>
                  <a:gd name="T38" fmla="*/ 44 w 95"/>
                  <a:gd name="T39" fmla="*/ 0 h 95"/>
                  <a:gd name="T40" fmla="*/ 36 w 95"/>
                  <a:gd name="T41" fmla="*/ 1 h 95"/>
                  <a:gd name="T42" fmla="*/ 26 w 95"/>
                  <a:gd name="T43" fmla="*/ 4 h 95"/>
                  <a:gd name="T44" fmla="*/ 18 w 95"/>
                  <a:gd name="T45" fmla="*/ 10 h 95"/>
                  <a:gd name="T46" fmla="*/ 11 w 95"/>
                  <a:gd name="T47" fmla="*/ 16 h 95"/>
                  <a:gd name="T48" fmla="*/ 6 w 95"/>
                  <a:gd name="T49" fmla="*/ 2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5" h="95">
                    <a:moveTo>
                      <a:pt x="6" y="24"/>
                    </a:moveTo>
                    <a:lnTo>
                      <a:pt x="0" y="41"/>
                    </a:lnTo>
                    <a:lnTo>
                      <a:pt x="1" y="60"/>
                    </a:lnTo>
                    <a:lnTo>
                      <a:pt x="10" y="76"/>
                    </a:lnTo>
                    <a:lnTo>
                      <a:pt x="24" y="88"/>
                    </a:lnTo>
                    <a:lnTo>
                      <a:pt x="32" y="93"/>
                    </a:lnTo>
                    <a:lnTo>
                      <a:pt x="41" y="95"/>
                    </a:lnTo>
                    <a:lnTo>
                      <a:pt x="51" y="95"/>
                    </a:lnTo>
                    <a:lnTo>
                      <a:pt x="60" y="93"/>
                    </a:lnTo>
                    <a:lnTo>
                      <a:pt x="68" y="91"/>
                    </a:lnTo>
                    <a:lnTo>
                      <a:pt x="76" y="85"/>
                    </a:lnTo>
                    <a:lnTo>
                      <a:pt x="83" y="79"/>
                    </a:lnTo>
                    <a:lnTo>
                      <a:pt x="89" y="71"/>
                    </a:lnTo>
                    <a:lnTo>
                      <a:pt x="95" y="53"/>
                    </a:lnTo>
                    <a:lnTo>
                      <a:pt x="94" y="34"/>
                    </a:lnTo>
                    <a:lnTo>
                      <a:pt x="85" y="18"/>
                    </a:lnTo>
                    <a:lnTo>
                      <a:pt x="71" y="6"/>
                    </a:lnTo>
                    <a:lnTo>
                      <a:pt x="62" y="2"/>
                    </a:lnTo>
                    <a:lnTo>
                      <a:pt x="53" y="0"/>
                    </a:lnTo>
                    <a:lnTo>
                      <a:pt x="44" y="0"/>
                    </a:lnTo>
                    <a:lnTo>
                      <a:pt x="36" y="1"/>
                    </a:lnTo>
                    <a:lnTo>
                      <a:pt x="26" y="4"/>
                    </a:lnTo>
                    <a:lnTo>
                      <a:pt x="18" y="10"/>
                    </a:lnTo>
                    <a:lnTo>
                      <a:pt x="11" y="16"/>
                    </a:lnTo>
                    <a:lnTo>
                      <a:pt x="6" y="24"/>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i="1"/>
              </a:p>
            </p:txBody>
          </p:sp>
          <p:sp>
            <p:nvSpPr>
              <p:cNvPr id="166" name="Freeform 48"/>
              <p:cNvSpPr>
                <a:spLocks/>
              </p:cNvSpPr>
              <p:nvPr/>
            </p:nvSpPr>
            <p:spPr bwMode="auto">
              <a:xfrm>
                <a:off x="5680583" y="5235005"/>
                <a:ext cx="36983" cy="36983"/>
              </a:xfrm>
              <a:custGeom>
                <a:avLst/>
                <a:gdLst>
                  <a:gd name="T0" fmla="*/ 6 w 95"/>
                  <a:gd name="T1" fmla="*/ 71 h 96"/>
                  <a:gd name="T2" fmla="*/ 11 w 95"/>
                  <a:gd name="T3" fmla="*/ 80 h 96"/>
                  <a:gd name="T4" fmla="*/ 18 w 95"/>
                  <a:gd name="T5" fmla="*/ 85 h 96"/>
                  <a:gd name="T6" fmla="*/ 26 w 95"/>
                  <a:gd name="T7" fmla="*/ 91 h 96"/>
                  <a:gd name="T8" fmla="*/ 36 w 95"/>
                  <a:gd name="T9" fmla="*/ 95 h 96"/>
                  <a:gd name="T10" fmla="*/ 44 w 95"/>
                  <a:gd name="T11" fmla="*/ 96 h 96"/>
                  <a:gd name="T12" fmla="*/ 53 w 95"/>
                  <a:gd name="T13" fmla="*/ 96 h 96"/>
                  <a:gd name="T14" fmla="*/ 62 w 95"/>
                  <a:gd name="T15" fmla="*/ 93 h 96"/>
                  <a:gd name="T16" fmla="*/ 71 w 95"/>
                  <a:gd name="T17" fmla="*/ 90 h 96"/>
                  <a:gd name="T18" fmla="*/ 85 w 95"/>
                  <a:gd name="T19" fmla="*/ 77 h 96"/>
                  <a:gd name="T20" fmla="*/ 94 w 95"/>
                  <a:gd name="T21" fmla="*/ 60 h 96"/>
                  <a:gd name="T22" fmla="*/ 95 w 95"/>
                  <a:gd name="T23" fmla="*/ 43 h 96"/>
                  <a:gd name="T24" fmla="*/ 89 w 95"/>
                  <a:gd name="T25" fmla="*/ 24 h 96"/>
                  <a:gd name="T26" fmla="*/ 83 w 95"/>
                  <a:gd name="T27" fmla="*/ 16 h 96"/>
                  <a:gd name="T28" fmla="*/ 76 w 95"/>
                  <a:gd name="T29" fmla="*/ 10 h 96"/>
                  <a:gd name="T30" fmla="*/ 68 w 95"/>
                  <a:gd name="T31" fmla="*/ 5 h 96"/>
                  <a:gd name="T32" fmla="*/ 60 w 95"/>
                  <a:gd name="T33" fmla="*/ 1 h 96"/>
                  <a:gd name="T34" fmla="*/ 51 w 95"/>
                  <a:gd name="T35" fmla="*/ 0 h 96"/>
                  <a:gd name="T36" fmla="*/ 41 w 95"/>
                  <a:gd name="T37" fmla="*/ 0 h 96"/>
                  <a:gd name="T38" fmla="*/ 32 w 95"/>
                  <a:gd name="T39" fmla="*/ 2 h 96"/>
                  <a:gd name="T40" fmla="*/ 24 w 95"/>
                  <a:gd name="T41" fmla="*/ 7 h 96"/>
                  <a:gd name="T42" fmla="*/ 10 w 95"/>
                  <a:gd name="T43" fmla="*/ 20 h 96"/>
                  <a:gd name="T44" fmla="*/ 1 w 95"/>
                  <a:gd name="T45" fmla="*/ 36 h 96"/>
                  <a:gd name="T46" fmla="*/ 0 w 95"/>
                  <a:gd name="T47" fmla="*/ 53 h 96"/>
                  <a:gd name="T48" fmla="*/ 6 w 95"/>
                  <a:gd name="T49" fmla="*/ 7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5" h="96">
                    <a:moveTo>
                      <a:pt x="6" y="71"/>
                    </a:moveTo>
                    <a:lnTo>
                      <a:pt x="11" y="80"/>
                    </a:lnTo>
                    <a:lnTo>
                      <a:pt x="18" y="85"/>
                    </a:lnTo>
                    <a:lnTo>
                      <a:pt x="26" y="91"/>
                    </a:lnTo>
                    <a:lnTo>
                      <a:pt x="36" y="95"/>
                    </a:lnTo>
                    <a:lnTo>
                      <a:pt x="44" y="96"/>
                    </a:lnTo>
                    <a:lnTo>
                      <a:pt x="53" y="96"/>
                    </a:lnTo>
                    <a:lnTo>
                      <a:pt x="62" y="93"/>
                    </a:lnTo>
                    <a:lnTo>
                      <a:pt x="71" y="90"/>
                    </a:lnTo>
                    <a:lnTo>
                      <a:pt x="85" y="77"/>
                    </a:lnTo>
                    <a:lnTo>
                      <a:pt x="94" y="60"/>
                    </a:lnTo>
                    <a:lnTo>
                      <a:pt x="95" y="43"/>
                    </a:lnTo>
                    <a:lnTo>
                      <a:pt x="89" y="24"/>
                    </a:lnTo>
                    <a:lnTo>
                      <a:pt x="83" y="16"/>
                    </a:lnTo>
                    <a:lnTo>
                      <a:pt x="76" y="10"/>
                    </a:lnTo>
                    <a:lnTo>
                      <a:pt x="68" y="5"/>
                    </a:lnTo>
                    <a:lnTo>
                      <a:pt x="60" y="1"/>
                    </a:lnTo>
                    <a:lnTo>
                      <a:pt x="51" y="0"/>
                    </a:lnTo>
                    <a:lnTo>
                      <a:pt x="41" y="0"/>
                    </a:lnTo>
                    <a:lnTo>
                      <a:pt x="32" y="2"/>
                    </a:lnTo>
                    <a:lnTo>
                      <a:pt x="24" y="7"/>
                    </a:lnTo>
                    <a:lnTo>
                      <a:pt x="10" y="20"/>
                    </a:lnTo>
                    <a:lnTo>
                      <a:pt x="1" y="36"/>
                    </a:lnTo>
                    <a:lnTo>
                      <a:pt x="0" y="53"/>
                    </a:lnTo>
                    <a:lnTo>
                      <a:pt x="6" y="71"/>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i="1"/>
              </a:p>
            </p:txBody>
          </p:sp>
        </p:grpSp>
        <p:grpSp>
          <p:nvGrpSpPr>
            <p:cNvPr id="148" name="Group 147"/>
            <p:cNvGrpSpPr/>
            <p:nvPr/>
          </p:nvGrpSpPr>
          <p:grpSpPr>
            <a:xfrm>
              <a:off x="3720431" y="3390706"/>
              <a:ext cx="507752" cy="507751"/>
              <a:chOff x="5377781" y="5038531"/>
              <a:chExt cx="507752" cy="507751"/>
            </a:xfrm>
          </p:grpSpPr>
          <p:sp>
            <p:nvSpPr>
              <p:cNvPr id="149" name="Freeform 36"/>
              <p:cNvSpPr>
                <a:spLocks/>
              </p:cNvSpPr>
              <p:nvPr/>
            </p:nvSpPr>
            <p:spPr bwMode="auto">
              <a:xfrm>
                <a:off x="5377781" y="5038531"/>
                <a:ext cx="507752" cy="507751"/>
              </a:xfrm>
              <a:custGeom>
                <a:avLst/>
                <a:gdLst>
                  <a:gd name="T0" fmla="*/ 592 w 1319"/>
                  <a:gd name="T1" fmla="*/ 1315 h 1318"/>
                  <a:gd name="T2" fmla="*/ 463 w 1319"/>
                  <a:gd name="T3" fmla="*/ 1289 h 1318"/>
                  <a:gd name="T4" fmla="*/ 345 w 1319"/>
                  <a:gd name="T5" fmla="*/ 1239 h 1318"/>
                  <a:gd name="T6" fmla="*/ 240 w 1319"/>
                  <a:gd name="T7" fmla="*/ 1168 h 1318"/>
                  <a:gd name="T8" fmla="*/ 151 w 1319"/>
                  <a:gd name="T9" fmla="*/ 1078 h 1318"/>
                  <a:gd name="T10" fmla="*/ 80 w 1319"/>
                  <a:gd name="T11" fmla="*/ 973 h 1318"/>
                  <a:gd name="T12" fmla="*/ 30 w 1319"/>
                  <a:gd name="T13" fmla="*/ 856 h 1318"/>
                  <a:gd name="T14" fmla="*/ 4 w 1319"/>
                  <a:gd name="T15" fmla="*/ 727 h 1318"/>
                  <a:gd name="T16" fmla="*/ 4 w 1319"/>
                  <a:gd name="T17" fmla="*/ 592 h 1318"/>
                  <a:gd name="T18" fmla="*/ 30 w 1319"/>
                  <a:gd name="T19" fmla="*/ 464 h 1318"/>
                  <a:gd name="T20" fmla="*/ 80 w 1319"/>
                  <a:gd name="T21" fmla="*/ 345 h 1318"/>
                  <a:gd name="T22" fmla="*/ 151 w 1319"/>
                  <a:gd name="T23" fmla="*/ 241 h 1318"/>
                  <a:gd name="T24" fmla="*/ 240 w 1319"/>
                  <a:gd name="T25" fmla="*/ 151 h 1318"/>
                  <a:gd name="T26" fmla="*/ 345 w 1319"/>
                  <a:gd name="T27" fmla="*/ 79 h 1318"/>
                  <a:gd name="T28" fmla="*/ 463 w 1319"/>
                  <a:gd name="T29" fmla="*/ 30 h 1318"/>
                  <a:gd name="T30" fmla="*/ 592 w 1319"/>
                  <a:gd name="T31" fmla="*/ 3 h 1318"/>
                  <a:gd name="T32" fmla="*/ 727 w 1319"/>
                  <a:gd name="T33" fmla="*/ 3 h 1318"/>
                  <a:gd name="T34" fmla="*/ 855 w 1319"/>
                  <a:gd name="T35" fmla="*/ 30 h 1318"/>
                  <a:gd name="T36" fmla="*/ 973 w 1319"/>
                  <a:gd name="T37" fmla="*/ 79 h 1318"/>
                  <a:gd name="T38" fmla="*/ 1078 w 1319"/>
                  <a:gd name="T39" fmla="*/ 151 h 1318"/>
                  <a:gd name="T40" fmla="*/ 1168 w 1319"/>
                  <a:gd name="T41" fmla="*/ 241 h 1318"/>
                  <a:gd name="T42" fmla="*/ 1240 w 1319"/>
                  <a:gd name="T43" fmla="*/ 345 h 1318"/>
                  <a:gd name="T44" fmla="*/ 1289 w 1319"/>
                  <a:gd name="T45" fmla="*/ 464 h 1318"/>
                  <a:gd name="T46" fmla="*/ 1316 w 1319"/>
                  <a:gd name="T47" fmla="*/ 592 h 1318"/>
                  <a:gd name="T48" fmla="*/ 1316 w 1319"/>
                  <a:gd name="T49" fmla="*/ 727 h 1318"/>
                  <a:gd name="T50" fmla="*/ 1289 w 1319"/>
                  <a:gd name="T51" fmla="*/ 856 h 1318"/>
                  <a:gd name="T52" fmla="*/ 1240 w 1319"/>
                  <a:gd name="T53" fmla="*/ 973 h 1318"/>
                  <a:gd name="T54" fmla="*/ 1168 w 1319"/>
                  <a:gd name="T55" fmla="*/ 1078 h 1318"/>
                  <a:gd name="T56" fmla="*/ 1078 w 1319"/>
                  <a:gd name="T57" fmla="*/ 1168 h 1318"/>
                  <a:gd name="T58" fmla="*/ 973 w 1319"/>
                  <a:gd name="T59" fmla="*/ 1239 h 1318"/>
                  <a:gd name="T60" fmla="*/ 855 w 1319"/>
                  <a:gd name="T61" fmla="*/ 1289 h 1318"/>
                  <a:gd name="T62" fmla="*/ 727 w 1319"/>
                  <a:gd name="T63" fmla="*/ 1315 h 1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19" h="1318">
                    <a:moveTo>
                      <a:pt x="659" y="1318"/>
                    </a:moveTo>
                    <a:lnTo>
                      <a:pt x="592" y="1315"/>
                    </a:lnTo>
                    <a:lnTo>
                      <a:pt x="527" y="1305"/>
                    </a:lnTo>
                    <a:lnTo>
                      <a:pt x="463" y="1289"/>
                    </a:lnTo>
                    <a:lnTo>
                      <a:pt x="402" y="1267"/>
                    </a:lnTo>
                    <a:lnTo>
                      <a:pt x="345" y="1239"/>
                    </a:lnTo>
                    <a:lnTo>
                      <a:pt x="290" y="1206"/>
                    </a:lnTo>
                    <a:lnTo>
                      <a:pt x="240" y="1168"/>
                    </a:lnTo>
                    <a:lnTo>
                      <a:pt x="194" y="1125"/>
                    </a:lnTo>
                    <a:lnTo>
                      <a:pt x="151" y="1078"/>
                    </a:lnTo>
                    <a:lnTo>
                      <a:pt x="113" y="1027"/>
                    </a:lnTo>
                    <a:lnTo>
                      <a:pt x="80" y="973"/>
                    </a:lnTo>
                    <a:lnTo>
                      <a:pt x="52" y="915"/>
                    </a:lnTo>
                    <a:lnTo>
                      <a:pt x="30" y="856"/>
                    </a:lnTo>
                    <a:lnTo>
                      <a:pt x="14" y="792"/>
                    </a:lnTo>
                    <a:lnTo>
                      <a:pt x="4" y="727"/>
                    </a:lnTo>
                    <a:lnTo>
                      <a:pt x="0" y="660"/>
                    </a:lnTo>
                    <a:lnTo>
                      <a:pt x="4" y="592"/>
                    </a:lnTo>
                    <a:lnTo>
                      <a:pt x="14" y="527"/>
                    </a:lnTo>
                    <a:lnTo>
                      <a:pt x="30" y="464"/>
                    </a:lnTo>
                    <a:lnTo>
                      <a:pt x="52" y="403"/>
                    </a:lnTo>
                    <a:lnTo>
                      <a:pt x="80" y="345"/>
                    </a:lnTo>
                    <a:lnTo>
                      <a:pt x="113" y="291"/>
                    </a:lnTo>
                    <a:lnTo>
                      <a:pt x="151" y="241"/>
                    </a:lnTo>
                    <a:lnTo>
                      <a:pt x="194" y="193"/>
                    </a:lnTo>
                    <a:lnTo>
                      <a:pt x="240" y="151"/>
                    </a:lnTo>
                    <a:lnTo>
                      <a:pt x="290" y="113"/>
                    </a:lnTo>
                    <a:lnTo>
                      <a:pt x="345" y="79"/>
                    </a:lnTo>
                    <a:lnTo>
                      <a:pt x="402" y="52"/>
                    </a:lnTo>
                    <a:lnTo>
                      <a:pt x="463" y="30"/>
                    </a:lnTo>
                    <a:lnTo>
                      <a:pt x="527" y="14"/>
                    </a:lnTo>
                    <a:lnTo>
                      <a:pt x="592" y="3"/>
                    </a:lnTo>
                    <a:lnTo>
                      <a:pt x="659" y="0"/>
                    </a:lnTo>
                    <a:lnTo>
                      <a:pt x="727" y="3"/>
                    </a:lnTo>
                    <a:lnTo>
                      <a:pt x="791" y="14"/>
                    </a:lnTo>
                    <a:lnTo>
                      <a:pt x="855" y="30"/>
                    </a:lnTo>
                    <a:lnTo>
                      <a:pt x="916" y="52"/>
                    </a:lnTo>
                    <a:lnTo>
                      <a:pt x="973" y="79"/>
                    </a:lnTo>
                    <a:lnTo>
                      <a:pt x="1028" y="113"/>
                    </a:lnTo>
                    <a:lnTo>
                      <a:pt x="1078" y="151"/>
                    </a:lnTo>
                    <a:lnTo>
                      <a:pt x="1125" y="193"/>
                    </a:lnTo>
                    <a:lnTo>
                      <a:pt x="1168" y="241"/>
                    </a:lnTo>
                    <a:lnTo>
                      <a:pt x="1206" y="291"/>
                    </a:lnTo>
                    <a:lnTo>
                      <a:pt x="1240" y="345"/>
                    </a:lnTo>
                    <a:lnTo>
                      <a:pt x="1267" y="403"/>
                    </a:lnTo>
                    <a:lnTo>
                      <a:pt x="1289" y="464"/>
                    </a:lnTo>
                    <a:lnTo>
                      <a:pt x="1305" y="527"/>
                    </a:lnTo>
                    <a:lnTo>
                      <a:pt x="1316" y="592"/>
                    </a:lnTo>
                    <a:lnTo>
                      <a:pt x="1319" y="660"/>
                    </a:lnTo>
                    <a:lnTo>
                      <a:pt x="1316" y="727"/>
                    </a:lnTo>
                    <a:lnTo>
                      <a:pt x="1305" y="792"/>
                    </a:lnTo>
                    <a:lnTo>
                      <a:pt x="1289" y="856"/>
                    </a:lnTo>
                    <a:lnTo>
                      <a:pt x="1267" y="915"/>
                    </a:lnTo>
                    <a:lnTo>
                      <a:pt x="1240" y="973"/>
                    </a:lnTo>
                    <a:lnTo>
                      <a:pt x="1206" y="1027"/>
                    </a:lnTo>
                    <a:lnTo>
                      <a:pt x="1168" y="1078"/>
                    </a:lnTo>
                    <a:lnTo>
                      <a:pt x="1125" y="1125"/>
                    </a:lnTo>
                    <a:lnTo>
                      <a:pt x="1078" y="1168"/>
                    </a:lnTo>
                    <a:lnTo>
                      <a:pt x="1028" y="1206"/>
                    </a:lnTo>
                    <a:lnTo>
                      <a:pt x="973" y="1239"/>
                    </a:lnTo>
                    <a:lnTo>
                      <a:pt x="916" y="1267"/>
                    </a:lnTo>
                    <a:lnTo>
                      <a:pt x="855" y="1289"/>
                    </a:lnTo>
                    <a:lnTo>
                      <a:pt x="791" y="1305"/>
                    </a:lnTo>
                    <a:lnTo>
                      <a:pt x="727" y="1315"/>
                    </a:lnTo>
                    <a:lnTo>
                      <a:pt x="659" y="1318"/>
                    </a:lnTo>
                    <a:close/>
                  </a:path>
                </a:pathLst>
              </a:custGeom>
              <a:solidFill>
                <a:schemeClr val="accent4"/>
              </a:solidFill>
              <a:ln>
                <a:noFill/>
              </a:ln>
              <a:scene3d>
                <a:camera prst="orthographicFront"/>
                <a:lightRig rig="threePt" dir="t"/>
              </a:scene3d>
              <a:sp3d>
                <a:bevelT prst="relaxedInset"/>
              </a:sp3d>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i="1"/>
              </a:p>
            </p:txBody>
          </p:sp>
          <p:sp>
            <p:nvSpPr>
              <p:cNvPr id="150" name="Freeform 37"/>
              <p:cNvSpPr>
                <a:spLocks/>
              </p:cNvSpPr>
              <p:nvPr/>
            </p:nvSpPr>
            <p:spPr bwMode="auto">
              <a:xfrm>
                <a:off x="5511076" y="5172595"/>
                <a:ext cx="240393" cy="239621"/>
              </a:xfrm>
              <a:custGeom>
                <a:avLst/>
                <a:gdLst>
                  <a:gd name="T0" fmla="*/ 279 w 623"/>
                  <a:gd name="T1" fmla="*/ 620 h 622"/>
                  <a:gd name="T2" fmla="*/ 219 w 623"/>
                  <a:gd name="T3" fmla="*/ 608 h 622"/>
                  <a:gd name="T4" fmla="*/ 162 w 623"/>
                  <a:gd name="T5" fmla="*/ 584 h 622"/>
                  <a:gd name="T6" fmla="*/ 113 w 623"/>
                  <a:gd name="T7" fmla="*/ 550 h 622"/>
                  <a:gd name="T8" fmla="*/ 71 w 623"/>
                  <a:gd name="T9" fmla="*/ 509 h 622"/>
                  <a:gd name="T10" fmla="*/ 38 w 623"/>
                  <a:gd name="T11" fmla="*/ 459 h 622"/>
                  <a:gd name="T12" fmla="*/ 14 w 623"/>
                  <a:gd name="T13" fmla="*/ 404 h 622"/>
                  <a:gd name="T14" fmla="*/ 1 w 623"/>
                  <a:gd name="T15" fmla="*/ 343 h 622"/>
                  <a:gd name="T16" fmla="*/ 1 w 623"/>
                  <a:gd name="T17" fmla="*/ 280 h 622"/>
                  <a:gd name="T18" fmla="*/ 14 w 623"/>
                  <a:gd name="T19" fmla="*/ 219 h 622"/>
                  <a:gd name="T20" fmla="*/ 38 w 623"/>
                  <a:gd name="T21" fmla="*/ 163 h 622"/>
                  <a:gd name="T22" fmla="*/ 71 w 623"/>
                  <a:gd name="T23" fmla="*/ 113 h 622"/>
                  <a:gd name="T24" fmla="*/ 113 w 623"/>
                  <a:gd name="T25" fmla="*/ 71 h 622"/>
                  <a:gd name="T26" fmla="*/ 162 w 623"/>
                  <a:gd name="T27" fmla="*/ 38 h 622"/>
                  <a:gd name="T28" fmla="*/ 219 w 623"/>
                  <a:gd name="T29" fmla="*/ 14 h 622"/>
                  <a:gd name="T30" fmla="*/ 279 w 623"/>
                  <a:gd name="T31" fmla="*/ 1 h 622"/>
                  <a:gd name="T32" fmla="*/ 343 w 623"/>
                  <a:gd name="T33" fmla="*/ 1 h 622"/>
                  <a:gd name="T34" fmla="*/ 403 w 623"/>
                  <a:gd name="T35" fmla="*/ 14 h 622"/>
                  <a:gd name="T36" fmla="*/ 460 w 623"/>
                  <a:gd name="T37" fmla="*/ 38 h 622"/>
                  <a:gd name="T38" fmla="*/ 509 w 623"/>
                  <a:gd name="T39" fmla="*/ 71 h 622"/>
                  <a:gd name="T40" fmla="*/ 552 w 623"/>
                  <a:gd name="T41" fmla="*/ 113 h 622"/>
                  <a:gd name="T42" fmla="*/ 585 w 623"/>
                  <a:gd name="T43" fmla="*/ 163 h 622"/>
                  <a:gd name="T44" fmla="*/ 609 w 623"/>
                  <a:gd name="T45" fmla="*/ 219 h 622"/>
                  <a:gd name="T46" fmla="*/ 622 w 623"/>
                  <a:gd name="T47" fmla="*/ 280 h 622"/>
                  <a:gd name="T48" fmla="*/ 622 w 623"/>
                  <a:gd name="T49" fmla="*/ 343 h 622"/>
                  <a:gd name="T50" fmla="*/ 609 w 623"/>
                  <a:gd name="T51" fmla="*/ 404 h 622"/>
                  <a:gd name="T52" fmla="*/ 585 w 623"/>
                  <a:gd name="T53" fmla="*/ 459 h 622"/>
                  <a:gd name="T54" fmla="*/ 552 w 623"/>
                  <a:gd name="T55" fmla="*/ 509 h 622"/>
                  <a:gd name="T56" fmla="*/ 509 w 623"/>
                  <a:gd name="T57" fmla="*/ 550 h 622"/>
                  <a:gd name="T58" fmla="*/ 460 w 623"/>
                  <a:gd name="T59" fmla="*/ 584 h 622"/>
                  <a:gd name="T60" fmla="*/ 403 w 623"/>
                  <a:gd name="T61" fmla="*/ 608 h 622"/>
                  <a:gd name="T62" fmla="*/ 343 w 623"/>
                  <a:gd name="T63" fmla="*/ 620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23" h="622">
                    <a:moveTo>
                      <a:pt x="311" y="622"/>
                    </a:moveTo>
                    <a:lnTo>
                      <a:pt x="279" y="620"/>
                    </a:lnTo>
                    <a:lnTo>
                      <a:pt x="249" y="616"/>
                    </a:lnTo>
                    <a:lnTo>
                      <a:pt x="219" y="608"/>
                    </a:lnTo>
                    <a:lnTo>
                      <a:pt x="190" y="597"/>
                    </a:lnTo>
                    <a:lnTo>
                      <a:pt x="162" y="584"/>
                    </a:lnTo>
                    <a:lnTo>
                      <a:pt x="137" y="569"/>
                    </a:lnTo>
                    <a:lnTo>
                      <a:pt x="113" y="550"/>
                    </a:lnTo>
                    <a:lnTo>
                      <a:pt x="91" y="531"/>
                    </a:lnTo>
                    <a:lnTo>
                      <a:pt x="71" y="509"/>
                    </a:lnTo>
                    <a:lnTo>
                      <a:pt x="53" y="485"/>
                    </a:lnTo>
                    <a:lnTo>
                      <a:pt x="38" y="459"/>
                    </a:lnTo>
                    <a:lnTo>
                      <a:pt x="24" y="432"/>
                    </a:lnTo>
                    <a:lnTo>
                      <a:pt x="14" y="404"/>
                    </a:lnTo>
                    <a:lnTo>
                      <a:pt x="6" y="374"/>
                    </a:lnTo>
                    <a:lnTo>
                      <a:pt x="1" y="343"/>
                    </a:lnTo>
                    <a:lnTo>
                      <a:pt x="0" y="312"/>
                    </a:lnTo>
                    <a:lnTo>
                      <a:pt x="1" y="280"/>
                    </a:lnTo>
                    <a:lnTo>
                      <a:pt x="6" y="248"/>
                    </a:lnTo>
                    <a:lnTo>
                      <a:pt x="14" y="219"/>
                    </a:lnTo>
                    <a:lnTo>
                      <a:pt x="24" y="190"/>
                    </a:lnTo>
                    <a:lnTo>
                      <a:pt x="38" y="163"/>
                    </a:lnTo>
                    <a:lnTo>
                      <a:pt x="53" y="137"/>
                    </a:lnTo>
                    <a:lnTo>
                      <a:pt x="71" y="113"/>
                    </a:lnTo>
                    <a:lnTo>
                      <a:pt x="91" y="91"/>
                    </a:lnTo>
                    <a:lnTo>
                      <a:pt x="113" y="71"/>
                    </a:lnTo>
                    <a:lnTo>
                      <a:pt x="137" y="53"/>
                    </a:lnTo>
                    <a:lnTo>
                      <a:pt x="162" y="38"/>
                    </a:lnTo>
                    <a:lnTo>
                      <a:pt x="190" y="24"/>
                    </a:lnTo>
                    <a:lnTo>
                      <a:pt x="219" y="14"/>
                    </a:lnTo>
                    <a:lnTo>
                      <a:pt x="249" y="6"/>
                    </a:lnTo>
                    <a:lnTo>
                      <a:pt x="279" y="1"/>
                    </a:lnTo>
                    <a:lnTo>
                      <a:pt x="311" y="0"/>
                    </a:lnTo>
                    <a:lnTo>
                      <a:pt x="343" y="1"/>
                    </a:lnTo>
                    <a:lnTo>
                      <a:pt x="373" y="6"/>
                    </a:lnTo>
                    <a:lnTo>
                      <a:pt x="403" y="14"/>
                    </a:lnTo>
                    <a:lnTo>
                      <a:pt x="432" y="24"/>
                    </a:lnTo>
                    <a:lnTo>
                      <a:pt x="460" y="38"/>
                    </a:lnTo>
                    <a:lnTo>
                      <a:pt x="485" y="53"/>
                    </a:lnTo>
                    <a:lnTo>
                      <a:pt x="509" y="71"/>
                    </a:lnTo>
                    <a:lnTo>
                      <a:pt x="531" y="91"/>
                    </a:lnTo>
                    <a:lnTo>
                      <a:pt x="552" y="113"/>
                    </a:lnTo>
                    <a:lnTo>
                      <a:pt x="570" y="137"/>
                    </a:lnTo>
                    <a:lnTo>
                      <a:pt x="585" y="163"/>
                    </a:lnTo>
                    <a:lnTo>
                      <a:pt x="599" y="190"/>
                    </a:lnTo>
                    <a:lnTo>
                      <a:pt x="609" y="219"/>
                    </a:lnTo>
                    <a:lnTo>
                      <a:pt x="616" y="248"/>
                    </a:lnTo>
                    <a:lnTo>
                      <a:pt x="622" y="280"/>
                    </a:lnTo>
                    <a:lnTo>
                      <a:pt x="623" y="312"/>
                    </a:lnTo>
                    <a:lnTo>
                      <a:pt x="622" y="343"/>
                    </a:lnTo>
                    <a:lnTo>
                      <a:pt x="616" y="374"/>
                    </a:lnTo>
                    <a:lnTo>
                      <a:pt x="609" y="404"/>
                    </a:lnTo>
                    <a:lnTo>
                      <a:pt x="599" y="432"/>
                    </a:lnTo>
                    <a:lnTo>
                      <a:pt x="585" y="459"/>
                    </a:lnTo>
                    <a:lnTo>
                      <a:pt x="570" y="485"/>
                    </a:lnTo>
                    <a:lnTo>
                      <a:pt x="552" y="509"/>
                    </a:lnTo>
                    <a:lnTo>
                      <a:pt x="531" y="531"/>
                    </a:lnTo>
                    <a:lnTo>
                      <a:pt x="509" y="550"/>
                    </a:lnTo>
                    <a:lnTo>
                      <a:pt x="485" y="569"/>
                    </a:lnTo>
                    <a:lnTo>
                      <a:pt x="460" y="584"/>
                    </a:lnTo>
                    <a:lnTo>
                      <a:pt x="432" y="597"/>
                    </a:lnTo>
                    <a:lnTo>
                      <a:pt x="403" y="608"/>
                    </a:lnTo>
                    <a:lnTo>
                      <a:pt x="373" y="616"/>
                    </a:lnTo>
                    <a:lnTo>
                      <a:pt x="343" y="620"/>
                    </a:lnTo>
                    <a:lnTo>
                      <a:pt x="311" y="622"/>
                    </a:lnTo>
                    <a:close/>
                  </a:path>
                </a:pathLst>
              </a:custGeom>
              <a:solidFill>
                <a:schemeClr val="bg1"/>
              </a:solidFill>
              <a:ln w="9525">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US" i="1"/>
              </a:p>
            </p:txBody>
          </p:sp>
          <p:sp>
            <p:nvSpPr>
              <p:cNvPr id="151" name="Freeform 42"/>
              <p:cNvSpPr>
                <a:spLocks/>
              </p:cNvSpPr>
              <p:nvPr/>
            </p:nvSpPr>
            <p:spPr bwMode="auto">
              <a:xfrm>
                <a:off x="5598911" y="5259661"/>
                <a:ext cx="64721" cy="65492"/>
              </a:xfrm>
              <a:custGeom>
                <a:avLst/>
                <a:gdLst>
                  <a:gd name="T0" fmla="*/ 84 w 168"/>
                  <a:gd name="T1" fmla="*/ 169 h 169"/>
                  <a:gd name="T2" fmla="*/ 101 w 168"/>
                  <a:gd name="T3" fmla="*/ 168 h 169"/>
                  <a:gd name="T4" fmla="*/ 117 w 168"/>
                  <a:gd name="T5" fmla="*/ 162 h 169"/>
                  <a:gd name="T6" fmla="*/ 131 w 168"/>
                  <a:gd name="T7" fmla="*/ 154 h 169"/>
                  <a:gd name="T8" fmla="*/ 144 w 168"/>
                  <a:gd name="T9" fmla="*/ 144 h 169"/>
                  <a:gd name="T10" fmla="*/ 154 w 168"/>
                  <a:gd name="T11" fmla="*/ 132 h 169"/>
                  <a:gd name="T12" fmla="*/ 161 w 168"/>
                  <a:gd name="T13" fmla="*/ 117 h 169"/>
                  <a:gd name="T14" fmla="*/ 167 w 168"/>
                  <a:gd name="T15" fmla="*/ 102 h 169"/>
                  <a:gd name="T16" fmla="*/ 168 w 168"/>
                  <a:gd name="T17" fmla="*/ 85 h 169"/>
                  <a:gd name="T18" fmla="*/ 167 w 168"/>
                  <a:gd name="T19" fmla="*/ 68 h 169"/>
                  <a:gd name="T20" fmla="*/ 161 w 168"/>
                  <a:gd name="T21" fmla="*/ 51 h 169"/>
                  <a:gd name="T22" fmla="*/ 154 w 168"/>
                  <a:gd name="T23" fmla="*/ 38 h 169"/>
                  <a:gd name="T24" fmla="*/ 144 w 168"/>
                  <a:gd name="T25" fmla="*/ 25 h 169"/>
                  <a:gd name="T26" fmla="*/ 131 w 168"/>
                  <a:gd name="T27" fmla="*/ 15 h 169"/>
                  <a:gd name="T28" fmla="*/ 117 w 168"/>
                  <a:gd name="T29" fmla="*/ 6 h 169"/>
                  <a:gd name="T30" fmla="*/ 101 w 168"/>
                  <a:gd name="T31" fmla="*/ 1 h 169"/>
                  <a:gd name="T32" fmla="*/ 84 w 168"/>
                  <a:gd name="T33" fmla="*/ 0 h 169"/>
                  <a:gd name="T34" fmla="*/ 67 w 168"/>
                  <a:gd name="T35" fmla="*/ 1 h 169"/>
                  <a:gd name="T36" fmla="*/ 52 w 168"/>
                  <a:gd name="T37" fmla="*/ 6 h 169"/>
                  <a:gd name="T38" fmla="*/ 37 w 168"/>
                  <a:gd name="T39" fmla="*/ 15 h 169"/>
                  <a:gd name="T40" fmla="*/ 25 w 168"/>
                  <a:gd name="T41" fmla="*/ 25 h 169"/>
                  <a:gd name="T42" fmla="*/ 15 w 168"/>
                  <a:gd name="T43" fmla="*/ 38 h 169"/>
                  <a:gd name="T44" fmla="*/ 7 w 168"/>
                  <a:gd name="T45" fmla="*/ 51 h 169"/>
                  <a:gd name="T46" fmla="*/ 1 w 168"/>
                  <a:gd name="T47" fmla="*/ 68 h 169"/>
                  <a:gd name="T48" fmla="*/ 0 w 168"/>
                  <a:gd name="T49" fmla="*/ 85 h 169"/>
                  <a:gd name="T50" fmla="*/ 1 w 168"/>
                  <a:gd name="T51" fmla="*/ 102 h 169"/>
                  <a:gd name="T52" fmla="*/ 7 w 168"/>
                  <a:gd name="T53" fmla="*/ 117 h 169"/>
                  <a:gd name="T54" fmla="*/ 15 w 168"/>
                  <a:gd name="T55" fmla="*/ 132 h 169"/>
                  <a:gd name="T56" fmla="*/ 25 w 168"/>
                  <a:gd name="T57" fmla="*/ 144 h 169"/>
                  <a:gd name="T58" fmla="*/ 37 w 168"/>
                  <a:gd name="T59" fmla="*/ 154 h 169"/>
                  <a:gd name="T60" fmla="*/ 52 w 168"/>
                  <a:gd name="T61" fmla="*/ 162 h 169"/>
                  <a:gd name="T62" fmla="*/ 67 w 168"/>
                  <a:gd name="T63" fmla="*/ 168 h 169"/>
                  <a:gd name="T64" fmla="*/ 84 w 168"/>
                  <a:gd name="T65"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8" h="169">
                    <a:moveTo>
                      <a:pt x="84" y="169"/>
                    </a:moveTo>
                    <a:lnTo>
                      <a:pt x="101" y="168"/>
                    </a:lnTo>
                    <a:lnTo>
                      <a:pt x="117" y="162"/>
                    </a:lnTo>
                    <a:lnTo>
                      <a:pt x="131" y="154"/>
                    </a:lnTo>
                    <a:lnTo>
                      <a:pt x="144" y="144"/>
                    </a:lnTo>
                    <a:lnTo>
                      <a:pt x="154" y="132"/>
                    </a:lnTo>
                    <a:lnTo>
                      <a:pt x="161" y="117"/>
                    </a:lnTo>
                    <a:lnTo>
                      <a:pt x="167" y="102"/>
                    </a:lnTo>
                    <a:lnTo>
                      <a:pt x="168" y="85"/>
                    </a:lnTo>
                    <a:lnTo>
                      <a:pt x="167" y="68"/>
                    </a:lnTo>
                    <a:lnTo>
                      <a:pt x="161" y="51"/>
                    </a:lnTo>
                    <a:lnTo>
                      <a:pt x="154" y="38"/>
                    </a:lnTo>
                    <a:lnTo>
                      <a:pt x="144" y="25"/>
                    </a:lnTo>
                    <a:lnTo>
                      <a:pt x="131" y="15"/>
                    </a:lnTo>
                    <a:lnTo>
                      <a:pt x="117" y="6"/>
                    </a:lnTo>
                    <a:lnTo>
                      <a:pt x="101" y="1"/>
                    </a:lnTo>
                    <a:lnTo>
                      <a:pt x="84" y="0"/>
                    </a:lnTo>
                    <a:lnTo>
                      <a:pt x="67" y="1"/>
                    </a:lnTo>
                    <a:lnTo>
                      <a:pt x="52" y="6"/>
                    </a:lnTo>
                    <a:lnTo>
                      <a:pt x="37" y="15"/>
                    </a:lnTo>
                    <a:lnTo>
                      <a:pt x="25" y="25"/>
                    </a:lnTo>
                    <a:lnTo>
                      <a:pt x="15" y="38"/>
                    </a:lnTo>
                    <a:lnTo>
                      <a:pt x="7" y="51"/>
                    </a:lnTo>
                    <a:lnTo>
                      <a:pt x="1" y="68"/>
                    </a:lnTo>
                    <a:lnTo>
                      <a:pt x="0" y="85"/>
                    </a:lnTo>
                    <a:lnTo>
                      <a:pt x="1" y="102"/>
                    </a:lnTo>
                    <a:lnTo>
                      <a:pt x="7" y="117"/>
                    </a:lnTo>
                    <a:lnTo>
                      <a:pt x="15" y="132"/>
                    </a:lnTo>
                    <a:lnTo>
                      <a:pt x="25" y="144"/>
                    </a:lnTo>
                    <a:lnTo>
                      <a:pt x="37" y="154"/>
                    </a:lnTo>
                    <a:lnTo>
                      <a:pt x="52" y="162"/>
                    </a:lnTo>
                    <a:lnTo>
                      <a:pt x="67" y="168"/>
                    </a:lnTo>
                    <a:lnTo>
                      <a:pt x="84" y="169"/>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i="1"/>
              </a:p>
            </p:txBody>
          </p:sp>
          <p:sp>
            <p:nvSpPr>
              <p:cNvPr id="152" name="Freeform 43"/>
              <p:cNvSpPr>
                <a:spLocks/>
              </p:cNvSpPr>
              <p:nvPr/>
            </p:nvSpPr>
            <p:spPr bwMode="auto">
              <a:xfrm>
                <a:off x="5612780" y="5195710"/>
                <a:ext cx="36983" cy="36983"/>
              </a:xfrm>
              <a:custGeom>
                <a:avLst/>
                <a:gdLst>
                  <a:gd name="T0" fmla="*/ 47 w 95"/>
                  <a:gd name="T1" fmla="*/ 95 h 95"/>
                  <a:gd name="T2" fmla="*/ 56 w 95"/>
                  <a:gd name="T3" fmla="*/ 94 h 95"/>
                  <a:gd name="T4" fmla="*/ 65 w 95"/>
                  <a:gd name="T5" fmla="*/ 92 h 95"/>
                  <a:gd name="T6" fmla="*/ 73 w 95"/>
                  <a:gd name="T7" fmla="*/ 87 h 95"/>
                  <a:gd name="T8" fmla="*/ 82 w 95"/>
                  <a:gd name="T9" fmla="*/ 82 h 95"/>
                  <a:gd name="T10" fmla="*/ 87 w 95"/>
                  <a:gd name="T11" fmla="*/ 75 h 95"/>
                  <a:gd name="T12" fmla="*/ 92 w 95"/>
                  <a:gd name="T13" fmla="*/ 67 h 95"/>
                  <a:gd name="T14" fmla="*/ 94 w 95"/>
                  <a:gd name="T15" fmla="*/ 57 h 95"/>
                  <a:gd name="T16" fmla="*/ 95 w 95"/>
                  <a:gd name="T17" fmla="*/ 48 h 95"/>
                  <a:gd name="T18" fmla="*/ 94 w 95"/>
                  <a:gd name="T19" fmla="*/ 39 h 95"/>
                  <a:gd name="T20" fmla="*/ 92 w 95"/>
                  <a:gd name="T21" fmla="*/ 30 h 95"/>
                  <a:gd name="T22" fmla="*/ 87 w 95"/>
                  <a:gd name="T23" fmla="*/ 22 h 95"/>
                  <a:gd name="T24" fmla="*/ 82 w 95"/>
                  <a:gd name="T25" fmla="*/ 14 h 95"/>
                  <a:gd name="T26" fmla="*/ 73 w 95"/>
                  <a:gd name="T27" fmla="*/ 8 h 95"/>
                  <a:gd name="T28" fmla="*/ 65 w 95"/>
                  <a:gd name="T29" fmla="*/ 3 h 95"/>
                  <a:gd name="T30" fmla="*/ 56 w 95"/>
                  <a:gd name="T31" fmla="*/ 1 h 95"/>
                  <a:gd name="T32" fmla="*/ 47 w 95"/>
                  <a:gd name="T33" fmla="*/ 0 h 95"/>
                  <a:gd name="T34" fmla="*/ 38 w 95"/>
                  <a:gd name="T35" fmla="*/ 1 h 95"/>
                  <a:gd name="T36" fmla="*/ 29 w 95"/>
                  <a:gd name="T37" fmla="*/ 3 h 95"/>
                  <a:gd name="T38" fmla="*/ 20 w 95"/>
                  <a:gd name="T39" fmla="*/ 8 h 95"/>
                  <a:gd name="T40" fmla="*/ 14 w 95"/>
                  <a:gd name="T41" fmla="*/ 14 h 95"/>
                  <a:gd name="T42" fmla="*/ 8 w 95"/>
                  <a:gd name="T43" fmla="*/ 22 h 95"/>
                  <a:gd name="T44" fmla="*/ 3 w 95"/>
                  <a:gd name="T45" fmla="*/ 30 h 95"/>
                  <a:gd name="T46" fmla="*/ 1 w 95"/>
                  <a:gd name="T47" fmla="*/ 39 h 95"/>
                  <a:gd name="T48" fmla="*/ 0 w 95"/>
                  <a:gd name="T49" fmla="*/ 48 h 95"/>
                  <a:gd name="T50" fmla="*/ 1 w 95"/>
                  <a:gd name="T51" fmla="*/ 57 h 95"/>
                  <a:gd name="T52" fmla="*/ 3 w 95"/>
                  <a:gd name="T53" fmla="*/ 67 h 95"/>
                  <a:gd name="T54" fmla="*/ 8 w 95"/>
                  <a:gd name="T55" fmla="*/ 75 h 95"/>
                  <a:gd name="T56" fmla="*/ 14 w 95"/>
                  <a:gd name="T57" fmla="*/ 82 h 95"/>
                  <a:gd name="T58" fmla="*/ 20 w 95"/>
                  <a:gd name="T59" fmla="*/ 87 h 95"/>
                  <a:gd name="T60" fmla="*/ 29 w 95"/>
                  <a:gd name="T61" fmla="*/ 92 h 95"/>
                  <a:gd name="T62" fmla="*/ 38 w 95"/>
                  <a:gd name="T63" fmla="*/ 94 h 95"/>
                  <a:gd name="T64" fmla="*/ 47 w 95"/>
                  <a:gd name="T65"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 h="95">
                    <a:moveTo>
                      <a:pt x="47" y="95"/>
                    </a:moveTo>
                    <a:lnTo>
                      <a:pt x="56" y="94"/>
                    </a:lnTo>
                    <a:lnTo>
                      <a:pt x="65" y="92"/>
                    </a:lnTo>
                    <a:lnTo>
                      <a:pt x="73" y="87"/>
                    </a:lnTo>
                    <a:lnTo>
                      <a:pt x="82" y="82"/>
                    </a:lnTo>
                    <a:lnTo>
                      <a:pt x="87" y="75"/>
                    </a:lnTo>
                    <a:lnTo>
                      <a:pt x="92" y="67"/>
                    </a:lnTo>
                    <a:lnTo>
                      <a:pt x="94" y="57"/>
                    </a:lnTo>
                    <a:lnTo>
                      <a:pt x="95" y="48"/>
                    </a:lnTo>
                    <a:lnTo>
                      <a:pt x="94" y="39"/>
                    </a:lnTo>
                    <a:lnTo>
                      <a:pt x="92" y="30"/>
                    </a:lnTo>
                    <a:lnTo>
                      <a:pt x="87" y="22"/>
                    </a:lnTo>
                    <a:lnTo>
                      <a:pt x="82" y="14"/>
                    </a:lnTo>
                    <a:lnTo>
                      <a:pt x="73" y="8"/>
                    </a:lnTo>
                    <a:lnTo>
                      <a:pt x="65" y="3"/>
                    </a:lnTo>
                    <a:lnTo>
                      <a:pt x="56" y="1"/>
                    </a:lnTo>
                    <a:lnTo>
                      <a:pt x="47" y="0"/>
                    </a:lnTo>
                    <a:lnTo>
                      <a:pt x="38" y="1"/>
                    </a:lnTo>
                    <a:lnTo>
                      <a:pt x="29" y="3"/>
                    </a:lnTo>
                    <a:lnTo>
                      <a:pt x="20" y="8"/>
                    </a:lnTo>
                    <a:lnTo>
                      <a:pt x="14" y="14"/>
                    </a:lnTo>
                    <a:lnTo>
                      <a:pt x="8" y="22"/>
                    </a:lnTo>
                    <a:lnTo>
                      <a:pt x="3" y="30"/>
                    </a:lnTo>
                    <a:lnTo>
                      <a:pt x="1" y="39"/>
                    </a:lnTo>
                    <a:lnTo>
                      <a:pt x="0" y="48"/>
                    </a:lnTo>
                    <a:lnTo>
                      <a:pt x="1" y="57"/>
                    </a:lnTo>
                    <a:lnTo>
                      <a:pt x="3" y="67"/>
                    </a:lnTo>
                    <a:lnTo>
                      <a:pt x="8" y="75"/>
                    </a:lnTo>
                    <a:lnTo>
                      <a:pt x="14" y="82"/>
                    </a:lnTo>
                    <a:lnTo>
                      <a:pt x="20" y="87"/>
                    </a:lnTo>
                    <a:lnTo>
                      <a:pt x="29" y="92"/>
                    </a:lnTo>
                    <a:lnTo>
                      <a:pt x="38" y="94"/>
                    </a:lnTo>
                    <a:lnTo>
                      <a:pt x="47" y="95"/>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i="1"/>
              </a:p>
            </p:txBody>
          </p:sp>
          <p:sp>
            <p:nvSpPr>
              <p:cNvPr id="153" name="Freeform 44"/>
              <p:cNvSpPr>
                <a:spLocks/>
              </p:cNvSpPr>
              <p:nvPr/>
            </p:nvSpPr>
            <p:spPr bwMode="auto">
              <a:xfrm>
                <a:off x="5545747" y="5235005"/>
                <a:ext cx="36213" cy="36983"/>
              </a:xfrm>
              <a:custGeom>
                <a:avLst/>
                <a:gdLst>
                  <a:gd name="T0" fmla="*/ 88 w 94"/>
                  <a:gd name="T1" fmla="*/ 71 h 96"/>
                  <a:gd name="T2" fmla="*/ 94 w 94"/>
                  <a:gd name="T3" fmla="*/ 53 h 96"/>
                  <a:gd name="T4" fmla="*/ 93 w 94"/>
                  <a:gd name="T5" fmla="*/ 36 h 96"/>
                  <a:gd name="T6" fmla="*/ 85 w 94"/>
                  <a:gd name="T7" fmla="*/ 20 h 96"/>
                  <a:gd name="T8" fmla="*/ 71 w 94"/>
                  <a:gd name="T9" fmla="*/ 7 h 96"/>
                  <a:gd name="T10" fmla="*/ 62 w 94"/>
                  <a:gd name="T11" fmla="*/ 2 h 96"/>
                  <a:gd name="T12" fmla="*/ 53 w 94"/>
                  <a:gd name="T13" fmla="*/ 0 h 96"/>
                  <a:gd name="T14" fmla="*/ 43 w 94"/>
                  <a:gd name="T15" fmla="*/ 0 h 96"/>
                  <a:gd name="T16" fmla="*/ 35 w 94"/>
                  <a:gd name="T17" fmla="*/ 1 h 96"/>
                  <a:gd name="T18" fmla="*/ 26 w 94"/>
                  <a:gd name="T19" fmla="*/ 5 h 96"/>
                  <a:gd name="T20" fmla="*/ 18 w 94"/>
                  <a:gd name="T21" fmla="*/ 10 h 96"/>
                  <a:gd name="T22" fmla="*/ 11 w 94"/>
                  <a:gd name="T23" fmla="*/ 16 h 96"/>
                  <a:gd name="T24" fmla="*/ 5 w 94"/>
                  <a:gd name="T25" fmla="*/ 24 h 96"/>
                  <a:gd name="T26" fmla="*/ 0 w 94"/>
                  <a:gd name="T27" fmla="*/ 43 h 96"/>
                  <a:gd name="T28" fmla="*/ 1 w 94"/>
                  <a:gd name="T29" fmla="*/ 60 h 96"/>
                  <a:gd name="T30" fmla="*/ 9 w 94"/>
                  <a:gd name="T31" fmla="*/ 76 h 96"/>
                  <a:gd name="T32" fmla="*/ 23 w 94"/>
                  <a:gd name="T33" fmla="*/ 89 h 96"/>
                  <a:gd name="T34" fmla="*/ 32 w 94"/>
                  <a:gd name="T35" fmla="*/ 93 h 96"/>
                  <a:gd name="T36" fmla="*/ 41 w 94"/>
                  <a:gd name="T37" fmla="*/ 96 h 96"/>
                  <a:gd name="T38" fmla="*/ 50 w 94"/>
                  <a:gd name="T39" fmla="*/ 96 h 96"/>
                  <a:gd name="T40" fmla="*/ 60 w 94"/>
                  <a:gd name="T41" fmla="*/ 93 h 96"/>
                  <a:gd name="T42" fmla="*/ 68 w 94"/>
                  <a:gd name="T43" fmla="*/ 91 h 96"/>
                  <a:gd name="T44" fmla="*/ 76 w 94"/>
                  <a:gd name="T45" fmla="*/ 85 h 96"/>
                  <a:gd name="T46" fmla="*/ 83 w 94"/>
                  <a:gd name="T47" fmla="*/ 80 h 96"/>
                  <a:gd name="T48" fmla="*/ 88 w 94"/>
                  <a:gd name="T49" fmla="*/ 7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4" h="96">
                    <a:moveTo>
                      <a:pt x="88" y="71"/>
                    </a:moveTo>
                    <a:lnTo>
                      <a:pt x="94" y="53"/>
                    </a:lnTo>
                    <a:lnTo>
                      <a:pt x="93" y="36"/>
                    </a:lnTo>
                    <a:lnTo>
                      <a:pt x="85" y="20"/>
                    </a:lnTo>
                    <a:lnTo>
                      <a:pt x="71" y="7"/>
                    </a:lnTo>
                    <a:lnTo>
                      <a:pt x="62" y="2"/>
                    </a:lnTo>
                    <a:lnTo>
                      <a:pt x="53" y="0"/>
                    </a:lnTo>
                    <a:lnTo>
                      <a:pt x="43" y="0"/>
                    </a:lnTo>
                    <a:lnTo>
                      <a:pt x="35" y="1"/>
                    </a:lnTo>
                    <a:lnTo>
                      <a:pt x="26" y="5"/>
                    </a:lnTo>
                    <a:lnTo>
                      <a:pt x="18" y="10"/>
                    </a:lnTo>
                    <a:lnTo>
                      <a:pt x="11" y="16"/>
                    </a:lnTo>
                    <a:lnTo>
                      <a:pt x="5" y="24"/>
                    </a:lnTo>
                    <a:lnTo>
                      <a:pt x="0" y="43"/>
                    </a:lnTo>
                    <a:lnTo>
                      <a:pt x="1" y="60"/>
                    </a:lnTo>
                    <a:lnTo>
                      <a:pt x="9" y="76"/>
                    </a:lnTo>
                    <a:lnTo>
                      <a:pt x="23" y="89"/>
                    </a:lnTo>
                    <a:lnTo>
                      <a:pt x="32" y="93"/>
                    </a:lnTo>
                    <a:lnTo>
                      <a:pt x="41" y="96"/>
                    </a:lnTo>
                    <a:lnTo>
                      <a:pt x="50" y="96"/>
                    </a:lnTo>
                    <a:lnTo>
                      <a:pt x="60" y="93"/>
                    </a:lnTo>
                    <a:lnTo>
                      <a:pt x="68" y="91"/>
                    </a:lnTo>
                    <a:lnTo>
                      <a:pt x="76" y="85"/>
                    </a:lnTo>
                    <a:lnTo>
                      <a:pt x="83" y="80"/>
                    </a:lnTo>
                    <a:lnTo>
                      <a:pt x="88" y="71"/>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i="1"/>
              </a:p>
            </p:txBody>
          </p:sp>
          <p:sp>
            <p:nvSpPr>
              <p:cNvPr id="154" name="Freeform 45"/>
              <p:cNvSpPr>
                <a:spLocks/>
              </p:cNvSpPr>
              <p:nvPr/>
            </p:nvSpPr>
            <p:spPr bwMode="auto">
              <a:xfrm>
                <a:off x="5545747" y="5312824"/>
                <a:ext cx="36213" cy="36983"/>
              </a:xfrm>
              <a:custGeom>
                <a:avLst/>
                <a:gdLst>
                  <a:gd name="T0" fmla="*/ 88 w 94"/>
                  <a:gd name="T1" fmla="*/ 23 h 95"/>
                  <a:gd name="T2" fmla="*/ 83 w 94"/>
                  <a:gd name="T3" fmla="*/ 15 h 95"/>
                  <a:gd name="T4" fmla="*/ 76 w 94"/>
                  <a:gd name="T5" fmla="*/ 9 h 95"/>
                  <a:gd name="T6" fmla="*/ 68 w 94"/>
                  <a:gd name="T7" fmla="*/ 4 h 95"/>
                  <a:gd name="T8" fmla="*/ 60 w 94"/>
                  <a:gd name="T9" fmla="*/ 1 h 95"/>
                  <a:gd name="T10" fmla="*/ 50 w 94"/>
                  <a:gd name="T11" fmla="*/ 0 h 95"/>
                  <a:gd name="T12" fmla="*/ 41 w 94"/>
                  <a:gd name="T13" fmla="*/ 0 h 95"/>
                  <a:gd name="T14" fmla="*/ 32 w 94"/>
                  <a:gd name="T15" fmla="*/ 2 h 95"/>
                  <a:gd name="T16" fmla="*/ 23 w 94"/>
                  <a:gd name="T17" fmla="*/ 6 h 95"/>
                  <a:gd name="T18" fmla="*/ 9 w 94"/>
                  <a:gd name="T19" fmla="*/ 18 h 95"/>
                  <a:gd name="T20" fmla="*/ 1 w 94"/>
                  <a:gd name="T21" fmla="*/ 34 h 95"/>
                  <a:gd name="T22" fmla="*/ 0 w 94"/>
                  <a:gd name="T23" fmla="*/ 53 h 95"/>
                  <a:gd name="T24" fmla="*/ 5 w 94"/>
                  <a:gd name="T25" fmla="*/ 71 h 95"/>
                  <a:gd name="T26" fmla="*/ 11 w 94"/>
                  <a:gd name="T27" fmla="*/ 79 h 95"/>
                  <a:gd name="T28" fmla="*/ 18 w 94"/>
                  <a:gd name="T29" fmla="*/ 85 h 95"/>
                  <a:gd name="T30" fmla="*/ 26 w 94"/>
                  <a:gd name="T31" fmla="*/ 91 h 95"/>
                  <a:gd name="T32" fmla="*/ 34 w 94"/>
                  <a:gd name="T33" fmla="*/ 93 h 95"/>
                  <a:gd name="T34" fmla="*/ 43 w 94"/>
                  <a:gd name="T35" fmla="*/ 95 h 95"/>
                  <a:gd name="T36" fmla="*/ 53 w 94"/>
                  <a:gd name="T37" fmla="*/ 95 h 95"/>
                  <a:gd name="T38" fmla="*/ 62 w 94"/>
                  <a:gd name="T39" fmla="*/ 93 h 95"/>
                  <a:gd name="T40" fmla="*/ 71 w 94"/>
                  <a:gd name="T41" fmla="*/ 88 h 95"/>
                  <a:gd name="T42" fmla="*/ 85 w 94"/>
                  <a:gd name="T43" fmla="*/ 76 h 95"/>
                  <a:gd name="T44" fmla="*/ 93 w 94"/>
                  <a:gd name="T45" fmla="*/ 60 h 95"/>
                  <a:gd name="T46" fmla="*/ 94 w 94"/>
                  <a:gd name="T47" fmla="*/ 41 h 95"/>
                  <a:gd name="T48" fmla="*/ 88 w 94"/>
                  <a:gd name="T49" fmla="*/ 2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4" h="95">
                    <a:moveTo>
                      <a:pt x="88" y="23"/>
                    </a:moveTo>
                    <a:lnTo>
                      <a:pt x="83" y="15"/>
                    </a:lnTo>
                    <a:lnTo>
                      <a:pt x="76" y="9"/>
                    </a:lnTo>
                    <a:lnTo>
                      <a:pt x="68" y="4"/>
                    </a:lnTo>
                    <a:lnTo>
                      <a:pt x="60" y="1"/>
                    </a:lnTo>
                    <a:lnTo>
                      <a:pt x="50" y="0"/>
                    </a:lnTo>
                    <a:lnTo>
                      <a:pt x="41" y="0"/>
                    </a:lnTo>
                    <a:lnTo>
                      <a:pt x="32" y="2"/>
                    </a:lnTo>
                    <a:lnTo>
                      <a:pt x="23" y="6"/>
                    </a:lnTo>
                    <a:lnTo>
                      <a:pt x="9" y="18"/>
                    </a:lnTo>
                    <a:lnTo>
                      <a:pt x="1" y="34"/>
                    </a:lnTo>
                    <a:lnTo>
                      <a:pt x="0" y="53"/>
                    </a:lnTo>
                    <a:lnTo>
                      <a:pt x="5" y="71"/>
                    </a:lnTo>
                    <a:lnTo>
                      <a:pt x="11" y="79"/>
                    </a:lnTo>
                    <a:lnTo>
                      <a:pt x="18" y="85"/>
                    </a:lnTo>
                    <a:lnTo>
                      <a:pt x="26" y="91"/>
                    </a:lnTo>
                    <a:lnTo>
                      <a:pt x="34" y="93"/>
                    </a:lnTo>
                    <a:lnTo>
                      <a:pt x="43" y="95"/>
                    </a:lnTo>
                    <a:lnTo>
                      <a:pt x="53" y="95"/>
                    </a:lnTo>
                    <a:lnTo>
                      <a:pt x="62" y="93"/>
                    </a:lnTo>
                    <a:lnTo>
                      <a:pt x="71" y="88"/>
                    </a:lnTo>
                    <a:lnTo>
                      <a:pt x="85" y="76"/>
                    </a:lnTo>
                    <a:lnTo>
                      <a:pt x="93" y="60"/>
                    </a:lnTo>
                    <a:lnTo>
                      <a:pt x="94" y="41"/>
                    </a:lnTo>
                    <a:lnTo>
                      <a:pt x="88" y="23"/>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i="1"/>
              </a:p>
            </p:txBody>
          </p:sp>
          <p:sp>
            <p:nvSpPr>
              <p:cNvPr id="155" name="Freeform 46"/>
              <p:cNvSpPr>
                <a:spLocks/>
              </p:cNvSpPr>
              <p:nvPr/>
            </p:nvSpPr>
            <p:spPr bwMode="auto">
              <a:xfrm>
                <a:off x="5612780" y="5352119"/>
                <a:ext cx="36983" cy="36213"/>
              </a:xfrm>
              <a:custGeom>
                <a:avLst/>
                <a:gdLst>
                  <a:gd name="T0" fmla="*/ 47 w 95"/>
                  <a:gd name="T1" fmla="*/ 0 h 95"/>
                  <a:gd name="T2" fmla="*/ 38 w 95"/>
                  <a:gd name="T3" fmla="*/ 1 h 95"/>
                  <a:gd name="T4" fmla="*/ 29 w 95"/>
                  <a:gd name="T5" fmla="*/ 4 h 95"/>
                  <a:gd name="T6" fmla="*/ 20 w 95"/>
                  <a:gd name="T7" fmla="*/ 8 h 95"/>
                  <a:gd name="T8" fmla="*/ 14 w 95"/>
                  <a:gd name="T9" fmla="*/ 13 h 95"/>
                  <a:gd name="T10" fmla="*/ 8 w 95"/>
                  <a:gd name="T11" fmla="*/ 20 h 95"/>
                  <a:gd name="T12" fmla="*/ 3 w 95"/>
                  <a:gd name="T13" fmla="*/ 28 h 95"/>
                  <a:gd name="T14" fmla="*/ 1 w 95"/>
                  <a:gd name="T15" fmla="*/ 37 h 95"/>
                  <a:gd name="T16" fmla="*/ 0 w 95"/>
                  <a:gd name="T17" fmla="*/ 46 h 95"/>
                  <a:gd name="T18" fmla="*/ 1 w 95"/>
                  <a:gd name="T19" fmla="*/ 55 h 95"/>
                  <a:gd name="T20" fmla="*/ 3 w 95"/>
                  <a:gd name="T21" fmla="*/ 65 h 95"/>
                  <a:gd name="T22" fmla="*/ 8 w 95"/>
                  <a:gd name="T23" fmla="*/ 73 h 95"/>
                  <a:gd name="T24" fmla="*/ 14 w 95"/>
                  <a:gd name="T25" fmla="*/ 81 h 95"/>
                  <a:gd name="T26" fmla="*/ 20 w 95"/>
                  <a:gd name="T27" fmla="*/ 86 h 95"/>
                  <a:gd name="T28" fmla="*/ 29 w 95"/>
                  <a:gd name="T29" fmla="*/ 91 h 95"/>
                  <a:gd name="T30" fmla="*/ 38 w 95"/>
                  <a:gd name="T31" fmla="*/ 93 h 95"/>
                  <a:gd name="T32" fmla="*/ 47 w 95"/>
                  <a:gd name="T33" fmla="*/ 95 h 95"/>
                  <a:gd name="T34" fmla="*/ 56 w 95"/>
                  <a:gd name="T35" fmla="*/ 93 h 95"/>
                  <a:gd name="T36" fmla="*/ 65 w 95"/>
                  <a:gd name="T37" fmla="*/ 91 h 95"/>
                  <a:gd name="T38" fmla="*/ 73 w 95"/>
                  <a:gd name="T39" fmla="*/ 86 h 95"/>
                  <a:gd name="T40" fmla="*/ 82 w 95"/>
                  <a:gd name="T41" fmla="*/ 81 h 95"/>
                  <a:gd name="T42" fmla="*/ 87 w 95"/>
                  <a:gd name="T43" fmla="*/ 73 h 95"/>
                  <a:gd name="T44" fmla="*/ 92 w 95"/>
                  <a:gd name="T45" fmla="*/ 65 h 95"/>
                  <a:gd name="T46" fmla="*/ 94 w 95"/>
                  <a:gd name="T47" fmla="*/ 55 h 95"/>
                  <a:gd name="T48" fmla="*/ 95 w 95"/>
                  <a:gd name="T49" fmla="*/ 46 h 95"/>
                  <a:gd name="T50" fmla="*/ 94 w 95"/>
                  <a:gd name="T51" fmla="*/ 37 h 95"/>
                  <a:gd name="T52" fmla="*/ 92 w 95"/>
                  <a:gd name="T53" fmla="*/ 28 h 95"/>
                  <a:gd name="T54" fmla="*/ 87 w 95"/>
                  <a:gd name="T55" fmla="*/ 20 h 95"/>
                  <a:gd name="T56" fmla="*/ 82 w 95"/>
                  <a:gd name="T57" fmla="*/ 13 h 95"/>
                  <a:gd name="T58" fmla="*/ 73 w 95"/>
                  <a:gd name="T59" fmla="*/ 8 h 95"/>
                  <a:gd name="T60" fmla="*/ 65 w 95"/>
                  <a:gd name="T61" fmla="*/ 4 h 95"/>
                  <a:gd name="T62" fmla="*/ 56 w 95"/>
                  <a:gd name="T63" fmla="*/ 1 h 95"/>
                  <a:gd name="T64" fmla="*/ 47 w 95"/>
                  <a:gd name="T65"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 h="95">
                    <a:moveTo>
                      <a:pt x="47" y="0"/>
                    </a:moveTo>
                    <a:lnTo>
                      <a:pt x="38" y="1"/>
                    </a:lnTo>
                    <a:lnTo>
                      <a:pt x="29" y="4"/>
                    </a:lnTo>
                    <a:lnTo>
                      <a:pt x="20" y="8"/>
                    </a:lnTo>
                    <a:lnTo>
                      <a:pt x="14" y="13"/>
                    </a:lnTo>
                    <a:lnTo>
                      <a:pt x="8" y="20"/>
                    </a:lnTo>
                    <a:lnTo>
                      <a:pt x="3" y="28"/>
                    </a:lnTo>
                    <a:lnTo>
                      <a:pt x="1" y="37"/>
                    </a:lnTo>
                    <a:lnTo>
                      <a:pt x="0" y="46"/>
                    </a:lnTo>
                    <a:lnTo>
                      <a:pt x="1" y="55"/>
                    </a:lnTo>
                    <a:lnTo>
                      <a:pt x="3" y="65"/>
                    </a:lnTo>
                    <a:lnTo>
                      <a:pt x="8" y="73"/>
                    </a:lnTo>
                    <a:lnTo>
                      <a:pt x="14" y="81"/>
                    </a:lnTo>
                    <a:lnTo>
                      <a:pt x="20" y="86"/>
                    </a:lnTo>
                    <a:lnTo>
                      <a:pt x="29" y="91"/>
                    </a:lnTo>
                    <a:lnTo>
                      <a:pt x="38" y="93"/>
                    </a:lnTo>
                    <a:lnTo>
                      <a:pt x="47" y="95"/>
                    </a:lnTo>
                    <a:lnTo>
                      <a:pt x="56" y="93"/>
                    </a:lnTo>
                    <a:lnTo>
                      <a:pt x="65" y="91"/>
                    </a:lnTo>
                    <a:lnTo>
                      <a:pt x="73" y="86"/>
                    </a:lnTo>
                    <a:lnTo>
                      <a:pt x="82" y="81"/>
                    </a:lnTo>
                    <a:lnTo>
                      <a:pt x="87" y="73"/>
                    </a:lnTo>
                    <a:lnTo>
                      <a:pt x="92" y="65"/>
                    </a:lnTo>
                    <a:lnTo>
                      <a:pt x="94" y="55"/>
                    </a:lnTo>
                    <a:lnTo>
                      <a:pt x="95" y="46"/>
                    </a:lnTo>
                    <a:lnTo>
                      <a:pt x="94" y="37"/>
                    </a:lnTo>
                    <a:lnTo>
                      <a:pt x="92" y="28"/>
                    </a:lnTo>
                    <a:lnTo>
                      <a:pt x="87" y="20"/>
                    </a:lnTo>
                    <a:lnTo>
                      <a:pt x="82" y="13"/>
                    </a:lnTo>
                    <a:lnTo>
                      <a:pt x="73" y="8"/>
                    </a:lnTo>
                    <a:lnTo>
                      <a:pt x="65" y="4"/>
                    </a:lnTo>
                    <a:lnTo>
                      <a:pt x="56" y="1"/>
                    </a:lnTo>
                    <a:lnTo>
                      <a:pt x="47"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i="1"/>
              </a:p>
            </p:txBody>
          </p:sp>
          <p:sp>
            <p:nvSpPr>
              <p:cNvPr id="156" name="Freeform 47"/>
              <p:cNvSpPr>
                <a:spLocks/>
              </p:cNvSpPr>
              <p:nvPr/>
            </p:nvSpPr>
            <p:spPr bwMode="auto">
              <a:xfrm>
                <a:off x="5680583" y="5312824"/>
                <a:ext cx="36983" cy="36983"/>
              </a:xfrm>
              <a:custGeom>
                <a:avLst/>
                <a:gdLst>
                  <a:gd name="T0" fmla="*/ 6 w 95"/>
                  <a:gd name="T1" fmla="*/ 24 h 95"/>
                  <a:gd name="T2" fmla="*/ 0 w 95"/>
                  <a:gd name="T3" fmla="*/ 41 h 95"/>
                  <a:gd name="T4" fmla="*/ 1 w 95"/>
                  <a:gd name="T5" fmla="*/ 60 h 95"/>
                  <a:gd name="T6" fmla="*/ 10 w 95"/>
                  <a:gd name="T7" fmla="*/ 76 h 95"/>
                  <a:gd name="T8" fmla="*/ 24 w 95"/>
                  <a:gd name="T9" fmla="*/ 88 h 95"/>
                  <a:gd name="T10" fmla="*/ 32 w 95"/>
                  <a:gd name="T11" fmla="*/ 93 h 95"/>
                  <a:gd name="T12" fmla="*/ 41 w 95"/>
                  <a:gd name="T13" fmla="*/ 95 h 95"/>
                  <a:gd name="T14" fmla="*/ 51 w 95"/>
                  <a:gd name="T15" fmla="*/ 95 h 95"/>
                  <a:gd name="T16" fmla="*/ 60 w 95"/>
                  <a:gd name="T17" fmla="*/ 93 h 95"/>
                  <a:gd name="T18" fmla="*/ 68 w 95"/>
                  <a:gd name="T19" fmla="*/ 91 h 95"/>
                  <a:gd name="T20" fmla="*/ 76 w 95"/>
                  <a:gd name="T21" fmla="*/ 85 h 95"/>
                  <a:gd name="T22" fmla="*/ 83 w 95"/>
                  <a:gd name="T23" fmla="*/ 79 h 95"/>
                  <a:gd name="T24" fmla="*/ 89 w 95"/>
                  <a:gd name="T25" fmla="*/ 71 h 95"/>
                  <a:gd name="T26" fmla="*/ 95 w 95"/>
                  <a:gd name="T27" fmla="*/ 53 h 95"/>
                  <a:gd name="T28" fmla="*/ 94 w 95"/>
                  <a:gd name="T29" fmla="*/ 34 h 95"/>
                  <a:gd name="T30" fmla="*/ 85 w 95"/>
                  <a:gd name="T31" fmla="*/ 18 h 95"/>
                  <a:gd name="T32" fmla="*/ 71 w 95"/>
                  <a:gd name="T33" fmla="*/ 6 h 95"/>
                  <a:gd name="T34" fmla="*/ 62 w 95"/>
                  <a:gd name="T35" fmla="*/ 2 h 95"/>
                  <a:gd name="T36" fmla="*/ 53 w 95"/>
                  <a:gd name="T37" fmla="*/ 0 h 95"/>
                  <a:gd name="T38" fmla="*/ 44 w 95"/>
                  <a:gd name="T39" fmla="*/ 0 h 95"/>
                  <a:gd name="T40" fmla="*/ 36 w 95"/>
                  <a:gd name="T41" fmla="*/ 1 h 95"/>
                  <a:gd name="T42" fmla="*/ 26 w 95"/>
                  <a:gd name="T43" fmla="*/ 4 h 95"/>
                  <a:gd name="T44" fmla="*/ 18 w 95"/>
                  <a:gd name="T45" fmla="*/ 10 h 95"/>
                  <a:gd name="T46" fmla="*/ 11 w 95"/>
                  <a:gd name="T47" fmla="*/ 16 h 95"/>
                  <a:gd name="T48" fmla="*/ 6 w 95"/>
                  <a:gd name="T49" fmla="*/ 2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5" h="95">
                    <a:moveTo>
                      <a:pt x="6" y="24"/>
                    </a:moveTo>
                    <a:lnTo>
                      <a:pt x="0" y="41"/>
                    </a:lnTo>
                    <a:lnTo>
                      <a:pt x="1" y="60"/>
                    </a:lnTo>
                    <a:lnTo>
                      <a:pt x="10" y="76"/>
                    </a:lnTo>
                    <a:lnTo>
                      <a:pt x="24" y="88"/>
                    </a:lnTo>
                    <a:lnTo>
                      <a:pt x="32" y="93"/>
                    </a:lnTo>
                    <a:lnTo>
                      <a:pt x="41" y="95"/>
                    </a:lnTo>
                    <a:lnTo>
                      <a:pt x="51" y="95"/>
                    </a:lnTo>
                    <a:lnTo>
                      <a:pt x="60" y="93"/>
                    </a:lnTo>
                    <a:lnTo>
                      <a:pt x="68" y="91"/>
                    </a:lnTo>
                    <a:lnTo>
                      <a:pt x="76" y="85"/>
                    </a:lnTo>
                    <a:lnTo>
                      <a:pt x="83" y="79"/>
                    </a:lnTo>
                    <a:lnTo>
                      <a:pt x="89" y="71"/>
                    </a:lnTo>
                    <a:lnTo>
                      <a:pt x="95" y="53"/>
                    </a:lnTo>
                    <a:lnTo>
                      <a:pt x="94" y="34"/>
                    </a:lnTo>
                    <a:lnTo>
                      <a:pt x="85" y="18"/>
                    </a:lnTo>
                    <a:lnTo>
                      <a:pt x="71" y="6"/>
                    </a:lnTo>
                    <a:lnTo>
                      <a:pt x="62" y="2"/>
                    </a:lnTo>
                    <a:lnTo>
                      <a:pt x="53" y="0"/>
                    </a:lnTo>
                    <a:lnTo>
                      <a:pt x="44" y="0"/>
                    </a:lnTo>
                    <a:lnTo>
                      <a:pt x="36" y="1"/>
                    </a:lnTo>
                    <a:lnTo>
                      <a:pt x="26" y="4"/>
                    </a:lnTo>
                    <a:lnTo>
                      <a:pt x="18" y="10"/>
                    </a:lnTo>
                    <a:lnTo>
                      <a:pt x="11" y="16"/>
                    </a:lnTo>
                    <a:lnTo>
                      <a:pt x="6" y="24"/>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i="1"/>
              </a:p>
            </p:txBody>
          </p:sp>
          <p:sp>
            <p:nvSpPr>
              <p:cNvPr id="157" name="Freeform 48"/>
              <p:cNvSpPr>
                <a:spLocks/>
              </p:cNvSpPr>
              <p:nvPr/>
            </p:nvSpPr>
            <p:spPr bwMode="auto">
              <a:xfrm>
                <a:off x="5680583" y="5235005"/>
                <a:ext cx="36983" cy="36983"/>
              </a:xfrm>
              <a:custGeom>
                <a:avLst/>
                <a:gdLst>
                  <a:gd name="T0" fmla="*/ 6 w 95"/>
                  <a:gd name="T1" fmla="*/ 71 h 96"/>
                  <a:gd name="T2" fmla="*/ 11 w 95"/>
                  <a:gd name="T3" fmla="*/ 80 h 96"/>
                  <a:gd name="T4" fmla="*/ 18 w 95"/>
                  <a:gd name="T5" fmla="*/ 85 h 96"/>
                  <a:gd name="T6" fmla="*/ 26 w 95"/>
                  <a:gd name="T7" fmla="*/ 91 h 96"/>
                  <a:gd name="T8" fmla="*/ 36 w 95"/>
                  <a:gd name="T9" fmla="*/ 95 h 96"/>
                  <a:gd name="T10" fmla="*/ 44 w 95"/>
                  <a:gd name="T11" fmla="*/ 96 h 96"/>
                  <a:gd name="T12" fmla="*/ 53 w 95"/>
                  <a:gd name="T13" fmla="*/ 96 h 96"/>
                  <a:gd name="T14" fmla="*/ 62 w 95"/>
                  <a:gd name="T15" fmla="*/ 93 h 96"/>
                  <a:gd name="T16" fmla="*/ 71 w 95"/>
                  <a:gd name="T17" fmla="*/ 90 h 96"/>
                  <a:gd name="T18" fmla="*/ 85 w 95"/>
                  <a:gd name="T19" fmla="*/ 77 h 96"/>
                  <a:gd name="T20" fmla="*/ 94 w 95"/>
                  <a:gd name="T21" fmla="*/ 60 h 96"/>
                  <a:gd name="T22" fmla="*/ 95 w 95"/>
                  <a:gd name="T23" fmla="*/ 43 h 96"/>
                  <a:gd name="T24" fmla="*/ 89 w 95"/>
                  <a:gd name="T25" fmla="*/ 24 h 96"/>
                  <a:gd name="T26" fmla="*/ 83 w 95"/>
                  <a:gd name="T27" fmla="*/ 16 h 96"/>
                  <a:gd name="T28" fmla="*/ 76 w 95"/>
                  <a:gd name="T29" fmla="*/ 10 h 96"/>
                  <a:gd name="T30" fmla="*/ 68 w 95"/>
                  <a:gd name="T31" fmla="*/ 5 h 96"/>
                  <a:gd name="T32" fmla="*/ 60 w 95"/>
                  <a:gd name="T33" fmla="*/ 1 h 96"/>
                  <a:gd name="T34" fmla="*/ 51 w 95"/>
                  <a:gd name="T35" fmla="*/ 0 h 96"/>
                  <a:gd name="T36" fmla="*/ 41 w 95"/>
                  <a:gd name="T37" fmla="*/ 0 h 96"/>
                  <a:gd name="T38" fmla="*/ 32 w 95"/>
                  <a:gd name="T39" fmla="*/ 2 h 96"/>
                  <a:gd name="T40" fmla="*/ 24 w 95"/>
                  <a:gd name="T41" fmla="*/ 7 h 96"/>
                  <a:gd name="T42" fmla="*/ 10 w 95"/>
                  <a:gd name="T43" fmla="*/ 20 h 96"/>
                  <a:gd name="T44" fmla="*/ 1 w 95"/>
                  <a:gd name="T45" fmla="*/ 36 h 96"/>
                  <a:gd name="T46" fmla="*/ 0 w 95"/>
                  <a:gd name="T47" fmla="*/ 53 h 96"/>
                  <a:gd name="T48" fmla="*/ 6 w 95"/>
                  <a:gd name="T49" fmla="*/ 7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5" h="96">
                    <a:moveTo>
                      <a:pt x="6" y="71"/>
                    </a:moveTo>
                    <a:lnTo>
                      <a:pt x="11" y="80"/>
                    </a:lnTo>
                    <a:lnTo>
                      <a:pt x="18" y="85"/>
                    </a:lnTo>
                    <a:lnTo>
                      <a:pt x="26" y="91"/>
                    </a:lnTo>
                    <a:lnTo>
                      <a:pt x="36" y="95"/>
                    </a:lnTo>
                    <a:lnTo>
                      <a:pt x="44" y="96"/>
                    </a:lnTo>
                    <a:lnTo>
                      <a:pt x="53" y="96"/>
                    </a:lnTo>
                    <a:lnTo>
                      <a:pt x="62" y="93"/>
                    </a:lnTo>
                    <a:lnTo>
                      <a:pt x="71" y="90"/>
                    </a:lnTo>
                    <a:lnTo>
                      <a:pt x="85" y="77"/>
                    </a:lnTo>
                    <a:lnTo>
                      <a:pt x="94" y="60"/>
                    </a:lnTo>
                    <a:lnTo>
                      <a:pt x="95" y="43"/>
                    </a:lnTo>
                    <a:lnTo>
                      <a:pt x="89" y="24"/>
                    </a:lnTo>
                    <a:lnTo>
                      <a:pt x="83" y="16"/>
                    </a:lnTo>
                    <a:lnTo>
                      <a:pt x="76" y="10"/>
                    </a:lnTo>
                    <a:lnTo>
                      <a:pt x="68" y="5"/>
                    </a:lnTo>
                    <a:lnTo>
                      <a:pt x="60" y="1"/>
                    </a:lnTo>
                    <a:lnTo>
                      <a:pt x="51" y="0"/>
                    </a:lnTo>
                    <a:lnTo>
                      <a:pt x="41" y="0"/>
                    </a:lnTo>
                    <a:lnTo>
                      <a:pt x="32" y="2"/>
                    </a:lnTo>
                    <a:lnTo>
                      <a:pt x="24" y="7"/>
                    </a:lnTo>
                    <a:lnTo>
                      <a:pt x="10" y="20"/>
                    </a:lnTo>
                    <a:lnTo>
                      <a:pt x="1" y="36"/>
                    </a:lnTo>
                    <a:lnTo>
                      <a:pt x="0" y="53"/>
                    </a:lnTo>
                    <a:lnTo>
                      <a:pt x="6" y="71"/>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i="1"/>
              </a:p>
            </p:txBody>
          </p:sp>
        </p:grpSp>
      </p:grpSp>
      <p:sp>
        <p:nvSpPr>
          <p:cNvPr id="197" name="Isosceles Triangle 196"/>
          <p:cNvSpPr/>
          <p:nvPr/>
        </p:nvSpPr>
        <p:spPr>
          <a:xfrm flipH="1">
            <a:off x="1168285" y="3090902"/>
            <a:ext cx="386069" cy="151688"/>
          </a:xfrm>
          <a:prstGeom prst="triangle">
            <a:avLst/>
          </a:prstGeom>
          <a:solidFill>
            <a:schemeClr val="accent4"/>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solidFill>
                <a:schemeClr val="tx1"/>
              </a:solidFill>
            </a:endParaRPr>
          </a:p>
        </p:txBody>
      </p:sp>
      <p:sp>
        <p:nvSpPr>
          <p:cNvPr id="198" name="Isosceles Triangle 197"/>
          <p:cNvSpPr/>
          <p:nvPr/>
        </p:nvSpPr>
        <p:spPr>
          <a:xfrm flipH="1" flipV="1">
            <a:off x="3255831" y="3090902"/>
            <a:ext cx="386069" cy="151688"/>
          </a:xfrm>
          <a:prstGeom prst="triangle">
            <a:avLst/>
          </a:prstGeom>
          <a:solidFill>
            <a:schemeClr val="accent4"/>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solidFill>
                <a:schemeClr val="tx1"/>
              </a:solidFill>
            </a:endParaRPr>
          </a:p>
        </p:txBody>
      </p:sp>
      <p:sp>
        <p:nvSpPr>
          <p:cNvPr id="199" name="Freeform 198"/>
          <p:cNvSpPr/>
          <p:nvPr/>
        </p:nvSpPr>
        <p:spPr>
          <a:xfrm>
            <a:off x="1073145" y="2334196"/>
            <a:ext cx="413124" cy="293377"/>
          </a:xfrm>
          <a:custGeom>
            <a:avLst/>
            <a:gdLst>
              <a:gd name="connsiteX0" fmla="*/ 0 w 1036320"/>
              <a:gd name="connsiteY0" fmla="*/ 0 h 1272540"/>
              <a:gd name="connsiteX1" fmla="*/ 99060 w 1036320"/>
              <a:gd name="connsiteY1" fmla="*/ 0 h 1272540"/>
              <a:gd name="connsiteX2" fmla="*/ 99060 w 1036320"/>
              <a:gd name="connsiteY2" fmla="*/ 1272540 h 1272540"/>
              <a:gd name="connsiteX3" fmla="*/ 1036320 w 1036320"/>
              <a:gd name="connsiteY3" fmla="*/ 1272540 h 1272540"/>
            </a:gdLst>
            <a:ahLst/>
            <a:cxnLst>
              <a:cxn ang="0">
                <a:pos x="connsiteX0" y="connsiteY0"/>
              </a:cxn>
              <a:cxn ang="0">
                <a:pos x="connsiteX1" y="connsiteY1"/>
              </a:cxn>
              <a:cxn ang="0">
                <a:pos x="connsiteX2" y="connsiteY2"/>
              </a:cxn>
              <a:cxn ang="0">
                <a:pos x="connsiteX3" y="connsiteY3"/>
              </a:cxn>
            </a:cxnLst>
            <a:rect l="l" t="t" r="r" b="b"/>
            <a:pathLst>
              <a:path w="1036320" h="1272540">
                <a:moveTo>
                  <a:pt x="0" y="0"/>
                </a:moveTo>
                <a:lnTo>
                  <a:pt x="99060" y="0"/>
                </a:lnTo>
                <a:lnTo>
                  <a:pt x="99060" y="1272540"/>
                </a:lnTo>
                <a:lnTo>
                  <a:pt x="1036320" y="1272540"/>
                </a:lnTo>
              </a:path>
            </a:pathLst>
          </a:custGeom>
          <a:noFill/>
          <a:ln w="9525">
            <a:solidFill>
              <a:schemeClr val="accent4"/>
            </a:solidFill>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p>
        </p:txBody>
      </p:sp>
      <p:sp>
        <p:nvSpPr>
          <p:cNvPr id="30" name="Rectangle 29"/>
          <p:cNvSpPr>
            <a:spLocks/>
          </p:cNvSpPr>
          <p:nvPr/>
        </p:nvSpPr>
        <p:spPr>
          <a:xfrm>
            <a:off x="3472090" y="2237932"/>
            <a:ext cx="892877" cy="350119"/>
          </a:xfrm>
          <a:prstGeom prst="rect">
            <a:avLst/>
          </a:prstGeom>
          <a:solidFill>
            <a:schemeClr val="bg1"/>
          </a:soli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i="1">
              <a:solidFill>
                <a:schemeClr val="tx1"/>
              </a:solidFill>
            </a:endParaRPr>
          </a:p>
        </p:txBody>
      </p:sp>
      <p:pic>
        <p:nvPicPr>
          <p:cNvPr id="31" name="Picture 82" descr="C:\Users\Marisa Carder\Dropbox\MGI_Disruptive_May2013 ZZR266\12 tech icons\energy.jpg"/>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3564954" y="2357976"/>
            <a:ext cx="707415" cy="150687"/>
          </a:xfrm>
          <a:prstGeom prst="rect">
            <a:avLst/>
          </a:prstGeom>
          <a:noFill/>
          <a:extLst>
            <a:ext uri="{909E8E84-426E-40dd-AFC4-6F175D3DCCD1}">
              <a14:hiddenFill xmlns="" xmlns:a14="http://schemas.microsoft.com/office/drawing/2010/main">
                <a:solidFill>
                  <a:srgbClr val="FFFFFF"/>
                </a:solidFill>
              </a14:hiddenFill>
            </a:ext>
          </a:extLst>
        </p:spPr>
      </p:pic>
      <p:sp>
        <p:nvSpPr>
          <p:cNvPr id="200" name="Rectangle 199"/>
          <p:cNvSpPr>
            <a:spLocks/>
          </p:cNvSpPr>
          <p:nvPr/>
        </p:nvSpPr>
        <p:spPr>
          <a:xfrm>
            <a:off x="2500583" y="1197243"/>
            <a:ext cx="892877" cy="350119"/>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i="1">
              <a:solidFill>
                <a:schemeClr val="tx1"/>
              </a:solidFill>
            </a:endParaRPr>
          </a:p>
        </p:txBody>
      </p:sp>
      <p:pic>
        <p:nvPicPr>
          <p:cNvPr id="46" name="Picture 81" descr="C:\Users\Marisa Carder\Dropbox\MGI_Disruptive_May2013 ZZR266\12 tech icons\cloud.jpg"/>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2624833" y="1252964"/>
            <a:ext cx="566707" cy="238812"/>
          </a:xfrm>
          <a:prstGeom prst="rect">
            <a:avLst/>
          </a:prstGeom>
          <a:noFill/>
          <a:extLst>
            <a:ext uri="{909E8E84-426E-40dd-AFC4-6F175D3DCCD1}">
              <a14:hiddenFill xmlns="" xmlns:a14="http://schemas.microsoft.com/office/drawing/2010/main">
                <a:solidFill>
                  <a:srgbClr val="FFFFFF"/>
                </a:solidFill>
              </a14:hiddenFill>
            </a:ext>
          </a:extLst>
        </p:spPr>
      </p:pic>
      <p:sp>
        <p:nvSpPr>
          <p:cNvPr id="204" name="Rectangle 12"/>
          <p:cNvSpPr txBox="1"/>
          <p:nvPr/>
        </p:nvSpPr>
        <p:spPr>
          <a:xfrm>
            <a:off x="461009" y="1579696"/>
            <a:ext cx="710137" cy="162340"/>
          </a:xfrm>
          <a:prstGeom prst="wedgeRectCallout">
            <a:avLst>
              <a:gd name="adj1" fmla="val -6898"/>
              <a:gd name="adj2" fmla="val -70110"/>
            </a:avLst>
          </a:prstGeom>
          <a:solidFill>
            <a:schemeClr val="bg1"/>
          </a:solidFill>
          <a:ln w="9525">
            <a:solidFill>
              <a:schemeClr val="accent4"/>
            </a:solidFill>
            <a:miter lim="800000"/>
            <a:headEnd/>
            <a:tailEnd/>
          </a:ln>
          <a:effectLst/>
        </p:spPr>
        <p:txBody>
          <a:bodyPr vert="horz" wrap="square" lIns="36576" tIns="36576" rIns="36576" bIns="36576" numCol="1" anchor="ctr" anchorCtr="0" compatLnSpc="1">
            <a:prstTxWarp prst="textNoShape">
              <a:avLst/>
            </a:prstTxWarp>
            <a:noAutofit/>
          </a:bodyPr>
          <a:lstStyle>
            <a:defPPr>
              <a:defRPr lang="en-US"/>
            </a:defPPr>
            <a:lvl1pPr marL="0" lvl="0" indent="0" defTabSz="895350" eaLnBrk="1" hangingPunct="1">
              <a:buClr>
                <a:schemeClr val="tx2"/>
              </a:buClr>
              <a:defRPr sz="800" baseline="0">
                <a:latin typeface="+mn-lt"/>
              </a:defRPr>
            </a:lvl1pPr>
            <a:lvl2pPr marL="193675" indent="-192088" defTabSz="895350" eaLnBrk="1" hangingPunct="1">
              <a:buClr>
                <a:schemeClr val="tx2"/>
              </a:buClr>
              <a:buSzPct val="125000"/>
              <a:buFont typeface="Arial" charset="0"/>
              <a:buChar char="▪"/>
              <a:defRPr baseline="0">
                <a:latin typeface="+mn-lt"/>
              </a:defRPr>
            </a:lvl2pPr>
            <a:lvl3pPr marL="457200" indent="-261938" defTabSz="895350" eaLnBrk="1" hangingPunct="1">
              <a:buClr>
                <a:schemeClr val="tx2"/>
              </a:buClr>
              <a:buSzPct val="120000"/>
              <a:buFont typeface="Arial" charset="0"/>
              <a:buChar char="–"/>
              <a:defRPr baseline="0">
                <a:latin typeface="+mn-lt"/>
              </a:defRPr>
            </a:lvl3pPr>
            <a:lvl4pPr marL="614363" indent="-155575" defTabSz="895350" eaLnBrk="1" hangingPunct="1">
              <a:buClr>
                <a:schemeClr val="tx2"/>
              </a:buClr>
              <a:buSzPct val="120000"/>
              <a:buFont typeface="Arial" charset="0"/>
              <a:buChar char="▫"/>
              <a:defRPr baseline="0">
                <a:latin typeface="+mn-lt"/>
              </a:defRPr>
            </a:lvl4pPr>
            <a:lvl5pPr marL="749808"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1000" i="1"/>
              <a:t>3D printed</a:t>
            </a:r>
          </a:p>
        </p:txBody>
      </p:sp>
      <p:sp>
        <p:nvSpPr>
          <p:cNvPr id="205" name="Rectangle 12"/>
          <p:cNvSpPr txBox="1"/>
          <p:nvPr/>
        </p:nvSpPr>
        <p:spPr>
          <a:xfrm>
            <a:off x="276403" y="2604220"/>
            <a:ext cx="710137" cy="500929"/>
          </a:xfrm>
          <a:prstGeom prst="wedgeRectCallout">
            <a:avLst>
              <a:gd name="adj1" fmla="val -6898"/>
              <a:gd name="adj2" fmla="val -70110"/>
            </a:avLst>
          </a:prstGeom>
          <a:solidFill>
            <a:schemeClr val="bg1"/>
          </a:solidFill>
          <a:ln w="9525">
            <a:solidFill>
              <a:schemeClr val="accent4"/>
            </a:solidFill>
            <a:miter lim="800000"/>
            <a:headEnd/>
            <a:tailEnd/>
          </a:ln>
          <a:effectLst/>
        </p:spPr>
        <p:txBody>
          <a:bodyPr vert="horz" wrap="square" lIns="36576" tIns="36576" rIns="36576" bIns="36576" numCol="1" anchor="ctr" anchorCtr="0" compatLnSpc="1">
            <a:prstTxWarp prst="textNoShape">
              <a:avLst/>
            </a:prstTxWarp>
            <a:noAutofit/>
          </a:bodyPr>
          <a:lstStyle>
            <a:defPPr>
              <a:defRPr lang="en-US"/>
            </a:defPPr>
            <a:lvl1pPr marL="0" lvl="0" indent="0" defTabSz="895350" eaLnBrk="1" hangingPunct="1">
              <a:buClr>
                <a:schemeClr val="tx2"/>
              </a:buClr>
              <a:defRPr sz="800" baseline="0">
                <a:latin typeface="+mn-lt"/>
              </a:defRPr>
            </a:lvl1pPr>
            <a:lvl2pPr marL="193675" indent="-192088" defTabSz="895350" eaLnBrk="1" hangingPunct="1">
              <a:buClr>
                <a:schemeClr val="tx2"/>
              </a:buClr>
              <a:buSzPct val="125000"/>
              <a:buFont typeface="Arial" charset="0"/>
              <a:buChar char="▪"/>
              <a:defRPr baseline="0">
                <a:latin typeface="+mn-lt"/>
              </a:defRPr>
            </a:lvl2pPr>
            <a:lvl3pPr marL="457200" indent="-261938" defTabSz="895350" eaLnBrk="1" hangingPunct="1">
              <a:buClr>
                <a:schemeClr val="tx2"/>
              </a:buClr>
              <a:buSzPct val="120000"/>
              <a:buFont typeface="Arial" charset="0"/>
              <a:buChar char="–"/>
              <a:defRPr baseline="0">
                <a:latin typeface="+mn-lt"/>
              </a:defRPr>
            </a:lvl3pPr>
            <a:lvl4pPr marL="614363" indent="-155575" defTabSz="895350" eaLnBrk="1" hangingPunct="1">
              <a:buClr>
                <a:schemeClr val="tx2"/>
              </a:buClr>
              <a:buSzPct val="120000"/>
              <a:buFont typeface="Arial" charset="0"/>
              <a:buChar char="▫"/>
              <a:defRPr baseline="0">
                <a:latin typeface="+mn-lt"/>
              </a:defRPr>
            </a:lvl4pPr>
            <a:lvl5pPr marL="749808"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1000" i="1"/>
              <a:t>Electric and silent propulsion</a:t>
            </a:r>
          </a:p>
        </p:txBody>
      </p:sp>
      <p:sp>
        <p:nvSpPr>
          <p:cNvPr id="206" name="Rectangle 12"/>
          <p:cNvSpPr txBox="1"/>
          <p:nvPr/>
        </p:nvSpPr>
        <p:spPr>
          <a:xfrm>
            <a:off x="1665248" y="1338597"/>
            <a:ext cx="710137" cy="162340"/>
          </a:xfrm>
          <a:prstGeom prst="wedgeRectCallout">
            <a:avLst>
              <a:gd name="adj1" fmla="val 65205"/>
              <a:gd name="adj2" fmla="val -17546"/>
            </a:avLst>
          </a:prstGeom>
          <a:solidFill>
            <a:schemeClr val="bg1"/>
          </a:solidFill>
          <a:ln w="9525">
            <a:solidFill>
              <a:schemeClr val="accent4"/>
            </a:solidFill>
            <a:miter lim="800000"/>
            <a:headEnd/>
            <a:tailEnd/>
          </a:ln>
          <a:effectLst/>
        </p:spPr>
        <p:txBody>
          <a:bodyPr vert="horz" wrap="square" lIns="36576" tIns="36576" rIns="36576" bIns="36576" numCol="1" anchor="ctr" anchorCtr="0" compatLnSpc="1">
            <a:prstTxWarp prst="textNoShape">
              <a:avLst/>
            </a:prstTxWarp>
            <a:noAutofit/>
          </a:bodyPr>
          <a:lstStyle>
            <a:defPPr>
              <a:defRPr lang="en-US"/>
            </a:defPPr>
            <a:lvl1pPr marL="0" lvl="0" indent="0" defTabSz="895350" eaLnBrk="1" hangingPunct="1">
              <a:buClr>
                <a:schemeClr val="tx2"/>
              </a:buClr>
              <a:defRPr sz="800" baseline="0">
                <a:latin typeface="+mn-lt"/>
              </a:defRPr>
            </a:lvl1pPr>
            <a:lvl2pPr marL="193675" indent="-192088" defTabSz="895350" eaLnBrk="1" hangingPunct="1">
              <a:buClr>
                <a:schemeClr val="tx2"/>
              </a:buClr>
              <a:buSzPct val="125000"/>
              <a:buFont typeface="Arial" charset="0"/>
              <a:buChar char="▪"/>
              <a:defRPr baseline="0">
                <a:latin typeface="+mn-lt"/>
              </a:defRPr>
            </a:lvl2pPr>
            <a:lvl3pPr marL="457200" indent="-261938" defTabSz="895350" eaLnBrk="1" hangingPunct="1">
              <a:buClr>
                <a:schemeClr val="tx2"/>
              </a:buClr>
              <a:buSzPct val="120000"/>
              <a:buFont typeface="Arial" charset="0"/>
              <a:buChar char="–"/>
              <a:defRPr baseline="0">
                <a:latin typeface="+mn-lt"/>
              </a:defRPr>
            </a:lvl3pPr>
            <a:lvl4pPr marL="614363" indent="-155575" defTabSz="895350" eaLnBrk="1" hangingPunct="1">
              <a:buClr>
                <a:schemeClr val="tx2"/>
              </a:buClr>
              <a:buSzPct val="120000"/>
              <a:buFont typeface="Arial" charset="0"/>
              <a:buChar char="▫"/>
              <a:defRPr baseline="0">
                <a:latin typeface="+mn-lt"/>
              </a:defRPr>
            </a:lvl4pPr>
            <a:lvl5pPr marL="749808"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1000" i="1"/>
              <a:t>Connected</a:t>
            </a:r>
          </a:p>
        </p:txBody>
      </p:sp>
      <p:sp>
        <p:nvSpPr>
          <p:cNvPr id="207" name="Rectangle 12"/>
          <p:cNvSpPr txBox="1"/>
          <p:nvPr/>
        </p:nvSpPr>
        <p:spPr>
          <a:xfrm>
            <a:off x="2895071" y="1730468"/>
            <a:ext cx="688181" cy="203762"/>
          </a:xfrm>
          <a:prstGeom prst="wedgeRectCallout">
            <a:avLst>
              <a:gd name="adj1" fmla="val -62875"/>
              <a:gd name="adj2" fmla="val 219630"/>
            </a:avLst>
          </a:prstGeom>
          <a:solidFill>
            <a:schemeClr val="bg1"/>
          </a:solidFill>
          <a:ln w="9525">
            <a:solidFill>
              <a:schemeClr val="accent4"/>
            </a:solidFill>
            <a:miter lim="800000"/>
            <a:headEnd/>
            <a:tailEnd/>
          </a:ln>
          <a:effectLst/>
        </p:spPr>
        <p:txBody>
          <a:bodyPr vert="horz" wrap="square" lIns="36576" tIns="36576" rIns="0" bIns="36576" numCol="1" anchor="ctr" anchorCtr="0" compatLnSpc="1">
            <a:prstTxWarp prst="textNoShape">
              <a:avLst/>
            </a:prstTxWarp>
            <a:noAutofit/>
          </a:bodyPr>
          <a:lstStyle>
            <a:defPPr>
              <a:defRPr lang="en-US"/>
            </a:defPPr>
            <a:lvl1pPr marL="0" lvl="0" indent="0" defTabSz="895350" eaLnBrk="1" hangingPunct="1">
              <a:buClr>
                <a:schemeClr val="tx2"/>
              </a:buClr>
              <a:defRPr sz="800" baseline="0">
                <a:latin typeface="+mn-lt"/>
              </a:defRPr>
            </a:lvl1pPr>
            <a:lvl2pPr marL="193675" indent="-192088" defTabSz="895350" eaLnBrk="1" hangingPunct="1">
              <a:buClr>
                <a:schemeClr val="tx2"/>
              </a:buClr>
              <a:buSzPct val="125000"/>
              <a:buFont typeface="Arial" charset="0"/>
              <a:buChar char="▪"/>
              <a:defRPr baseline="0">
                <a:latin typeface="+mn-lt"/>
              </a:defRPr>
            </a:lvl2pPr>
            <a:lvl3pPr marL="457200" indent="-261938" defTabSz="895350" eaLnBrk="1" hangingPunct="1">
              <a:buClr>
                <a:schemeClr val="tx2"/>
              </a:buClr>
              <a:buSzPct val="120000"/>
              <a:buFont typeface="Arial" charset="0"/>
              <a:buChar char="–"/>
              <a:defRPr baseline="0">
                <a:latin typeface="+mn-lt"/>
              </a:defRPr>
            </a:lvl3pPr>
            <a:lvl4pPr marL="614363" indent="-155575" defTabSz="895350" eaLnBrk="1" hangingPunct="1">
              <a:buClr>
                <a:schemeClr val="tx2"/>
              </a:buClr>
              <a:buSzPct val="120000"/>
              <a:buFont typeface="Arial" charset="0"/>
              <a:buChar char="▫"/>
              <a:defRPr baseline="0">
                <a:latin typeface="+mn-lt"/>
              </a:defRPr>
            </a:lvl4pPr>
            <a:lvl5pPr marL="749808"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1000" i="1"/>
              <a:t>Driverless </a:t>
            </a:r>
          </a:p>
        </p:txBody>
      </p:sp>
      <p:sp>
        <p:nvSpPr>
          <p:cNvPr id="208" name="Rectangle 12"/>
          <p:cNvSpPr txBox="1"/>
          <p:nvPr/>
        </p:nvSpPr>
        <p:spPr>
          <a:xfrm>
            <a:off x="3717534" y="1504950"/>
            <a:ext cx="698961" cy="509136"/>
          </a:xfrm>
          <a:prstGeom prst="wedgeRectCallout">
            <a:avLst>
              <a:gd name="adj1" fmla="val -17419"/>
              <a:gd name="adj2" fmla="val 100643"/>
            </a:avLst>
          </a:prstGeom>
          <a:solidFill>
            <a:schemeClr val="bg1"/>
          </a:solidFill>
          <a:ln w="9525">
            <a:solidFill>
              <a:schemeClr val="accent4"/>
            </a:solidFill>
            <a:miter lim="800000"/>
            <a:headEnd/>
            <a:tailEnd/>
          </a:ln>
          <a:effectLst/>
        </p:spPr>
        <p:txBody>
          <a:bodyPr vert="horz" wrap="square" lIns="36576" tIns="36576" rIns="36576" bIns="36576" numCol="1" anchor="ctr" anchorCtr="0" compatLnSpc="1">
            <a:prstTxWarp prst="textNoShape">
              <a:avLst/>
            </a:prstTxWarp>
            <a:noAutofit/>
          </a:bodyPr>
          <a:lstStyle>
            <a:defPPr>
              <a:defRPr lang="en-US"/>
            </a:defPPr>
            <a:lvl1pPr marL="0" lvl="0" indent="0" defTabSz="895350" eaLnBrk="1" hangingPunct="1">
              <a:buClr>
                <a:schemeClr val="tx2"/>
              </a:buClr>
              <a:defRPr sz="800" baseline="0">
                <a:latin typeface="+mn-lt"/>
              </a:defRPr>
            </a:lvl1pPr>
            <a:lvl2pPr marL="193675" indent="-192088" defTabSz="895350" eaLnBrk="1" hangingPunct="1">
              <a:buClr>
                <a:schemeClr val="tx2"/>
              </a:buClr>
              <a:buSzPct val="125000"/>
              <a:buFont typeface="Arial" charset="0"/>
              <a:buChar char="▪"/>
              <a:defRPr baseline="0">
                <a:latin typeface="+mn-lt"/>
              </a:defRPr>
            </a:lvl2pPr>
            <a:lvl3pPr marL="457200" indent="-261938" defTabSz="895350" eaLnBrk="1" hangingPunct="1">
              <a:buClr>
                <a:schemeClr val="tx2"/>
              </a:buClr>
              <a:buSzPct val="120000"/>
              <a:buFont typeface="Arial" charset="0"/>
              <a:buChar char="–"/>
              <a:defRPr baseline="0">
                <a:latin typeface="+mn-lt"/>
              </a:defRPr>
            </a:lvl3pPr>
            <a:lvl4pPr marL="614363" indent="-155575" defTabSz="895350" eaLnBrk="1" hangingPunct="1">
              <a:buClr>
                <a:schemeClr val="tx2"/>
              </a:buClr>
              <a:buSzPct val="120000"/>
              <a:buFont typeface="Arial" charset="0"/>
              <a:buChar char="▫"/>
              <a:defRPr baseline="0">
                <a:latin typeface="+mn-lt"/>
              </a:defRPr>
            </a:lvl4pPr>
            <a:lvl5pPr marL="749808"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1000" i="1"/>
              <a:t>Long battery duration</a:t>
            </a:r>
          </a:p>
        </p:txBody>
      </p:sp>
      <p:sp>
        <p:nvSpPr>
          <p:cNvPr id="209" name="Rectangle 12"/>
          <p:cNvSpPr txBox="1"/>
          <p:nvPr/>
        </p:nvSpPr>
        <p:spPr>
          <a:xfrm>
            <a:off x="3396761" y="4095750"/>
            <a:ext cx="875608" cy="345828"/>
          </a:xfrm>
          <a:prstGeom prst="wedgeRectCallout">
            <a:avLst>
              <a:gd name="adj1" fmla="val -38156"/>
              <a:gd name="adj2" fmla="val -93590"/>
            </a:avLst>
          </a:prstGeom>
          <a:solidFill>
            <a:schemeClr val="bg1"/>
          </a:solidFill>
          <a:ln w="9525">
            <a:solidFill>
              <a:schemeClr val="accent4"/>
            </a:solidFill>
            <a:miter lim="800000"/>
            <a:headEnd/>
            <a:tailEnd/>
          </a:ln>
          <a:effectLst/>
        </p:spPr>
        <p:txBody>
          <a:bodyPr vert="horz" wrap="square" lIns="36576" tIns="36576" rIns="0" bIns="36576" numCol="1" anchor="ctr" anchorCtr="0" compatLnSpc="1">
            <a:prstTxWarp prst="textNoShape">
              <a:avLst/>
            </a:prstTxWarp>
            <a:noAutofit/>
          </a:bodyPr>
          <a:lstStyle>
            <a:defPPr>
              <a:defRPr lang="en-US"/>
            </a:defPPr>
            <a:lvl1pPr marL="0" lvl="0" indent="0" defTabSz="895350" eaLnBrk="1" hangingPunct="1">
              <a:buClr>
                <a:schemeClr val="tx2"/>
              </a:buClr>
              <a:defRPr sz="800" baseline="0">
                <a:latin typeface="+mn-lt"/>
              </a:defRPr>
            </a:lvl1pPr>
            <a:lvl2pPr marL="193675" indent="-192088" defTabSz="895350" eaLnBrk="1" hangingPunct="1">
              <a:buClr>
                <a:schemeClr val="tx2"/>
              </a:buClr>
              <a:buSzPct val="125000"/>
              <a:buFont typeface="Arial" charset="0"/>
              <a:buChar char="▪"/>
              <a:defRPr baseline="0">
                <a:latin typeface="+mn-lt"/>
              </a:defRPr>
            </a:lvl2pPr>
            <a:lvl3pPr marL="457200" indent="-261938" defTabSz="895350" eaLnBrk="1" hangingPunct="1">
              <a:buClr>
                <a:schemeClr val="tx2"/>
              </a:buClr>
              <a:buSzPct val="120000"/>
              <a:buFont typeface="Arial" charset="0"/>
              <a:buChar char="–"/>
              <a:defRPr baseline="0">
                <a:latin typeface="+mn-lt"/>
              </a:defRPr>
            </a:lvl3pPr>
            <a:lvl4pPr marL="614363" indent="-155575" defTabSz="895350" eaLnBrk="1" hangingPunct="1">
              <a:buClr>
                <a:schemeClr val="tx2"/>
              </a:buClr>
              <a:buSzPct val="120000"/>
              <a:buFont typeface="Arial" charset="0"/>
              <a:buChar char="▫"/>
              <a:defRPr baseline="0">
                <a:latin typeface="+mn-lt"/>
              </a:defRPr>
            </a:lvl4pPr>
            <a:lvl5pPr marL="749808"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1000" i="1"/>
              <a:t>Designed  for disassembly</a:t>
            </a:r>
          </a:p>
        </p:txBody>
      </p:sp>
      <p:sp>
        <p:nvSpPr>
          <p:cNvPr id="210" name="Rectangle 12"/>
          <p:cNvSpPr txBox="1"/>
          <p:nvPr/>
        </p:nvSpPr>
        <p:spPr>
          <a:xfrm>
            <a:off x="1722630" y="2932005"/>
            <a:ext cx="1336139" cy="287747"/>
          </a:xfrm>
          <a:prstGeom prst="wedgeRectCallout">
            <a:avLst>
              <a:gd name="adj1" fmla="val -8164"/>
              <a:gd name="adj2" fmla="val -89231"/>
            </a:avLst>
          </a:prstGeom>
          <a:solidFill>
            <a:schemeClr val="bg1"/>
          </a:solidFill>
          <a:ln w="9525">
            <a:solidFill>
              <a:schemeClr val="accent4"/>
            </a:solidFill>
            <a:miter lim="800000"/>
            <a:headEnd/>
            <a:tailEnd/>
          </a:ln>
          <a:effectLst/>
        </p:spPr>
        <p:txBody>
          <a:bodyPr vert="horz" wrap="square" lIns="36576" tIns="36576" rIns="0" bIns="36576" numCol="1" anchor="ctr" anchorCtr="0" compatLnSpc="1">
            <a:prstTxWarp prst="textNoShape">
              <a:avLst/>
            </a:prstTxWarp>
            <a:noAutofit/>
          </a:bodyPr>
          <a:lstStyle>
            <a:defPPr>
              <a:defRPr lang="en-US"/>
            </a:defPPr>
            <a:lvl1pPr marL="0" lvl="0" indent="0" defTabSz="895350" eaLnBrk="1" hangingPunct="1">
              <a:buClr>
                <a:schemeClr val="tx2"/>
              </a:buClr>
              <a:defRPr sz="800" baseline="0">
                <a:latin typeface="+mn-lt"/>
              </a:defRPr>
            </a:lvl1pPr>
            <a:lvl2pPr marL="193675" indent="-192088" defTabSz="895350" eaLnBrk="1" hangingPunct="1">
              <a:buClr>
                <a:schemeClr val="tx2"/>
              </a:buClr>
              <a:buSzPct val="125000"/>
              <a:buFont typeface="Arial" charset="0"/>
              <a:buChar char="▪"/>
              <a:defRPr baseline="0">
                <a:latin typeface="+mn-lt"/>
              </a:defRPr>
            </a:lvl2pPr>
            <a:lvl3pPr marL="457200" indent="-261938" defTabSz="895350" eaLnBrk="1" hangingPunct="1">
              <a:buClr>
                <a:schemeClr val="tx2"/>
              </a:buClr>
              <a:buSzPct val="120000"/>
              <a:buFont typeface="Arial" charset="0"/>
              <a:buChar char="–"/>
              <a:defRPr baseline="0">
                <a:latin typeface="+mn-lt"/>
              </a:defRPr>
            </a:lvl3pPr>
            <a:lvl4pPr marL="614363" indent="-155575" defTabSz="895350" eaLnBrk="1" hangingPunct="1">
              <a:buClr>
                <a:schemeClr val="tx2"/>
              </a:buClr>
              <a:buSzPct val="120000"/>
              <a:buFont typeface="Arial" charset="0"/>
              <a:buChar char="▫"/>
              <a:defRPr baseline="0">
                <a:latin typeface="+mn-lt"/>
              </a:defRPr>
            </a:lvl4pPr>
            <a:lvl5pPr marL="749808"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1000" i="1"/>
              <a:t>Durable, upgradable and easily repairable</a:t>
            </a:r>
          </a:p>
        </p:txBody>
      </p:sp>
      <p:sp>
        <p:nvSpPr>
          <p:cNvPr id="211" name="Rectangle 12"/>
          <p:cNvSpPr txBox="1"/>
          <p:nvPr/>
        </p:nvSpPr>
        <p:spPr>
          <a:xfrm>
            <a:off x="382290" y="3943350"/>
            <a:ext cx="688181" cy="501030"/>
          </a:xfrm>
          <a:prstGeom prst="wedgeRectCallout">
            <a:avLst>
              <a:gd name="adj1" fmla="val 71050"/>
              <a:gd name="adj2" fmla="val -66491"/>
            </a:avLst>
          </a:prstGeom>
          <a:solidFill>
            <a:schemeClr val="bg1"/>
          </a:solidFill>
          <a:ln w="9525">
            <a:solidFill>
              <a:schemeClr val="accent4"/>
            </a:solidFill>
            <a:miter lim="800000"/>
            <a:headEnd/>
            <a:tailEnd/>
          </a:ln>
          <a:effectLst/>
        </p:spPr>
        <p:txBody>
          <a:bodyPr vert="horz" wrap="square" lIns="36576" tIns="36576" rIns="0" bIns="36576" numCol="1" anchor="ctr" anchorCtr="0" compatLnSpc="1">
            <a:prstTxWarp prst="textNoShape">
              <a:avLst/>
            </a:prstTxWarp>
            <a:noAutofit/>
          </a:bodyPr>
          <a:lstStyle>
            <a:defPPr>
              <a:defRPr lang="en-US"/>
            </a:defPPr>
            <a:lvl1pPr marL="0" lvl="0" indent="0" defTabSz="895350" eaLnBrk="1" hangingPunct="1">
              <a:buClr>
                <a:schemeClr val="tx2"/>
              </a:buClr>
              <a:defRPr sz="800" baseline="0">
                <a:latin typeface="+mn-lt"/>
              </a:defRPr>
            </a:lvl1pPr>
            <a:lvl2pPr marL="193675" indent="-192088" defTabSz="895350" eaLnBrk="1" hangingPunct="1">
              <a:buClr>
                <a:schemeClr val="tx2"/>
              </a:buClr>
              <a:buSzPct val="125000"/>
              <a:buFont typeface="Arial" charset="0"/>
              <a:buChar char="▪"/>
              <a:defRPr baseline="0">
                <a:latin typeface="+mn-lt"/>
              </a:defRPr>
            </a:lvl2pPr>
            <a:lvl3pPr marL="457200" indent="-261938" defTabSz="895350" eaLnBrk="1" hangingPunct="1">
              <a:buClr>
                <a:schemeClr val="tx2"/>
              </a:buClr>
              <a:buSzPct val="120000"/>
              <a:buFont typeface="Arial" charset="0"/>
              <a:buChar char="–"/>
              <a:defRPr baseline="0">
                <a:latin typeface="+mn-lt"/>
              </a:defRPr>
            </a:lvl3pPr>
            <a:lvl4pPr marL="614363" indent="-155575" defTabSz="895350" eaLnBrk="1" hangingPunct="1">
              <a:buClr>
                <a:schemeClr val="tx2"/>
              </a:buClr>
              <a:buSzPct val="120000"/>
              <a:buFont typeface="Arial" charset="0"/>
              <a:buChar char="▫"/>
              <a:defRPr baseline="0">
                <a:latin typeface="+mn-lt"/>
              </a:defRPr>
            </a:lvl4pPr>
            <a:lvl5pPr marL="749808"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1000" i="1" err="1"/>
              <a:t>Remanu-factured</a:t>
            </a:r>
            <a:r>
              <a:rPr lang="en-US" sz="1000" i="1"/>
              <a:t> locally</a:t>
            </a:r>
          </a:p>
        </p:txBody>
      </p:sp>
      <p:sp>
        <p:nvSpPr>
          <p:cNvPr id="216" name="McK 3. Unit of measure"/>
          <p:cNvSpPr txBox="1">
            <a:spLocks noChangeArrowheads="1"/>
          </p:cNvSpPr>
          <p:nvPr/>
        </p:nvSpPr>
        <p:spPr bwMode="auto">
          <a:xfrm>
            <a:off x="121488" y="451306"/>
            <a:ext cx="8794113"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400" i="1">
                <a:latin typeface="+mn-lt"/>
              </a:rPr>
              <a:t>Illustrative vision</a:t>
            </a:r>
          </a:p>
        </p:txBody>
      </p:sp>
      <p:sp>
        <p:nvSpPr>
          <p:cNvPr id="201" name="Freeform 200"/>
          <p:cNvSpPr/>
          <p:nvPr/>
        </p:nvSpPr>
        <p:spPr>
          <a:xfrm>
            <a:off x="7858308" y="1697590"/>
            <a:ext cx="134794" cy="291050"/>
          </a:xfrm>
          <a:custGeom>
            <a:avLst/>
            <a:gdLst>
              <a:gd name="connsiteX0" fmla="*/ 0 w 123825"/>
              <a:gd name="connsiteY0" fmla="*/ 30956 h 185974"/>
              <a:gd name="connsiteX1" fmla="*/ 47625 w 123825"/>
              <a:gd name="connsiteY1" fmla="*/ 185738 h 185974"/>
              <a:gd name="connsiteX2" fmla="*/ 123825 w 123825"/>
              <a:gd name="connsiteY2" fmla="*/ 0 h 185974"/>
              <a:gd name="connsiteX0" fmla="*/ 0 w 137212"/>
              <a:gd name="connsiteY0" fmla="*/ 30956 h 185974"/>
              <a:gd name="connsiteX1" fmla="*/ 61012 w 137212"/>
              <a:gd name="connsiteY1" fmla="*/ 185738 h 185974"/>
              <a:gd name="connsiteX2" fmla="*/ 137212 w 137212"/>
              <a:gd name="connsiteY2" fmla="*/ 0 h 185974"/>
              <a:gd name="connsiteX0" fmla="*/ 0 w 132192"/>
              <a:gd name="connsiteY0" fmla="*/ 25929 h 185897"/>
              <a:gd name="connsiteX1" fmla="*/ 55992 w 132192"/>
              <a:gd name="connsiteY1" fmla="*/ 185738 h 185897"/>
              <a:gd name="connsiteX2" fmla="*/ 132192 w 132192"/>
              <a:gd name="connsiteY2" fmla="*/ 0 h 185897"/>
              <a:gd name="connsiteX0" fmla="*/ 0 w 132192"/>
              <a:gd name="connsiteY0" fmla="*/ 25929 h 108849"/>
              <a:gd name="connsiteX1" fmla="*/ 77745 w 132192"/>
              <a:gd name="connsiteY1" fmla="*/ 107829 h 108849"/>
              <a:gd name="connsiteX2" fmla="*/ 132192 w 132192"/>
              <a:gd name="connsiteY2" fmla="*/ 0 h 108849"/>
              <a:gd name="connsiteX0" fmla="*/ 0 w 127172"/>
              <a:gd name="connsiteY0" fmla="*/ 35982 h 110401"/>
              <a:gd name="connsiteX1" fmla="*/ 72725 w 127172"/>
              <a:gd name="connsiteY1" fmla="*/ 107829 h 110401"/>
              <a:gd name="connsiteX2" fmla="*/ 127172 w 127172"/>
              <a:gd name="connsiteY2" fmla="*/ 0 h 110401"/>
              <a:gd name="connsiteX0" fmla="*/ 0 w 127172"/>
              <a:gd name="connsiteY0" fmla="*/ 35982 h 112597"/>
              <a:gd name="connsiteX1" fmla="*/ 86112 w 127172"/>
              <a:gd name="connsiteY1" fmla="*/ 110342 h 112597"/>
              <a:gd name="connsiteX2" fmla="*/ 127172 w 127172"/>
              <a:gd name="connsiteY2" fmla="*/ 0 h 112597"/>
              <a:gd name="connsiteX0" fmla="*/ 0 w 122152"/>
              <a:gd name="connsiteY0" fmla="*/ 25929 h 101892"/>
              <a:gd name="connsiteX1" fmla="*/ 86112 w 122152"/>
              <a:gd name="connsiteY1" fmla="*/ 100289 h 101892"/>
              <a:gd name="connsiteX2" fmla="*/ 122152 w 122152"/>
              <a:gd name="connsiteY2" fmla="*/ 0 h 101892"/>
              <a:gd name="connsiteX0" fmla="*/ 0 w 86656"/>
              <a:gd name="connsiteY0" fmla="*/ 432417 h 537611"/>
              <a:gd name="connsiteX1" fmla="*/ 86112 w 86656"/>
              <a:gd name="connsiteY1" fmla="*/ 506777 h 537611"/>
              <a:gd name="connsiteX2" fmla="*/ 45816 w 86656"/>
              <a:gd name="connsiteY2" fmla="*/ 0 h 537611"/>
              <a:gd name="connsiteX0" fmla="*/ 73940 w 119755"/>
              <a:gd name="connsiteY0" fmla="*/ 432417 h 449346"/>
              <a:gd name="connsiteX1" fmla="*/ 440 w 119755"/>
              <a:gd name="connsiteY1" fmla="*/ 214940 h 449346"/>
              <a:gd name="connsiteX2" fmla="*/ 119756 w 119755"/>
              <a:gd name="connsiteY2" fmla="*/ 0 h 449346"/>
              <a:gd name="connsiteX0" fmla="*/ 73574 w 91631"/>
              <a:gd name="connsiteY0" fmla="*/ 359458 h 375735"/>
              <a:gd name="connsiteX1" fmla="*/ 74 w 91631"/>
              <a:gd name="connsiteY1" fmla="*/ 141981 h 375735"/>
              <a:gd name="connsiteX2" fmla="*/ 91632 w 91631"/>
              <a:gd name="connsiteY2" fmla="*/ 0 h 375735"/>
              <a:gd name="connsiteX0" fmla="*/ 73574 w 74953"/>
              <a:gd name="connsiteY0" fmla="*/ 418343 h 434622"/>
              <a:gd name="connsiteX1" fmla="*/ 74 w 74953"/>
              <a:gd name="connsiteY1" fmla="*/ 200866 h 434622"/>
              <a:gd name="connsiteX2" fmla="*/ 23021 w 74953"/>
              <a:gd name="connsiteY2" fmla="*/ 0 h 434622"/>
              <a:gd name="connsiteX0" fmla="*/ 82707 w 84086"/>
              <a:gd name="connsiteY0" fmla="*/ 462507 h 478785"/>
              <a:gd name="connsiteX1" fmla="*/ 9207 w 84086"/>
              <a:gd name="connsiteY1" fmla="*/ 245030 h 478785"/>
              <a:gd name="connsiteX2" fmla="*/ 12552 w 84086"/>
              <a:gd name="connsiteY2" fmla="*/ 0 h 478785"/>
              <a:gd name="connsiteX0" fmla="*/ 116151 w 117530"/>
              <a:gd name="connsiteY0" fmla="*/ 491950 h 508228"/>
              <a:gd name="connsiteX1" fmla="*/ 42651 w 117530"/>
              <a:gd name="connsiteY1" fmla="*/ 274473 h 508228"/>
              <a:gd name="connsiteX2" fmla="*/ 6789 w 117530"/>
              <a:gd name="connsiteY2" fmla="*/ 0 h 508228"/>
            </a:gdLst>
            <a:ahLst/>
            <a:cxnLst>
              <a:cxn ang="0">
                <a:pos x="connsiteX0" y="connsiteY0"/>
              </a:cxn>
              <a:cxn ang="0">
                <a:pos x="connsiteX1" y="connsiteY1"/>
              </a:cxn>
              <a:cxn ang="0">
                <a:pos x="connsiteX2" y="connsiteY2"/>
              </a:cxn>
            </a:cxnLst>
            <a:rect l="l" t="t" r="r" b="b"/>
            <a:pathLst>
              <a:path w="117530" h="508228">
                <a:moveTo>
                  <a:pt x="116151" y="491950"/>
                </a:moveTo>
                <a:cubicBezTo>
                  <a:pt x="129645" y="571920"/>
                  <a:pt x="39641" y="334383"/>
                  <a:pt x="42651" y="274473"/>
                </a:cubicBezTo>
                <a:cubicBezTo>
                  <a:pt x="45661" y="214563"/>
                  <a:pt x="-20993" y="90289"/>
                  <a:pt x="6789" y="0"/>
                </a:cubicBezTo>
              </a:path>
            </a:pathLst>
          </a:custGeom>
          <a:no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p>
        </p:txBody>
      </p:sp>
      <p:sp>
        <p:nvSpPr>
          <p:cNvPr id="217" name="McK 4. Footnote"/>
          <p:cNvSpPr txBox="1">
            <a:spLocks noChangeArrowheads="1"/>
          </p:cNvSpPr>
          <p:nvPr/>
        </p:nvSpPr>
        <p:spPr bwMode="auto">
          <a:xfrm>
            <a:off x="192560" y="4857750"/>
            <a:ext cx="8722840" cy="153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defPPr>
              <a:defRPr lang="en-US"/>
            </a:defPPr>
            <a:lvl1pPr marL="104775" indent="-104775" defTabSz="895350">
              <a:defRPr sz="1000">
                <a:solidFill>
                  <a:srgbClr val="000000"/>
                </a:solidFill>
                <a:latin typeface="Arial"/>
              </a:defRPr>
            </a:lvl1pPr>
            <a:lvl2pPr marL="1031875" defTabSz="895350">
              <a:defRPr sz="2400"/>
            </a:lvl2pPr>
            <a:lvl3pPr marL="1217613" defTabSz="895350">
              <a:defRPr sz="2400"/>
            </a:lvl3pPr>
            <a:lvl4pPr marL="1404938" defTabSz="895350">
              <a:defRPr sz="2400"/>
            </a:lvl4pPr>
            <a:lvl5pPr marL="1792288" defTabSz="895350">
              <a:defRPr sz="2400"/>
            </a:lvl5pPr>
            <a:lvl6pPr marL="2249488" defTabSz="895350" fontAlgn="base">
              <a:spcBef>
                <a:spcPct val="0"/>
              </a:spcBef>
              <a:spcAft>
                <a:spcPct val="0"/>
              </a:spcAft>
              <a:defRPr sz="2400"/>
            </a:lvl6pPr>
            <a:lvl7pPr marL="2706688" defTabSz="895350" fontAlgn="base">
              <a:spcBef>
                <a:spcPct val="0"/>
              </a:spcBef>
              <a:spcAft>
                <a:spcPct val="0"/>
              </a:spcAft>
              <a:defRPr sz="2400"/>
            </a:lvl7pPr>
            <a:lvl8pPr marL="3163888" defTabSz="895350" fontAlgn="base">
              <a:spcBef>
                <a:spcPct val="0"/>
              </a:spcBef>
              <a:spcAft>
                <a:spcPct val="0"/>
              </a:spcAft>
              <a:defRPr sz="2400"/>
            </a:lvl8pPr>
            <a:lvl9pPr marL="3621088" defTabSz="895350" fontAlgn="base">
              <a:spcBef>
                <a:spcPct val="0"/>
              </a:spcBef>
              <a:spcAft>
                <a:spcPct val="0"/>
              </a:spcAft>
              <a:defRPr sz="2400"/>
            </a:lvl9pPr>
          </a:lstStyle>
          <a:p>
            <a:r>
              <a:rPr lang="en-GB" b="1" i="1">
                <a:latin typeface="+mn-lt"/>
              </a:rPr>
              <a:t>SOURCE: SUN, ELLEN MACARTHUR FOUNDATION AND MCKINSEY &amp; COMPANY: TEAM ANALYSIS </a:t>
            </a:r>
            <a:endParaRPr lang="en-US" b="1" i="1">
              <a:latin typeface="+mn-lt"/>
            </a:endParaRPr>
          </a:p>
        </p:txBody>
      </p:sp>
    </p:spTree>
    <p:extLst>
      <p:ext uri="{BB962C8B-B14F-4D97-AF65-F5344CB8AC3E}">
        <p14:creationId xmlns:p14="http://schemas.microsoft.com/office/powerpoint/2010/main" val="7556853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3970" name="Object 2" hidden="1"/>
          <p:cNvGraphicFramePr>
            <a:graphicFrameLocks noChangeAspect="1"/>
          </p:cNvGraphicFramePr>
          <p:nvPr>
            <p:custDataLst>
              <p:tags r:id="rId2"/>
            </p:custDataLst>
            <p:extLst/>
          </p:nvPr>
        </p:nvGraphicFramePr>
        <p:xfrm>
          <a:off x="270" y="1"/>
          <a:ext cx="161974" cy="121481"/>
        </p:xfrm>
        <a:graphic>
          <a:graphicData uri="http://schemas.openxmlformats.org/presentationml/2006/ole">
            <mc:AlternateContent xmlns:mc="http://schemas.openxmlformats.org/markup-compatibility/2006">
              <mc:Choice xmlns:v="urn:schemas-microsoft-com:vml" Requires="v">
                <p:oleObj spid="_x0000_s59457" name="think-cell Slide" r:id="rId5" imgW="381" imgH="381" progId="TCLayout.ActiveDocument.1">
                  <p:embed/>
                </p:oleObj>
              </mc:Choice>
              <mc:Fallback>
                <p:oleObj name="think-cell Slide" r:id="rId5" imgW="381" imgH="381" progId="TCLayout.ActiveDocument.1">
                  <p:embed/>
                  <p:pic>
                    <p:nvPicPr>
                      <p:cNvPr id="83970" name="Object 2"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gray">
                      <a:xfrm>
                        <a:off x="270" y="1"/>
                        <a:ext cx="161974" cy="12148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2" name="Picture 21"/>
          <p:cNvPicPr>
            <a:picLocks noChangeAspect="1"/>
          </p:cNvPicPr>
          <p:nvPr/>
        </p:nvPicPr>
        <p:blipFill>
          <a:blip r:embed="rId7"/>
          <a:stretch>
            <a:fillRect/>
          </a:stretch>
        </p:blipFill>
        <p:spPr>
          <a:xfrm>
            <a:off x="0" y="0"/>
            <a:ext cx="6662801" cy="5143500"/>
          </a:xfrm>
          <a:prstGeom prst="rect">
            <a:avLst/>
          </a:prstGeom>
        </p:spPr>
      </p:pic>
      <p:sp>
        <p:nvSpPr>
          <p:cNvPr id="7" name="TextBox 6">
            <a:extLst>
              <a:ext uri="{FF2B5EF4-FFF2-40B4-BE49-F238E27FC236}">
                <a16:creationId xmlns:a16="http://schemas.microsoft.com/office/drawing/2014/main" id="{1811B26B-1EF3-0941-A3CC-D43CE179DE08}"/>
              </a:ext>
            </a:extLst>
          </p:cNvPr>
          <p:cNvSpPr txBox="1"/>
          <p:nvPr/>
        </p:nvSpPr>
        <p:spPr>
          <a:xfrm>
            <a:off x="7120001" y="590550"/>
            <a:ext cx="2023999" cy="1384995"/>
          </a:xfrm>
          <a:prstGeom prst="rect">
            <a:avLst/>
          </a:prstGeom>
          <a:noFill/>
        </p:spPr>
        <p:txBody>
          <a:bodyPr wrap="square" rtlCol="0">
            <a:spAutoFit/>
          </a:bodyPr>
          <a:lstStyle/>
          <a:p>
            <a:r>
              <a:rPr lang="sl-SI" sz="2100" b="1" i="1">
                <a:solidFill>
                  <a:srgbClr val="C00000"/>
                </a:solidFill>
              </a:rPr>
              <a:t>RETAINING VALUE IN CIRCULAR ECONOMY</a:t>
            </a:r>
            <a:endParaRPr lang="en-US" sz="2100" b="1" i="1">
              <a:solidFill>
                <a:srgbClr val="C00000"/>
              </a:solidFill>
            </a:endParaRPr>
          </a:p>
        </p:txBody>
      </p:sp>
      <p:pic>
        <p:nvPicPr>
          <p:cNvPr id="3" name="Picture 2">
            <a:extLst>
              <a:ext uri="{FF2B5EF4-FFF2-40B4-BE49-F238E27FC236}">
                <a16:creationId xmlns:a16="http://schemas.microsoft.com/office/drawing/2014/main" id="{480C3F6C-4302-864F-B2A6-25DE5EED29B3}"/>
              </a:ext>
            </a:extLst>
          </p:cNvPr>
          <p:cNvPicPr>
            <a:picLocks noChangeAspect="1"/>
          </p:cNvPicPr>
          <p:nvPr/>
        </p:nvPicPr>
        <p:blipFill>
          <a:blip r:embed="rId8"/>
          <a:stretch>
            <a:fillRect/>
          </a:stretch>
        </p:blipFill>
        <p:spPr>
          <a:xfrm>
            <a:off x="6553200" y="2071751"/>
            <a:ext cx="2667000" cy="2633599"/>
          </a:xfrm>
          <a:prstGeom prst="rect">
            <a:avLst/>
          </a:prstGeom>
        </p:spPr>
      </p:pic>
      <p:sp>
        <p:nvSpPr>
          <p:cNvPr id="6" name="Donut 5">
            <a:extLst>
              <a:ext uri="{FF2B5EF4-FFF2-40B4-BE49-F238E27FC236}">
                <a16:creationId xmlns:a16="http://schemas.microsoft.com/office/drawing/2014/main" id="{EC0EC861-BB15-F641-884B-46F686B91691}"/>
              </a:ext>
            </a:extLst>
          </p:cNvPr>
          <p:cNvSpPr/>
          <p:nvPr/>
        </p:nvSpPr>
        <p:spPr>
          <a:xfrm>
            <a:off x="8462633" y="90913"/>
            <a:ext cx="605167" cy="591213"/>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2</a:t>
            </a:r>
          </a:p>
        </p:txBody>
      </p:sp>
    </p:spTree>
    <p:extLst>
      <p:ext uri="{BB962C8B-B14F-4D97-AF65-F5344CB8AC3E}">
        <p14:creationId xmlns:p14="http://schemas.microsoft.com/office/powerpoint/2010/main" val="36450124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81000" y="1200150"/>
            <a:ext cx="8229600" cy="3352800"/>
          </a:xfrm>
        </p:spPr>
        <p:txBody>
          <a:bodyPr>
            <a:noAutofit/>
          </a:bodyPr>
          <a:lstStyle/>
          <a:p>
            <a:pPr>
              <a:spcBef>
                <a:spcPts val="0"/>
              </a:spcBef>
              <a:buFont typeface="Arial" panose="020B0604020202020204" pitchFamily="34" charset="0"/>
              <a:buChar char="•"/>
            </a:pPr>
            <a:r>
              <a:rPr lang="sl-SI" sz="2400" i="1">
                <a:solidFill>
                  <a:schemeClr val="tx1"/>
                </a:solidFill>
                <a:cs typeface="Arial"/>
              </a:rPr>
              <a:t>Offical statistics on plastic waste recycling 		</a:t>
            </a:r>
            <a:r>
              <a:rPr lang="sl-SI" sz="2400" b="1" i="1">
                <a:solidFill>
                  <a:srgbClr val="FF0000"/>
                </a:solidFill>
                <a:cs typeface="Arial"/>
              </a:rPr>
              <a:t>53%</a:t>
            </a:r>
          </a:p>
          <a:p>
            <a:pPr marL="45720" indent="0">
              <a:spcBef>
                <a:spcPts val="0"/>
              </a:spcBef>
              <a:buNone/>
            </a:pPr>
            <a:endParaRPr lang="sl-SI" sz="2400" b="1" i="1">
              <a:solidFill>
                <a:srgbClr val="FF0000"/>
              </a:solidFill>
              <a:cs typeface="Arial"/>
            </a:endParaRPr>
          </a:p>
          <a:p>
            <a:pPr>
              <a:spcBef>
                <a:spcPts val="0"/>
              </a:spcBef>
              <a:buFont typeface="Arial" panose="020B0604020202020204" pitchFamily="34" charset="0"/>
              <a:buChar char="•"/>
            </a:pPr>
            <a:r>
              <a:rPr lang="sl-SI" sz="2400" i="1">
                <a:solidFill>
                  <a:schemeClr val="tx1"/>
                </a:solidFill>
                <a:cs typeface="Arial"/>
              </a:rPr>
              <a:t>Value end of use plastic each year  		10 bil SEK</a:t>
            </a:r>
          </a:p>
          <a:p>
            <a:pPr lvl="1">
              <a:spcBef>
                <a:spcPts val="0"/>
              </a:spcBef>
              <a:buFont typeface="Arial" panose="020B0604020202020204" pitchFamily="34" charset="0"/>
              <a:buChar char="•"/>
            </a:pPr>
            <a:r>
              <a:rPr lang="sl-SI" sz="2200" i="1">
                <a:solidFill>
                  <a:schemeClr val="accent1">
                    <a:lumMod val="75000"/>
                  </a:schemeClr>
                </a:solidFill>
                <a:cs typeface="Arial"/>
              </a:rPr>
              <a:t>80% incinerated – energy value 		0.4 bil SEK</a:t>
            </a:r>
          </a:p>
          <a:p>
            <a:pPr lvl="1">
              <a:spcBef>
                <a:spcPts val="0"/>
              </a:spcBef>
              <a:buFont typeface="Arial" panose="020B0604020202020204" pitchFamily="34" charset="0"/>
              <a:buChar char="•"/>
            </a:pPr>
            <a:r>
              <a:rPr lang="sl-SI" sz="2200" i="1">
                <a:solidFill>
                  <a:schemeClr val="accent1">
                    <a:lumMod val="75000"/>
                  </a:schemeClr>
                </a:solidFill>
                <a:cs typeface="Arial"/>
              </a:rPr>
              <a:t>16% new plastics				0.9 bil SEK</a:t>
            </a:r>
          </a:p>
          <a:p>
            <a:pPr lvl="1">
              <a:spcBef>
                <a:spcPts val="0"/>
              </a:spcBef>
              <a:buFont typeface="Arial" panose="020B0604020202020204" pitchFamily="34" charset="0"/>
              <a:buChar char="•"/>
            </a:pPr>
            <a:r>
              <a:rPr lang="sl-SI" sz="2200" i="1">
                <a:solidFill>
                  <a:schemeClr val="accent1">
                    <a:lumMod val="75000"/>
                  </a:schemeClr>
                </a:solidFill>
                <a:cs typeface="Arial"/>
              </a:rPr>
              <a:t>4% landfield				0.0 bil SEK</a:t>
            </a:r>
          </a:p>
          <a:p>
            <a:pPr>
              <a:spcBef>
                <a:spcPts val="0"/>
              </a:spcBef>
              <a:buFont typeface="Arial" panose="020B0604020202020204" pitchFamily="34" charset="0"/>
              <a:buChar char="•"/>
            </a:pPr>
            <a:r>
              <a:rPr lang="sl-SI" sz="2400" i="1">
                <a:solidFill>
                  <a:schemeClr val="tx1"/>
                </a:solidFill>
                <a:cs typeface="Arial"/>
              </a:rPr>
              <a:t>All value retained 				1.3 bil SEK</a:t>
            </a:r>
          </a:p>
          <a:p>
            <a:pPr>
              <a:spcBef>
                <a:spcPts val="0"/>
              </a:spcBef>
              <a:buFont typeface="Arial" panose="020B0604020202020204" pitchFamily="34" charset="0"/>
              <a:buChar char="•"/>
            </a:pPr>
            <a:r>
              <a:rPr lang="sl-SI" sz="2400" i="1">
                <a:solidFill>
                  <a:schemeClr val="tx1"/>
                </a:solidFill>
                <a:cs typeface="Arial"/>
              </a:rPr>
              <a:t>Value retained/Value end of use			</a:t>
            </a:r>
            <a:r>
              <a:rPr lang="sl-SI" sz="2400" b="1" i="1">
                <a:solidFill>
                  <a:srgbClr val="FF0000"/>
                </a:solidFill>
                <a:cs typeface="Arial"/>
              </a:rPr>
              <a:t>13%</a:t>
            </a:r>
            <a:endParaRPr lang="en-GB" sz="2400" b="1" i="1">
              <a:solidFill>
                <a:srgbClr val="FF0000"/>
              </a:solidFill>
              <a:cs typeface="Arial"/>
            </a:endParaRPr>
          </a:p>
        </p:txBody>
      </p:sp>
      <p:sp>
        <p:nvSpPr>
          <p:cNvPr id="3" name="TextBox 2"/>
          <p:cNvSpPr txBox="1"/>
          <p:nvPr/>
        </p:nvSpPr>
        <p:spPr>
          <a:xfrm>
            <a:off x="381000" y="209550"/>
            <a:ext cx="8458200" cy="830997"/>
          </a:xfrm>
          <a:prstGeom prst="rect">
            <a:avLst/>
          </a:prstGeom>
          <a:noFill/>
        </p:spPr>
        <p:txBody>
          <a:bodyPr wrap="square" rtlCol="0">
            <a:spAutoFit/>
          </a:bodyPr>
          <a:lstStyle/>
          <a:p>
            <a:pPr algn="ctr"/>
            <a:r>
              <a:rPr lang="en-GB" sz="2400" b="1" i="1">
                <a:solidFill>
                  <a:srgbClr val="C00000"/>
                </a:solidFill>
                <a:cs typeface="Arial"/>
              </a:rPr>
              <a:t>RETAINING VALUE IN THE </a:t>
            </a:r>
            <a:r>
              <a:rPr lang="sl-SI" sz="2400" b="1" i="1">
                <a:solidFill>
                  <a:srgbClr val="C00000"/>
                </a:solidFill>
                <a:cs typeface="Arial"/>
              </a:rPr>
              <a:t>SWEDISH </a:t>
            </a:r>
            <a:r>
              <a:rPr lang="en-GB" sz="2400" b="1" i="1">
                <a:solidFill>
                  <a:srgbClr val="C00000"/>
                </a:solidFill>
                <a:cs typeface="Arial"/>
              </a:rPr>
              <a:t>MATERIALS SYSTEMS</a:t>
            </a:r>
            <a:endParaRPr lang="sl-SI" sz="2400" b="1" i="1">
              <a:solidFill>
                <a:srgbClr val="C00000"/>
              </a:solidFill>
              <a:cs typeface="Arial"/>
            </a:endParaRPr>
          </a:p>
          <a:p>
            <a:pPr algn="ctr"/>
            <a:r>
              <a:rPr lang="sl-SI" sz="2400" b="1" i="1">
                <a:solidFill>
                  <a:srgbClr val="C00000"/>
                </a:solidFill>
                <a:cs typeface="Arial"/>
              </a:rPr>
              <a:t>The Case of Plastics</a:t>
            </a:r>
            <a:endParaRPr lang="en-GB" sz="2400" b="1" i="1">
              <a:solidFill>
                <a:srgbClr val="C00000"/>
              </a:solidFill>
              <a:cs typeface="Arial"/>
            </a:endParaRPr>
          </a:p>
        </p:txBody>
      </p:sp>
      <p:sp>
        <p:nvSpPr>
          <p:cNvPr id="4" name="TextBox 3">
            <a:extLst>
              <a:ext uri="{FF2B5EF4-FFF2-40B4-BE49-F238E27FC236}">
                <a16:creationId xmlns:a16="http://schemas.microsoft.com/office/drawing/2014/main" id="{C5A4CBC2-1635-364A-8955-5102B48E874F}"/>
              </a:ext>
            </a:extLst>
          </p:cNvPr>
          <p:cNvSpPr txBox="1"/>
          <p:nvPr/>
        </p:nvSpPr>
        <p:spPr>
          <a:xfrm>
            <a:off x="914400" y="4778573"/>
            <a:ext cx="3100311" cy="307777"/>
          </a:xfrm>
          <a:prstGeom prst="rect">
            <a:avLst/>
          </a:prstGeom>
          <a:noFill/>
        </p:spPr>
        <p:txBody>
          <a:bodyPr wrap="square" rtlCol="0">
            <a:spAutoFit/>
          </a:bodyPr>
          <a:lstStyle/>
          <a:p>
            <a:r>
              <a:rPr lang="en-US" sz="1400" i="1"/>
              <a:t>Source: Material Economics </a:t>
            </a:r>
          </a:p>
        </p:txBody>
      </p:sp>
    </p:spTree>
    <p:extLst>
      <p:ext uri="{BB962C8B-B14F-4D97-AF65-F5344CB8AC3E}">
        <p14:creationId xmlns:p14="http://schemas.microsoft.com/office/powerpoint/2010/main" val="1211495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04800" y="1352550"/>
            <a:ext cx="8305800" cy="3200400"/>
          </a:xfrm>
        </p:spPr>
        <p:txBody>
          <a:bodyPr>
            <a:noAutofit/>
          </a:bodyPr>
          <a:lstStyle/>
          <a:p>
            <a:pPr>
              <a:buFont typeface="Arial" panose="020B0604020202020204" pitchFamily="34" charset="0"/>
              <a:buChar char="•"/>
            </a:pPr>
            <a:r>
              <a:rPr lang="en-GB" sz="2400" i="1">
                <a:solidFill>
                  <a:schemeClr val="tx1"/>
                </a:solidFill>
                <a:cs typeface="Arial"/>
              </a:rPr>
              <a:t>Digitalisation is a </a:t>
            </a:r>
            <a:r>
              <a:rPr lang="en-GB" sz="2400" i="1">
                <a:solidFill>
                  <a:srgbClr val="C00000"/>
                </a:solidFill>
                <a:cs typeface="Arial"/>
              </a:rPr>
              <a:t>key tool for more efficient materials handling</a:t>
            </a:r>
            <a:r>
              <a:rPr lang="en-GB" sz="2400" i="1">
                <a:solidFill>
                  <a:schemeClr val="tx1"/>
                </a:solidFill>
                <a:cs typeface="Arial"/>
              </a:rPr>
              <a:t>, innovation in this area is a major industrial opportunity. There is enormous potential for cost reduction and for increasing sophistication of </a:t>
            </a:r>
            <a:r>
              <a:rPr lang="en-GB" sz="2400" i="1">
                <a:solidFill>
                  <a:srgbClr val="C00000"/>
                </a:solidFill>
                <a:cs typeface="Arial"/>
              </a:rPr>
              <a:t>secondary materials production</a:t>
            </a:r>
            <a:r>
              <a:rPr lang="en-GB" sz="2400" i="1">
                <a:solidFill>
                  <a:schemeClr val="tx1"/>
                </a:solidFill>
                <a:cs typeface="Arial"/>
              </a:rPr>
              <a:t>.</a:t>
            </a:r>
          </a:p>
          <a:p>
            <a:pPr>
              <a:buFont typeface="Arial" panose="020B0604020202020204" pitchFamily="34" charset="0"/>
              <a:buChar char="•"/>
            </a:pPr>
            <a:r>
              <a:rPr lang="en-GB" sz="2400" i="1">
                <a:solidFill>
                  <a:schemeClr val="tx1"/>
                </a:solidFill>
                <a:cs typeface="Arial"/>
              </a:rPr>
              <a:t>Major opportunities include </a:t>
            </a:r>
            <a:r>
              <a:rPr lang="en-GB" sz="2400" i="1">
                <a:solidFill>
                  <a:srgbClr val="C00000"/>
                </a:solidFill>
                <a:cs typeface="Arial"/>
              </a:rPr>
              <a:t>marking technologies, low-cost sensors, real-time tracking, distributed ledgers and automation</a:t>
            </a:r>
            <a:r>
              <a:rPr lang="en-GB" sz="2400" i="1">
                <a:solidFill>
                  <a:schemeClr val="tx1"/>
                </a:solidFill>
                <a:cs typeface="Arial"/>
              </a:rPr>
              <a:t>. </a:t>
            </a:r>
          </a:p>
        </p:txBody>
      </p:sp>
      <p:sp>
        <p:nvSpPr>
          <p:cNvPr id="3" name="TextBox 2"/>
          <p:cNvSpPr txBox="1"/>
          <p:nvPr/>
        </p:nvSpPr>
        <p:spPr>
          <a:xfrm>
            <a:off x="609600" y="448330"/>
            <a:ext cx="7924800" cy="523220"/>
          </a:xfrm>
          <a:prstGeom prst="rect">
            <a:avLst/>
          </a:prstGeom>
          <a:noFill/>
        </p:spPr>
        <p:txBody>
          <a:bodyPr wrap="square" rtlCol="0">
            <a:spAutoFit/>
          </a:bodyPr>
          <a:lstStyle/>
          <a:p>
            <a:pPr algn="ctr"/>
            <a:r>
              <a:rPr lang="en-GB" sz="2800" b="1" i="1">
                <a:solidFill>
                  <a:srgbClr val="C00000"/>
                </a:solidFill>
                <a:cs typeface="Arial"/>
              </a:rPr>
              <a:t>RETAINING VALUE IN THE MATERIALS SYSTEMS</a:t>
            </a:r>
          </a:p>
        </p:txBody>
      </p:sp>
      <p:sp>
        <p:nvSpPr>
          <p:cNvPr id="4" name="TextBox 3">
            <a:extLst>
              <a:ext uri="{FF2B5EF4-FFF2-40B4-BE49-F238E27FC236}">
                <a16:creationId xmlns:a16="http://schemas.microsoft.com/office/drawing/2014/main" id="{E46B5CE7-33E6-7F42-8D7F-38A96C065CAF}"/>
              </a:ext>
            </a:extLst>
          </p:cNvPr>
          <p:cNvSpPr txBox="1"/>
          <p:nvPr/>
        </p:nvSpPr>
        <p:spPr>
          <a:xfrm>
            <a:off x="5638800" y="4552950"/>
            <a:ext cx="3100311" cy="338554"/>
          </a:xfrm>
          <a:prstGeom prst="rect">
            <a:avLst/>
          </a:prstGeom>
          <a:noFill/>
        </p:spPr>
        <p:txBody>
          <a:bodyPr wrap="square" rtlCol="0">
            <a:spAutoFit/>
          </a:bodyPr>
          <a:lstStyle/>
          <a:p>
            <a:r>
              <a:rPr lang="en-US" sz="1600" i="1"/>
              <a:t>Source: Material Economics </a:t>
            </a:r>
          </a:p>
        </p:txBody>
      </p:sp>
    </p:spTree>
    <p:extLst>
      <p:ext uri="{BB962C8B-B14F-4D97-AF65-F5344CB8AC3E}">
        <p14:creationId xmlns:p14="http://schemas.microsoft.com/office/powerpoint/2010/main" val="395481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3970" name="Object 2" hidden="1"/>
          <p:cNvGraphicFramePr>
            <a:graphicFrameLocks noChangeAspect="1"/>
          </p:cNvGraphicFramePr>
          <p:nvPr>
            <p:custDataLst>
              <p:tags r:id="rId2"/>
            </p:custDataLst>
            <p:extLst/>
          </p:nvPr>
        </p:nvGraphicFramePr>
        <p:xfrm>
          <a:off x="270" y="1"/>
          <a:ext cx="161974" cy="121481"/>
        </p:xfrm>
        <a:graphic>
          <a:graphicData uri="http://schemas.openxmlformats.org/presentationml/2006/ole">
            <mc:AlternateContent xmlns:mc="http://schemas.openxmlformats.org/markup-compatibility/2006">
              <mc:Choice xmlns:v="urn:schemas-microsoft-com:vml" Requires="v">
                <p:oleObj spid="_x0000_s61506" name="think-cell Slide" r:id="rId5" imgW="381" imgH="381" progId="TCLayout.ActiveDocument.1">
                  <p:embed/>
                </p:oleObj>
              </mc:Choice>
              <mc:Fallback>
                <p:oleObj name="think-cell Slide" r:id="rId5" imgW="381" imgH="381" progId="TCLayout.ActiveDocument.1">
                  <p:embed/>
                  <p:pic>
                    <p:nvPicPr>
                      <p:cNvPr id="83970" name="Object 2"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gray">
                      <a:xfrm>
                        <a:off x="270" y="1"/>
                        <a:ext cx="161974" cy="12148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2" name="Picture 21"/>
          <p:cNvPicPr>
            <a:picLocks noChangeAspect="1"/>
          </p:cNvPicPr>
          <p:nvPr/>
        </p:nvPicPr>
        <p:blipFill>
          <a:blip r:embed="rId7"/>
          <a:stretch>
            <a:fillRect/>
          </a:stretch>
        </p:blipFill>
        <p:spPr>
          <a:xfrm>
            <a:off x="0" y="0"/>
            <a:ext cx="6662801" cy="5143500"/>
          </a:xfrm>
          <a:prstGeom prst="rect">
            <a:avLst/>
          </a:prstGeom>
        </p:spPr>
      </p:pic>
      <p:sp>
        <p:nvSpPr>
          <p:cNvPr id="26" name="Rectangle 25"/>
          <p:cNvSpPr/>
          <p:nvPr/>
        </p:nvSpPr>
        <p:spPr>
          <a:xfrm>
            <a:off x="152400" y="666750"/>
            <a:ext cx="3276600" cy="3124200"/>
          </a:xfrm>
          <a:prstGeom prst="rect">
            <a:avLst/>
          </a:prstGeom>
          <a:noFill/>
          <a:ln w="38100" cmpd="sng">
            <a:solidFill>
              <a:schemeClr val="accent3"/>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7" name="Curved Down Arrow 26"/>
          <p:cNvSpPr/>
          <p:nvPr/>
        </p:nvSpPr>
        <p:spPr>
          <a:xfrm flipH="1">
            <a:off x="1219200" y="234950"/>
            <a:ext cx="4343400" cy="1879600"/>
          </a:xfrm>
          <a:prstGeom prst="curvedDownArrow">
            <a:avLst/>
          </a:prstGeom>
          <a:solidFill>
            <a:srgbClr val="00B050"/>
          </a:solidFill>
          <a:ln>
            <a:solidFill>
              <a:srgbClr val="00B050"/>
            </a:solidFill>
          </a:ln>
          <a:effectLst>
            <a:innerShdw blurRad="63500" dist="1016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extBox 1"/>
          <p:cNvSpPr txBox="1"/>
          <p:nvPr/>
        </p:nvSpPr>
        <p:spPr>
          <a:xfrm>
            <a:off x="6781800" y="1251287"/>
            <a:ext cx="2176399" cy="1015663"/>
          </a:xfrm>
          <a:prstGeom prst="rect">
            <a:avLst/>
          </a:prstGeom>
          <a:noFill/>
        </p:spPr>
        <p:txBody>
          <a:bodyPr wrap="square" rtlCol="0">
            <a:spAutoFit/>
          </a:bodyPr>
          <a:lstStyle/>
          <a:p>
            <a:r>
              <a:rPr lang="en-US" sz="2000" b="1" i="1">
                <a:solidFill>
                  <a:srgbClr val="C00000"/>
                </a:solidFill>
              </a:rPr>
              <a:t>BIOECONOMY</a:t>
            </a:r>
          </a:p>
          <a:p>
            <a:r>
              <a:rPr lang="en-US" sz="2000" b="1" i="1">
                <a:solidFill>
                  <a:srgbClr val="C00000"/>
                </a:solidFill>
              </a:rPr>
              <a:t>AND CIRCULAR ECONOMY</a:t>
            </a:r>
          </a:p>
        </p:txBody>
      </p:sp>
      <p:pic>
        <p:nvPicPr>
          <p:cNvPr id="3" name="Picture 2">
            <a:extLst>
              <a:ext uri="{FF2B5EF4-FFF2-40B4-BE49-F238E27FC236}">
                <a16:creationId xmlns:a16="http://schemas.microsoft.com/office/drawing/2014/main" id="{BCB80FB8-E275-774C-AF39-FC8AD6F57D7C}"/>
              </a:ext>
            </a:extLst>
          </p:cNvPr>
          <p:cNvPicPr>
            <a:picLocks noChangeAspect="1"/>
          </p:cNvPicPr>
          <p:nvPr/>
        </p:nvPicPr>
        <p:blipFill>
          <a:blip r:embed="rId8"/>
          <a:stretch>
            <a:fillRect/>
          </a:stretch>
        </p:blipFill>
        <p:spPr>
          <a:xfrm>
            <a:off x="6662800" y="2343150"/>
            <a:ext cx="2481199" cy="2481199"/>
          </a:xfrm>
          <a:prstGeom prst="rect">
            <a:avLst/>
          </a:prstGeom>
        </p:spPr>
      </p:pic>
      <p:sp>
        <p:nvSpPr>
          <p:cNvPr id="8" name="Donut 7">
            <a:extLst>
              <a:ext uri="{FF2B5EF4-FFF2-40B4-BE49-F238E27FC236}">
                <a16:creationId xmlns:a16="http://schemas.microsoft.com/office/drawing/2014/main" id="{B8AC69C0-A41A-EF47-9C8C-1B3DA69FD610}"/>
              </a:ext>
            </a:extLst>
          </p:cNvPr>
          <p:cNvSpPr/>
          <p:nvPr/>
        </p:nvSpPr>
        <p:spPr>
          <a:xfrm>
            <a:off x="8462633" y="57150"/>
            <a:ext cx="605167" cy="591213"/>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3</a:t>
            </a:r>
          </a:p>
        </p:txBody>
      </p:sp>
      <p:sp>
        <p:nvSpPr>
          <p:cNvPr id="9" name="Rectangle 8">
            <a:extLst>
              <a:ext uri="{FF2B5EF4-FFF2-40B4-BE49-F238E27FC236}">
                <a16:creationId xmlns:a16="http://schemas.microsoft.com/office/drawing/2014/main" id="{485D15DC-B705-F047-AE60-19853E864241}"/>
              </a:ext>
            </a:extLst>
          </p:cNvPr>
          <p:cNvSpPr/>
          <p:nvPr/>
        </p:nvSpPr>
        <p:spPr>
          <a:xfrm>
            <a:off x="6781800" y="276820"/>
            <a:ext cx="2514600" cy="923330"/>
          </a:xfrm>
          <a:prstGeom prst="rect">
            <a:avLst/>
          </a:prstGeom>
        </p:spPr>
        <p:txBody>
          <a:bodyPr wrap="square">
            <a:spAutoFit/>
          </a:bodyPr>
          <a:lstStyle/>
          <a:p>
            <a:pPr>
              <a:buClr>
                <a:srgbClr val="C00000"/>
              </a:buClr>
              <a:buSzPct val="130000"/>
            </a:pPr>
            <a:r>
              <a:rPr lang="en-GB" i="1"/>
              <a:t>Plastics</a:t>
            </a:r>
          </a:p>
          <a:p>
            <a:pPr>
              <a:buClr>
                <a:srgbClr val="C00000"/>
              </a:buClr>
              <a:buSzPct val="130000"/>
            </a:pPr>
            <a:r>
              <a:rPr lang="en-GB" i="1"/>
              <a:t>Land management</a:t>
            </a:r>
          </a:p>
          <a:p>
            <a:pPr>
              <a:buClr>
                <a:srgbClr val="C00000"/>
              </a:buClr>
              <a:buSzPct val="130000"/>
            </a:pPr>
            <a:r>
              <a:rPr lang="en-GB" i="1">
                <a:solidFill>
                  <a:srgbClr val="C00000"/>
                </a:solidFill>
              </a:rPr>
              <a:t>Food systems</a:t>
            </a:r>
          </a:p>
        </p:txBody>
      </p:sp>
    </p:spTree>
    <p:extLst>
      <p:ext uri="{BB962C8B-B14F-4D97-AF65-F5344CB8AC3E}">
        <p14:creationId xmlns:p14="http://schemas.microsoft.com/office/powerpoint/2010/main" val="161534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23" presetClass="entr" presetSubtype="16" fill="hold" grpId="1" nodeType="after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p:cTn id="10" dur="500" fill="hold"/>
                                        <p:tgtEl>
                                          <p:spTgt spid="27"/>
                                        </p:tgtEl>
                                        <p:attrNameLst>
                                          <p:attrName>ppt_w</p:attrName>
                                        </p:attrNameLst>
                                      </p:cBhvr>
                                      <p:tavLst>
                                        <p:tav tm="0">
                                          <p:val>
                                            <p:fltVal val="0"/>
                                          </p:val>
                                        </p:tav>
                                        <p:tav tm="100000">
                                          <p:val>
                                            <p:strVal val="#ppt_w"/>
                                          </p:val>
                                        </p:tav>
                                      </p:tavLst>
                                    </p:anim>
                                    <p:anim calcmode="lin" valueType="num">
                                      <p:cBhvr>
                                        <p:cTn id="11" dur="500" fill="hold"/>
                                        <p:tgtEl>
                                          <p:spTgt spid="27"/>
                                        </p:tgtEl>
                                        <p:attrNameLst>
                                          <p:attrName>ppt_h</p:attrName>
                                        </p:attrNameLst>
                                      </p:cBhvr>
                                      <p:tavLst>
                                        <p:tav tm="0">
                                          <p:val>
                                            <p:fltVal val="0"/>
                                          </p:val>
                                        </p:tav>
                                        <p:tav tm="100000">
                                          <p:val>
                                            <p:strVal val="#ppt_h"/>
                                          </p:val>
                                        </p:tav>
                                      </p:tavLst>
                                    </p:anim>
                                  </p:childTnLst>
                                </p:cTn>
                              </p:par>
                            </p:childTnLst>
                          </p:cTn>
                        </p:par>
                        <p:par>
                          <p:cTn id="12" fill="hold">
                            <p:stCondLst>
                              <p:cond delay="500"/>
                            </p:stCondLst>
                            <p:childTnLst>
                              <p:par>
                                <p:cTn id="13" presetID="26" presetClass="emph" presetSubtype="0" fill="hold" grpId="0" nodeType="afterEffect">
                                  <p:stCondLst>
                                    <p:cond delay="0"/>
                                  </p:stCondLst>
                                  <p:childTnLst>
                                    <p:animEffect transition="out" filter="fade">
                                      <p:cBhvr>
                                        <p:cTn id="14" dur="2000" tmFilter="0, 0; .2, .5; .8, .5; 1, 0"/>
                                        <p:tgtEl>
                                          <p:spTgt spid="27"/>
                                        </p:tgtEl>
                                      </p:cBhvr>
                                    </p:animEffect>
                                    <p:animScale>
                                      <p:cBhvr>
                                        <p:cTn id="15" dur="1000" autoRev="1" fill="hold"/>
                                        <p:tgtEl>
                                          <p:spTgt spid="27"/>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fade">
                                      <p:cBhvr>
                                        <p:cTn id="20" dur="750"/>
                                        <p:tgtEl>
                                          <p:spTgt spid="9">
                                            <p:txEl>
                                              <p:pRg st="0" end="0"/>
                                            </p:txEl>
                                          </p:spTgt>
                                        </p:tgtEl>
                                      </p:cBhvr>
                                    </p:animEffect>
                                    <p:anim calcmode="lin" valueType="num">
                                      <p:cBhvr>
                                        <p:cTn id="21" dur="75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2" dur="75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23" fill="hold">
                            <p:stCondLst>
                              <p:cond delay="750"/>
                            </p:stCondLst>
                            <p:childTnLst>
                              <p:par>
                                <p:cTn id="24" presetID="42" presetClass="entr" presetSubtype="0" fill="hold" nodeType="afterEffect">
                                  <p:stCondLst>
                                    <p:cond delay="0"/>
                                  </p:stCondLst>
                                  <p:childTnLst>
                                    <p:set>
                                      <p:cBhvr>
                                        <p:cTn id="25" dur="1" fill="hold">
                                          <p:stCondLst>
                                            <p:cond delay="0"/>
                                          </p:stCondLst>
                                        </p:cTn>
                                        <p:tgtEl>
                                          <p:spTgt spid="9">
                                            <p:txEl>
                                              <p:pRg st="1" end="1"/>
                                            </p:txEl>
                                          </p:spTgt>
                                        </p:tgtEl>
                                        <p:attrNameLst>
                                          <p:attrName>style.visibility</p:attrName>
                                        </p:attrNameLst>
                                      </p:cBhvr>
                                      <p:to>
                                        <p:strVal val="visible"/>
                                      </p:to>
                                    </p:set>
                                    <p:animEffect transition="in" filter="fade">
                                      <p:cBhvr>
                                        <p:cTn id="26" dur="1000"/>
                                        <p:tgtEl>
                                          <p:spTgt spid="9">
                                            <p:txEl>
                                              <p:pRg st="1" end="1"/>
                                            </p:txEl>
                                          </p:spTgt>
                                        </p:tgtEl>
                                      </p:cBhvr>
                                    </p:animEffect>
                                    <p:anim calcmode="lin" valueType="num">
                                      <p:cBhvr>
                                        <p:cTn id="27"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par>
                          <p:cTn id="29" fill="hold">
                            <p:stCondLst>
                              <p:cond delay="1750"/>
                            </p:stCondLst>
                            <p:childTnLst>
                              <p:par>
                                <p:cTn id="30" presetID="42" presetClass="entr" presetSubtype="0" fill="hold" nodeType="afterEffect">
                                  <p:stCondLst>
                                    <p:cond delay="0"/>
                                  </p:stCondLst>
                                  <p:childTnLst>
                                    <p:set>
                                      <p:cBhvr>
                                        <p:cTn id="31" dur="1" fill="hold">
                                          <p:stCondLst>
                                            <p:cond delay="0"/>
                                          </p:stCondLst>
                                        </p:cTn>
                                        <p:tgtEl>
                                          <p:spTgt spid="9">
                                            <p:txEl>
                                              <p:pRg st="2" end="2"/>
                                            </p:txEl>
                                          </p:spTgt>
                                        </p:tgtEl>
                                        <p:attrNameLst>
                                          <p:attrName>style.visibility</p:attrName>
                                        </p:attrNameLst>
                                      </p:cBhvr>
                                      <p:to>
                                        <p:strVal val="visible"/>
                                      </p:to>
                                    </p:set>
                                    <p:animEffect transition="in" filter="fade">
                                      <p:cBhvr>
                                        <p:cTn id="32" dur="1000"/>
                                        <p:tgtEl>
                                          <p:spTgt spid="9">
                                            <p:txEl>
                                              <p:pRg st="2" end="2"/>
                                            </p:txEl>
                                          </p:spTgt>
                                        </p:tgtEl>
                                      </p:cBhvr>
                                    </p:animEffect>
                                    <p:anim calcmode="lin" valueType="num">
                                      <p:cBhvr>
                                        <p:cTn id="33"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par>
                          <p:cTn id="35" fill="hold">
                            <p:stCondLst>
                              <p:cond delay="2750"/>
                            </p:stCondLst>
                            <p:childTnLst>
                              <p:par>
                                <p:cTn id="36" presetID="26" presetClass="emph" presetSubtype="0" fill="hold" nodeType="afterEffect">
                                  <p:stCondLst>
                                    <p:cond delay="0"/>
                                  </p:stCondLst>
                                  <p:childTnLst>
                                    <p:animEffect transition="out" filter="fade">
                                      <p:cBhvr>
                                        <p:cTn id="37" dur="500" tmFilter="0, 0; .2, .5; .8, .5; 1, 0"/>
                                        <p:tgtEl>
                                          <p:spTgt spid="9">
                                            <p:txEl>
                                              <p:pRg st="2" end="2"/>
                                            </p:txEl>
                                          </p:spTgt>
                                        </p:tgtEl>
                                      </p:cBhvr>
                                    </p:animEffect>
                                    <p:animScale>
                                      <p:cBhvr>
                                        <p:cTn id="38" dur="250" autoRev="1" fill="hold"/>
                                        <p:tgtEl>
                                          <p:spTgt spid="9">
                                            <p:txEl>
                                              <p:pRg st="2" end="2"/>
                                            </p:txEl>
                                          </p:spTgt>
                                        </p:tgtEl>
                                      </p:cBhvr>
                                      <p:by x="105000" y="105000"/>
                                    </p:animScale>
                                  </p:childTnLst>
                                </p:cTn>
                              </p:par>
                            </p:childTnLst>
                          </p:cTn>
                        </p:par>
                        <p:par>
                          <p:cTn id="39" fill="hold">
                            <p:stCondLst>
                              <p:cond delay="3250"/>
                            </p:stCondLst>
                            <p:childTnLst>
                              <p:par>
                                <p:cTn id="40" presetID="26" presetClass="emph" presetSubtype="0" fill="hold" nodeType="afterEffect">
                                  <p:stCondLst>
                                    <p:cond delay="0"/>
                                  </p:stCondLst>
                                  <p:childTnLst>
                                    <p:animEffect transition="out" filter="fade">
                                      <p:cBhvr>
                                        <p:cTn id="41" dur="500" tmFilter="0, 0; .2, .5; .8, .5; 1, 0"/>
                                        <p:tgtEl>
                                          <p:spTgt spid="9">
                                            <p:txEl>
                                              <p:pRg st="2" end="2"/>
                                            </p:txEl>
                                          </p:spTgt>
                                        </p:tgtEl>
                                      </p:cBhvr>
                                    </p:animEffect>
                                    <p:animScale>
                                      <p:cBhvr>
                                        <p:cTn id="42" dur="250" autoRev="1" fill="hold"/>
                                        <p:tgtEl>
                                          <p:spTgt spid="9">
                                            <p:txEl>
                                              <p:pRg st="2" end="2"/>
                                            </p:txEl>
                                          </p:spTgt>
                                        </p:tgtEl>
                                      </p:cBhvr>
                                      <p:by x="105000" y="105000"/>
                                    </p:animScale>
                                  </p:childTnLst>
                                </p:cTn>
                              </p:par>
                            </p:childTnLst>
                          </p:cTn>
                        </p:par>
                        <p:par>
                          <p:cTn id="43" fill="hold">
                            <p:stCondLst>
                              <p:cond delay="3750"/>
                            </p:stCondLst>
                            <p:childTnLst>
                              <p:par>
                                <p:cTn id="44" presetID="26" presetClass="emph" presetSubtype="0" fill="hold" nodeType="afterEffect">
                                  <p:stCondLst>
                                    <p:cond delay="0"/>
                                  </p:stCondLst>
                                  <p:childTnLst>
                                    <p:animEffect transition="out" filter="fade">
                                      <p:cBhvr>
                                        <p:cTn id="45" dur="500" tmFilter="0, 0; .2, .5; .8, .5; 1, 0"/>
                                        <p:tgtEl>
                                          <p:spTgt spid="9">
                                            <p:txEl>
                                              <p:pRg st="2" end="2"/>
                                            </p:txEl>
                                          </p:spTgt>
                                        </p:tgtEl>
                                      </p:cBhvr>
                                    </p:animEffect>
                                    <p:animScale>
                                      <p:cBhvr>
                                        <p:cTn id="46" dur="250" autoRev="1" fill="hold"/>
                                        <p:tgtEl>
                                          <p:spTgt spid="9">
                                            <p:txEl>
                                              <p:pRg st="2" end="2"/>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7"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76200" y="1657350"/>
            <a:ext cx="5638800" cy="2743200"/>
          </a:xfrm>
        </p:spPr>
        <p:txBody>
          <a:bodyPr>
            <a:noAutofit/>
          </a:bodyPr>
          <a:lstStyle/>
          <a:p>
            <a:pPr>
              <a:buFont typeface="Arial" panose="020B0604020202020204" pitchFamily="34" charset="0"/>
              <a:buChar char="•"/>
            </a:pPr>
            <a:r>
              <a:rPr lang="en-GB" sz="2000" i="1">
                <a:solidFill>
                  <a:srgbClr val="FF0000"/>
                </a:solidFill>
              </a:rPr>
              <a:t>Pesticides </a:t>
            </a:r>
            <a:r>
              <a:rPr lang="en-GB" sz="2000" i="1">
                <a:solidFill>
                  <a:schemeClr val="tx1"/>
                </a:solidFill>
              </a:rPr>
              <a:t>can not be used for targeted crop protection </a:t>
            </a:r>
          </a:p>
          <a:p>
            <a:pPr>
              <a:buFont typeface="Arial" panose="020B0604020202020204" pitchFamily="34" charset="0"/>
              <a:buChar char="•"/>
            </a:pPr>
            <a:r>
              <a:rPr lang="en-GB" sz="2000" i="1">
                <a:solidFill>
                  <a:srgbClr val="FF0000"/>
                </a:solidFill>
              </a:rPr>
              <a:t>Current model of pesticides authorisation </a:t>
            </a:r>
            <a:r>
              <a:rPr lang="en-GB" sz="2000" i="1">
                <a:solidFill>
                  <a:schemeClr val="tx1"/>
                </a:solidFill>
              </a:rPr>
              <a:t>is one </a:t>
            </a:r>
            <a:r>
              <a:rPr lang="en-GB" sz="2000" i="1"/>
              <a:t>of most conflicting areas in public perception and policy making (Glyphosate, </a:t>
            </a:r>
            <a:r>
              <a:rPr lang="en-GB" sz="2000" i="1" err="1"/>
              <a:t>Neonicotinoides</a:t>
            </a:r>
            <a:r>
              <a:rPr lang="en-GB" sz="2000" i="1"/>
              <a:t>, Endocrine Disruptors…)</a:t>
            </a:r>
          </a:p>
          <a:p>
            <a:pPr>
              <a:buFont typeface="Arial" panose="020B0604020202020204" pitchFamily="34" charset="0"/>
              <a:buChar char="•"/>
            </a:pPr>
            <a:r>
              <a:rPr lang="en-GB" sz="2000" i="1">
                <a:solidFill>
                  <a:srgbClr val="FF0000"/>
                </a:solidFill>
              </a:rPr>
              <a:t>Nobody is happy </a:t>
            </a:r>
            <a:r>
              <a:rPr lang="en-GB" sz="2000" i="1">
                <a:solidFill>
                  <a:schemeClr val="tx1"/>
                </a:solidFill>
              </a:rPr>
              <a:t>(industry, civil society, policy makers)</a:t>
            </a:r>
          </a:p>
        </p:txBody>
      </p:sp>
      <p:sp>
        <p:nvSpPr>
          <p:cNvPr id="3" name="TextBox 2"/>
          <p:cNvSpPr txBox="1"/>
          <p:nvPr/>
        </p:nvSpPr>
        <p:spPr>
          <a:xfrm>
            <a:off x="609600" y="17443"/>
            <a:ext cx="7924800" cy="954107"/>
          </a:xfrm>
          <a:prstGeom prst="rect">
            <a:avLst/>
          </a:prstGeom>
          <a:noFill/>
        </p:spPr>
        <p:txBody>
          <a:bodyPr wrap="square" rtlCol="0">
            <a:spAutoFit/>
          </a:bodyPr>
          <a:lstStyle/>
          <a:p>
            <a:pPr algn="ctr"/>
            <a:r>
              <a:rPr lang="sl-SI" sz="2800" b="1" i="1">
                <a:solidFill>
                  <a:srgbClr val="C00000"/>
                </a:solidFill>
                <a:cs typeface="Arial"/>
              </a:rPr>
              <a:t>AGRICULTURE </a:t>
            </a:r>
          </a:p>
          <a:p>
            <a:pPr algn="ctr"/>
            <a:r>
              <a:rPr lang="sl-SI" sz="2800" b="1" i="1">
                <a:solidFill>
                  <a:srgbClr val="C00000"/>
                </a:solidFill>
                <a:cs typeface="Arial"/>
              </a:rPr>
              <a:t>FROM CHEMICAL BASED CROP PROTECTION</a:t>
            </a:r>
            <a:endParaRPr lang="en-GB" sz="2800" b="1" i="1">
              <a:solidFill>
                <a:srgbClr val="C00000"/>
              </a:solidFill>
              <a:cs typeface="Arial"/>
            </a:endParaRPr>
          </a:p>
        </p:txBody>
      </p:sp>
      <p:pic>
        <p:nvPicPr>
          <p:cNvPr id="4" name="Picture 3">
            <a:extLst>
              <a:ext uri="{FF2B5EF4-FFF2-40B4-BE49-F238E27FC236}">
                <a16:creationId xmlns:a16="http://schemas.microsoft.com/office/drawing/2014/main" id="{4877BF54-34B6-D642-B728-9882BAD92DBE}"/>
              </a:ext>
            </a:extLst>
          </p:cNvPr>
          <p:cNvPicPr>
            <a:picLocks noChangeAspect="1"/>
          </p:cNvPicPr>
          <p:nvPr/>
        </p:nvPicPr>
        <p:blipFill>
          <a:blip r:embed="rId2"/>
          <a:stretch>
            <a:fillRect/>
          </a:stretch>
        </p:blipFill>
        <p:spPr>
          <a:xfrm>
            <a:off x="5714199" y="2038350"/>
            <a:ext cx="3201201" cy="2133600"/>
          </a:xfrm>
          <a:prstGeom prst="rect">
            <a:avLst/>
          </a:prstGeom>
        </p:spPr>
      </p:pic>
    </p:spTree>
    <p:extLst>
      <p:ext uri="{BB962C8B-B14F-4D97-AF65-F5344CB8AC3E}">
        <p14:creationId xmlns:p14="http://schemas.microsoft.com/office/powerpoint/2010/main" val="289078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0" y="1276350"/>
            <a:ext cx="5638800" cy="3505200"/>
          </a:xfrm>
        </p:spPr>
        <p:txBody>
          <a:bodyPr>
            <a:noAutofit/>
          </a:bodyPr>
          <a:lstStyle/>
          <a:p>
            <a:pPr>
              <a:buFont typeface="Arial" panose="020B0604020202020204" pitchFamily="34" charset="0"/>
              <a:buChar char="•"/>
            </a:pPr>
            <a:r>
              <a:rPr lang="en-GB" sz="2000" i="1"/>
              <a:t>Digitalisation is allowing </a:t>
            </a:r>
            <a:r>
              <a:rPr lang="en-GB" sz="2000" i="1">
                <a:solidFill>
                  <a:srgbClr val="FF0000"/>
                </a:solidFill>
              </a:rPr>
              <a:t>targeted approach to individual plant protection - precision farming </a:t>
            </a:r>
            <a:r>
              <a:rPr lang="en-GB" sz="2000" i="1"/>
              <a:t>is an already known instrument</a:t>
            </a:r>
          </a:p>
          <a:p>
            <a:pPr>
              <a:buFont typeface="Arial" panose="020B0604020202020204" pitchFamily="34" charset="0"/>
              <a:buChar char="•"/>
            </a:pPr>
            <a:r>
              <a:rPr lang="en-GB" sz="2000" i="1"/>
              <a:t>But instead of selling pesticides, chemical companies could </a:t>
            </a:r>
            <a:r>
              <a:rPr lang="en-GB" sz="2000" i="1">
                <a:solidFill>
                  <a:srgbClr val="FF0000"/>
                </a:solidFill>
              </a:rPr>
              <a:t>sell services </a:t>
            </a:r>
            <a:r>
              <a:rPr lang="en-GB" sz="2000" i="1"/>
              <a:t>to protect (hectares of) plants from pests. This would incentivise them to sell less pesticides. By providing</a:t>
            </a:r>
            <a:r>
              <a:rPr lang="en-GB" sz="2000" i="1">
                <a:solidFill>
                  <a:srgbClr val="C00000"/>
                </a:solidFill>
              </a:rPr>
              <a:t> </a:t>
            </a:r>
            <a:r>
              <a:rPr lang="en-GB" sz="2000" i="1">
                <a:solidFill>
                  <a:schemeClr val="tx1"/>
                </a:solidFill>
              </a:rPr>
              <a:t>service of crop protection combining digital (</a:t>
            </a:r>
            <a:r>
              <a:rPr lang="en-GB" sz="2000" i="1"/>
              <a:t>small robots, drones …) and chemical solutions the use of pesticides would be minimised</a:t>
            </a:r>
          </a:p>
        </p:txBody>
      </p:sp>
      <p:sp>
        <p:nvSpPr>
          <p:cNvPr id="3" name="TextBox 2"/>
          <p:cNvSpPr txBox="1"/>
          <p:nvPr/>
        </p:nvSpPr>
        <p:spPr>
          <a:xfrm>
            <a:off x="609600" y="17443"/>
            <a:ext cx="7924800" cy="954107"/>
          </a:xfrm>
          <a:prstGeom prst="rect">
            <a:avLst/>
          </a:prstGeom>
          <a:noFill/>
        </p:spPr>
        <p:txBody>
          <a:bodyPr wrap="square" rtlCol="0">
            <a:spAutoFit/>
          </a:bodyPr>
          <a:lstStyle/>
          <a:p>
            <a:pPr algn="ctr"/>
            <a:r>
              <a:rPr lang="sl-SI" sz="2800" b="1" i="1">
                <a:solidFill>
                  <a:srgbClr val="C00000"/>
                </a:solidFill>
                <a:cs typeface="Arial"/>
              </a:rPr>
              <a:t>AGRICULTURE </a:t>
            </a:r>
          </a:p>
          <a:p>
            <a:pPr algn="ctr"/>
            <a:r>
              <a:rPr lang="sl-SI" sz="2800" b="1" i="1">
                <a:solidFill>
                  <a:srgbClr val="C00000"/>
                </a:solidFill>
                <a:cs typeface="Arial"/>
              </a:rPr>
              <a:t> TO SERVICE BASED CROP PROTECTION</a:t>
            </a:r>
            <a:endParaRPr lang="en-GB" sz="2800" b="1" i="1">
              <a:solidFill>
                <a:srgbClr val="C00000"/>
              </a:solidFill>
              <a:cs typeface="Arial"/>
            </a:endParaRPr>
          </a:p>
        </p:txBody>
      </p:sp>
      <p:pic>
        <p:nvPicPr>
          <p:cNvPr id="4" name="Picture 3">
            <a:extLst>
              <a:ext uri="{FF2B5EF4-FFF2-40B4-BE49-F238E27FC236}">
                <a16:creationId xmlns:a16="http://schemas.microsoft.com/office/drawing/2014/main" id="{2B44F0FA-0F38-D444-B2E4-FBDB4054A7A3}"/>
              </a:ext>
            </a:extLst>
          </p:cNvPr>
          <p:cNvPicPr>
            <a:picLocks noChangeAspect="1"/>
          </p:cNvPicPr>
          <p:nvPr/>
        </p:nvPicPr>
        <p:blipFill>
          <a:blip r:embed="rId2"/>
          <a:stretch>
            <a:fillRect/>
          </a:stretch>
        </p:blipFill>
        <p:spPr>
          <a:xfrm>
            <a:off x="5943599" y="1200150"/>
            <a:ext cx="3048001" cy="1380988"/>
          </a:xfrm>
          <a:prstGeom prst="rect">
            <a:avLst/>
          </a:prstGeom>
        </p:spPr>
      </p:pic>
      <p:pic>
        <p:nvPicPr>
          <p:cNvPr id="5" name="Picture 4">
            <a:extLst>
              <a:ext uri="{FF2B5EF4-FFF2-40B4-BE49-F238E27FC236}">
                <a16:creationId xmlns:a16="http://schemas.microsoft.com/office/drawing/2014/main" id="{3C6792A8-DE66-7746-9462-F385E9403FEC}"/>
              </a:ext>
            </a:extLst>
          </p:cNvPr>
          <p:cNvPicPr>
            <a:picLocks noChangeAspect="1"/>
          </p:cNvPicPr>
          <p:nvPr/>
        </p:nvPicPr>
        <p:blipFill>
          <a:blip r:embed="rId3"/>
          <a:stretch>
            <a:fillRect/>
          </a:stretch>
        </p:blipFill>
        <p:spPr>
          <a:xfrm>
            <a:off x="5943600" y="2952750"/>
            <a:ext cx="3048000" cy="1706880"/>
          </a:xfrm>
          <a:prstGeom prst="rect">
            <a:avLst/>
          </a:prstGeom>
        </p:spPr>
      </p:pic>
    </p:spTree>
    <p:extLst>
      <p:ext uri="{BB962C8B-B14F-4D97-AF65-F5344CB8AC3E}">
        <p14:creationId xmlns:p14="http://schemas.microsoft.com/office/powerpoint/2010/main" val="265928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76200" y="590550"/>
            <a:ext cx="6721543" cy="4572000"/>
          </a:xfrm>
        </p:spPr>
        <p:txBody>
          <a:bodyPr>
            <a:noAutofit/>
          </a:bodyPr>
          <a:lstStyle/>
          <a:p>
            <a:pPr>
              <a:buFont typeface="Arial" panose="020B0604020202020204" pitchFamily="34" charset="0"/>
              <a:buChar char="•"/>
            </a:pPr>
            <a:r>
              <a:rPr lang="en-GB" sz="2000" i="1">
                <a:solidFill>
                  <a:srgbClr val="FF0000"/>
                </a:solidFill>
              </a:rPr>
              <a:t>Sustainable business practices and consumer awareness and behaviour </a:t>
            </a:r>
            <a:r>
              <a:rPr lang="en-GB" sz="2000" i="1">
                <a:solidFill>
                  <a:schemeClr val="tx1"/>
                </a:solidFill>
              </a:rPr>
              <a:t>are important ingredients of fair and circular practice</a:t>
            </a:r>
            <a:r>
              <a:rPr lang="en-GB" sz="2000" i="1"/>
              <a:t>. </a:t>
            </a:r>
            <a:r>
              <a:rPr lang="en-GB" sz="2000" i="1">
                <a:solidFill>
                  <a:srgbClr val="FF0000"/>
                </a:solidFill>
              </a:rPr>
              <a:t>Transparency and visibility of value chains and production processes </a:t>
            </a:r>
            <a:r>
              <a:rPr lang="en-GB" sz="2000" i="1"/>
              <a:t>are key steps, for gaining a better understanding of the social, environmental and health risks.</a:t>
            </a:r>
          </a:p>
          <a:p>
            <a:pPr>
              <a:buFont typeface="Arial" panose="020B0604020202020204" pitchFamily="34" charset="0"/>
              <a:buChar char="•"/>
            </a:pPr>
            <a:r>
              <a:rPr lang="en-GB" sz="2000" i="1">
                <a:solidFill>
                  <a:srgbClr val="FF0000"/>
                </a:solidFill>
              </a:rPr>
              <a:t>Blockchains</a:t>
            </a:r>
            <a:r>
              <a:rPr lang="en-GB" sz="2000" i="1"/>
              <a:t> provide traceability of the information. For example, consumers know exactly what their food contains, whether the goods are genuine and respect workers’ rights. A</a:t>
            </a:r>
            <a:r>
              <a:rPr lang="en-GB" sz="2000" i="1">
                <a:solidFill>
                  <a:schemeClr val="tx1"/>
                </a:solidFill>
              </a:rPr>
              <a:t>ccess to global value chains is important for small businesses in developing economies, as well as for the provision of effective government services that support more inclusive economic and social progress.</a:t>
            </a:r>
          </a:p>
        </p:txBody>
      </p:sp>
      <p:pic>
        <p:nvPicPr>
          <p:cNvPr id="5" name="Picture 4">
            <a:extLst>
              <a:ext uri="{FF2B5EF4-FFF2-40B4-BE49-F238E27FC236}">
                <a16:creationId xmlns:a16="http://schemas.microsoft.com/office/drawing/2014/main" id="{92B2F59A-B2F7-7941-A1E6-9347DDAED056}"/>
              </a:ext>
            </a:extLst>
          </p:cNvPr>
          <p:cNvPicPr>
            <a:picLocks noChangeAspect="1"/>
          </p:cNvPicPr>
          <p:nvPr/>
        </p:nvPicPr>
        <p:blipFill>
          <a:blip r:embed="rId2"/>
          <a:stretch>
            <a:fillRect/>
          </a:stretch>
        </p:blipFill>
        <p:spPr>
          <a:xfrm>
            <a:off x="6840276" y="1885950"/>
            <a:ext cx="1583701" cy="1483112"/>
          </a:xfrm>
          <a:prstGeom prst="rect">
            <a:avLst/>
          </a:prstGeom>
        </p:spPr>
      </p:pic>
      <p:pic>
        <p:nvPicPr>
          <p:cNvPr id="6" name="Picture 5">
            <a:extLst>
              <a:ext uri="{FF2B5EF4-FFF2-40B4-BE49-F238E27FC236}">
                <a16:creationId xmlns:a16="http://schemas.microsoft.com/office/drawing/2014/main" id="{1261E603-A3F3-484E-9FA4-CCA181289A6D}"/>
              </a:ext>
            </a:extLst>
          </p:cNvPr>
          <p:cNvPicPr>
            <a:picLocks noChangeAspect="1"/>
          </p:cNvPicPr>
          <p:nvPr/>
        </p:nvPicPr>
        <p:blipFill>
          <a:blip r:embed="rId3"/>
          <a:stretch>
            <a:fillRect/>
          </a:stretch>
        </p:blipFill>
        <p:spPr>
          <a:xfrm>
            <a:off x="6840276" y="285750"/>
            <a:ext cx="1546157" cy="1600200"/>
          </a:xfrm>
          <a:prstGeom prst="rect">
            <a:avLst/>
          </a:prstGeom>
        </p:spPr>
      </p:pic>
      <p:sp>
        <p:nvSpPr>
          <p:cNvPr id="8" name="TextBox 7">
            <a:extLst>
              <a:ext uri="{FF2B5EF4-FFF2-40B4-BE49-F238E27FC236}">
                <a16:creationId xmlns:a16="http://schemas.microsoft.com/office/drawing/2014/main" id="{88D56110-85BF-F043-AC92-DEC7FB4E7A28}"/>
              </a:ext>
            </a:extLst>
          </p:cNvPr>
          <p:cNvSpPr txBox="1"/>
          <p:nvPr/>
        </p:nvSpPr>
        <p:spPr>
          <a:xfrm>
            <a:off x="76201" y="133350"/>
            <a:ext cx="6739266" cy="523220"/>
          </a:xfrm>
          <a:prstGeom prst="rect">
            <a:avLst/>
          </a:prstGeom>
          <a:noFill/>
        </p:spPr>
        <p:txBody>
          <a:bodyPr wrap="square" rtlCol="0">
            <a:spAutoFit/>
          </a:bodyPr>
          <a:lstStyle/>
          <a:p>
            <a:pPr algn="ctr"/>
            <a:r>
              <a:rPr lang="en-GB" sz="2800" i="1" dirty="0">
                <a:solidFill>
                  <a:srgbClr val="C00000"/>
                </a:solidFill>
                <a:cs typeface="Arial"/>
              </a:rPr>
              <a:t>CONSUMERS AWARENESS AND BEHAVIOUR</a:t>
            </a:r>
          </a:p>
        </p:txBody>
      </p:sp>
      <p:sp>
        <p:nvSpPr>
          <p:cNvPr id="9" name="Donut 8">
            <a:extLst>
              <a:ext uri="{FF2B5EF4-FFF2-40B4-BE49-F238E27FC236}">
                <a16:creationId xmlns:a16="http://schemas.microsoft.com/office/drawing/2014/main" id="{08D61198-8EAB-3F4D-B027-E6462EA44BF0}"/>
              </a:ext>
            </a:extLst>
          </p:cNvPr>
          <p:cNvSpPr/>
          <p:nvPr/>
        </p:nvSpPr>
        <p:spPr>
          <a:xfrm>
            <a:off x="8462633" y="151737"/>
            <a:ext cx="605167" cy="591213"/>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a:t>
            </a:r>
          </a:p>
        </p:txBody>
      </p:sp>
      <p:pic>
        <p:nvPicPr>
          <p:cNvPr id="4" name="Picture 3">
            <a:extLst>
              <a:ext uri="{FF2B5EF4-FFF2-40B4-BE49-F238E27FC236}">
                <a16:creationId xmlns:a16="http://schemas.microsoft.com/office/drawing/2014/main" id="{454CFADE-F87D-FA4F-B846-3B3522AF44CF}"/>
              </a:ext>
            </a:extLst>
          </p:cNvPr>
          <p:cNvPicPr>
            <a:picLocks noChangeAspect="1"/>
          </p:cNvPicPr>
          <p:nvPr/>
        </p:nvPicPr>
        <p:blipFill>
          <a:blip r:embed="rId4"/>
          <a:stretch>
            <a:fillRect/>
          </a:stretch>
        </p:blipFill>
        <p:spPr>
          <a:xfrm>
            <a:off x="6840276" y="3409950"/>
            <a:ext cx="1583702" cy="1486220"/>
          </a:xfrm>
          <a:prstGeom prst="rect">
            <a:avLst/>
          </a:prstGeom>
        </p:spPr>
      </p:pic>
    </p:spTree>
    <p:extLst>
      <p:ext uri="{BB962C8B-B14F-4D97-AF65-F5344CB8AC3E}">
        <p14:creationId xmlns:p14="http://schemas.microsoft.com/office/powerpoint/2010/main" val="354342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030287" y="50542"/>
            <a:ext cx="7202277" cy="5086608"/>
          </a:xfrm>
          <a:prstGeom prst="rect">
            <a:avLst/>
          </a:prstGeom>
        </p:spPr>
      </p:pic>
      <p:sp>
        <p:nvSpPr>
          <p:cNvPr id="18435" name="TextBox 3"/>
          <p:cNvSpPr txBox="1">
            <a:spLocks noChangeArrowheads="1"/>
          </p:cNvSpPr>
          <p:nvPr/>
        </p:nvSpPr>
        <p:spPr bwMode="auto">
          <a:xfrm>
            <a:off x="838200" y="-19050"/>
            <a:ext cx="7507287"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rebuchet MS" charset="0"/>
                <a:ea typeface="ＭＳ Ｐゴシック" charset="0"/>
                <a:cs typeface="MS PGothic" charset="0"/>
              </a:defRPr>
            </a:lvl1pPr>
            <a:lvl2pPr marL="742950" indent="-285750" eaLnBrk="0" hangingPunct="0">
              <a:defRPr sz="2400">
                <a:solidFill>
                  <a:schemeClr val="tx1"/>
                </a:solidFill>
                <a:latin typeface="Trebuchet MS" charset="0"/>
                <a:ea typeface="MS PGothic" charset="0"/>
                <a:cs typeface="MS PGothic" charset="0"/>
              </a:defRPr>
            </a:lvl2pPr>
            <a:lvl3pPr marL="1143000" indent="-228600" eaLnBrk="0" hangingPunct="0">
              <a:defRPr sz="2400">
                <a:solidFill>
                  <a:schemeClr val="tx1"/>
                </a:solidFill>
                <a:latin typeface="Trebuchet MS" charset="0"/>
                <a:ea typeface="MS PGothic" charset="0"/>
                <a:cs typeface="MS PGothic" charset="0"/>
              </a:defRPr>
            </a:lvl3pPr>
            <a:lvl4pPr marL="1600200" indent="-228600" eaLnBrk="0" hangingPunct="0">
              <a:defRPr sz="2400">
                <a:solidFill>
                  <a:schemeClr val="tx1"/>
                </a:solidFill>
                <a:latin typeface="Trebuchet MS" charset="0"/>
                <a:ea typeface="MS PGothic" charset="0"/>
                <a:cs typeface="MS PGothic" charset="0"/>
              </a:defRPr>
            </a:lvl4pPr>
            <a:lvl5pPr marL="2057400" indent="-228600" eaLnBrk="0" hangingPunct="0">
              <a:defRPr sz="2400">
                <a:solidFill>
                  <a:schemeClr val="tx1"/>
                </a:solidFill>
                <a:latin typeface="Trebuchet M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rebuchet M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rebuchet M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rebuchet M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rebuchet MS" charset="0"/>
                <a:ea typeface="MS PGothic" charset="0"/>
                <a:cs typeface="MS PGothic" charset="0"/>
              </a:defRPr>
            </a:lvl9pPr>
          </a:lstStyle>
          <a:p>
            <a:pPr algn="ctr" eaLnBrk="1" hangingPunct="1"/>
            <a:r>
              <a:rPr lang="ja-JP" altLang="en-US" sz="3200" i="1">
                <a:latin typeface="+mj-lt"/>
              </a:rPr>
              <a:t>“</a:t>
            </a:r>
            <a:r>
              <a:rPr lang="en-US" altLang="ja-JP" sz="3200" i="1">
                <a:latin typeface="+mj-lt"/>
              </a:rPr>
              <a:t>PLANETARY BOUNDARIES</a:t>
            </a:r>
            <a:r>
              <a:rPr lang="ja-JP" altLang="en-US" sz="3200" i="1">
                <a:latin typeface="+mj-lt"/>
              </a:rPr>
              <a:t>”</a:t>
            </a:r>
            <a:endParaRPr lang="en-US" sz="3200" i="1">
              <a:latin typeface="+mj-lt"/>
            </a:endParaRPr>
          </a:p>
        </p:txBody>
      </p:sp>
      <p:sp>
        <p:nvSpPr>
          <p:cNvPr id="18434" name="TextBox 2"/>
          <p:cNvSpPr txBox="1">
            <a:spLocks noChangeArrowheads="1"/>
          </p:cNvSpPr>
          <p:nvPr/>
        </p:nvSpPr>
        <p:spPr bwMode="auto">
          <a:xfrm>
            <a:off x="5602287" y="4767818"/>
            <a:ext cx="268955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MS PGothic" charset="0"/>
              </a:defRPr>
            </a:lvl1pPr>
            <a:lvl2pPr marL="742950" indent="-285750" eaLnBrk="0" hangingPunct="0">
              <a:defRPr sz="2400">
                <a:solidFill>
                  <a:schemeClr val="tx1"/>
                </a:solidFill>
                <a:latin typeface="Trebuchet MS" charset="0"/>
                <a:ea typeface="MS PGothic" charset="0"/>
                <a:cs typeface="MS PGothic" charset="0"/>
              </a:defRPr>
            </a:lvl2pPr>
            <a:lvl3pPr marL="1143000" indent="-228600" eaLnBrk="0" hangingPunct="0">
              <a:defRPr sz="2400">
                <a:solidFill>
                  <a:schemeClr val="tx1"/>
                </a:solidFill>
                <a:latin typeface="Trebuchet MS" charset="0"/>
                <a:ea typeface="MS PGothic" charset="0"/>
                <a:cs typeface="MS PGothic" charset="0"/>
              </a:defRPr>
            </a:lvl3pPr>
            <a:lvl4pPr marL="1600200" indent="-228600" eaLnBrk="0" hangingPunct="0">
              <a:defRPr sz="2400">
                <a:solidFill>
                  <a:schemeClr val="tx1"/>
                </a:solidFill>
                <a:latin typeface="Trebuchet MS" charset="0"/>
                <a:ea typeface="MS PGothic" charset="0"/>
                <a:cs typeface="MS PGothic" charset="0"/>
              </a:defRPr>
            </a:lvl4pPr>
            <a:lvl5pPr marL="2057400" indent="-228600" eaLnBrk="0" hangingPunct="0">
              <a:defRPr sz="2400">
                <a:solidFill>
                  <a:schemeClr val="tx1"/>
                </a:solidFill>
                <a:latin typeface="Trebuchet M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rebuchet M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rebuchet M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rebuchet M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rebuchet MS" charset="0"/>
                <a:ea typeface="MS PGothic" charset="0"/>
                <a:cs typeface="MS PGothic" charset="0"/>
              </a:defRPr>
            </a:lvl9pPr>
          </a:lstStyle>
          <a:p>
            <a:pPr eaLnBrk="1" hangingPunct="1"/>
            <a:r>
              <a:rPr lang="en-US" sz="1800" b="1">
                <a:latin typeface="Calibri" charset="0"/>
              </a:rPr>
              <a:t>Source: Steffen et al. 2015</a:t>
            </a:r>
          </a:p>
        </p:txBody>
      </p:sp>
    </p:spTree>
    <p:extLst>
      <p:ext uri="{BB962C8B-B14F-4D97-AF65-F5344CB8AC3E}">
        <p14:creationId xmlns:p14="http://schemas.microsoft.com/office/powerpoint/2010/main" val="2135145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533400" y="1428750"/>
            <a:ext cx="8153400" cy="20574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None/>
            </a:pPr>
            <a:r>
              <a:rPr lang="en-GB" sz="6600" b="0" i="1" dirty="0">
                <a:solidFill>
                  <a:srgbClr val="FF0000"/>
                </a:solidFill>
                <a:cs typeface="Arial"/>
              </a:rPr>
              <a:t>EUROPEAN UNION POLICIES …</a:t>
            </a:r>
          </a:p>
        </p:txBody>
      </p:sp>
    </p:spTree>
    <p:extLst>
      <p:ext uri="{BB962C8B-B14F-4D97-AF65-F5344CB8AC3E}">
        <p14:creationId xmlns:p14="http://schemas.microsoft.com/office/powerpoint/2010/main" val="1822049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80">
                                          <p:stCondLst>
                                            <p:cond delay="0"/>
                                          </p:stCondLst>
                                        </p:cTn>
                                        <p:tgtEl>
                                          <p:spTgt spid="6">
                                            <p:txEl>
                                              <p:pRg st="0" end="0"/>
                                            </p:txEl>
                                          </p:spTgt>
                                        </p:tgtEl>
                                      </p:cBhvr>
                                    </p:animEffect>
                                    <p:anim calcmode="lin" valueType="num">
                                      <p:cBhvr>
                                        <p:cTn id="8"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xEl>
                                              <p:pRg st="0" end="0"/>
                                            </p:txEl>
                                          </p:spTgt>
                                        </p:tgtEl>
                                      </p:cBhvr>
                                      <p:to x="100000" y="60000"/>
                                    </p:animScale>
                                    <p:animScale>
                                      <p:cBhvr>
                                        <p:cTn id="14" dur="166" decel="50000">
                                          <p:stCondLst>
                                            <p:cond delay="676"/>
                                          </p:stCondLst>
                                        </p:cTn>
                                        <p:tgtEl>
                                          <p:spTgt spid="6">
                                            <p:txEl>
                                              <p:pRg st="0" end="0"/>
                                            </p:txEl>
                                          </p:spTgt>
                                        </p:tgtEl>
                                      </p:cBhvr>
                                      <p:to x="100000" y="100000"/>
                                    </p:animScale>
                                    <p:animScale>
                                      <p:cBhvr>
                                        <p:cTn id="15" dur="26">
                                          <p:stCondLst>
                                            <p:cond delay="1312"/>
                                          </p:stCondLst>
                                        </p:cTn>
                                        <p:tgtEl>
                                          <p:spTgt spid="6">
                                            <p:txEl>
                                              <p:pRg st="0" end="0"/>
                                            </p:txEl>
                                          </p:spTgt>
                                        </p:tgtEl>
                                      </p:cBhvr>
                                      <p:to x="100000" y="80000"/>
                                    </p:animScale>
                                    <p:animScale>
                                      <p:cBhvr>
                                        <p:cTn id="16" dur="166" decel="50000">
                                          <p:stCondLst>
                                            <p:cond delay="1338"/>
                                          </p:stCondLst>
                                        </p:cTn>
                                        <p:tgtEl>
                                          <p:spTgt spid="6">
                                            <p:txEl>
                                              <p:pRg st="0" end="0"/>
                                            </p:txEl>
                                          </p:spTgt>
                                        </p:tgtEl>
                                      </p:cBhvr>
                                      <p:to x="100000" y="100000"/>
                                    </p:animScale>
                                    <p:animScale>
                                      <p:cBhvr>
                                        <p:cTn id="17" dur="26">
                                          <p:stCondLst>
                                            <p:cond delay="1642"/>
                                          </p:stCondLst>
                                        </p:cTn>
                                        <p:tgtEl>
                                          <p:spTgt spid="6">
                                            <p:txEl>
                                              <p:pRg st="0" end="0"/>
                                            </p:txEl>
                                          </p:spTgt>
                                        </p:tgtEl>
                                      </p:cBhvr>
                                      <p:to x="100000" y="90000"/>
                                    </p:animScale>
                                    <p:animScale>
                                      <p:cBhvr>
                                        <p:cTn id="18" dur="166" decel="50000">
                                          <p:stCondLst>
                                            <p:cond delay="1668"/>
                                          </p:stCondLst>
                                        </p:cTn>
                                        <p:tgtEl>
                                          <p:spTgt spid="6">
                                            <p:txEl>
                                              <p:pRg st="0" end="0"/>
                                            </p:txEl>
                                          </p:spTgt>
                                        </p:tgtEl>
                                      </p:cBhvr>
                                      <p:to x="100000" y="100000"/>
                                    </p:animScale>
                                    <p:animScale>
                                      <p:cBhvr>
                                        <p:cTn id="19" dur="26">
                                          <p:stCondLst>
                                            <p:cond delay="1808"/>
                                          </p:stCondLst>
                                        </p:cTn>
                                        <p:tgtEl>
                                          <p:spTgt spid="6">
                                            <p:txEl>
                                              <p:pRg st="0" end="0"/>
                                            </p:txEl>
                                          </p:spTgt>
                                        </p:tgtEl>
                                      </p:cBhvr>
                                      <p:to x="100000" y="95000"/>
                                    </p:animScale>
                                    <p:animScale>
                                      <p:cBhvr>
                                        <p:cTn id="20" dur="166" decel="50000">
                                          <p:stCondLst>
                                            <p:cond delay="1834"/>
                                          </p:stCondLst>
                                        </p:cTn>
                                        <p:tgtEl>
                                          <p:spTgt spid="6">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le 1"/>
          <p:cNvSpPr>
            <a:spLocks noGrp="1"/>
          </p:cNvSpPr>
          <p:nvPr>
            <p:ph type="title"/>
          </p:nvPr>
        </p:nvSpPr>
        <p:spPr>
          <a:xfrm>
            <a:off x="685800" y="666750"/>
            <a:ext cx="7772400" cy="914400"/>
          </a:xfrm>
        </p:spPr>
        <p:txBody>
          <a:bodyPr>
            <a:noAutofit/>
          </a:bodyPr>
          <a:lstStyle/>
          <a:p>
            <a:pPr marL="0" indent="0" algn="ctr">
              <a:buNone/>
            </a:pPr>
            <a:r>
              <a:rPr lang="en-US" sz="4000" b="0" i="1" dirty="0">
                <a:solidFill>
                  <a:schemeClr val="tx1"/>
                </a:solidFill>
                <a:effectLst/>
              </a:rPr>
              <a:t>ANNUAL GROWTH SURVEY 2018</a:t>
            </a:r>
            <a:endParaRPr lang="en-GB" altLang="en-US" sz="2000" b="0" i="1" dirty="0">
              <a:solidFill>
                <a:schemeClr val="tx1"/>
              </a:solidFill>
            </a:endParaRPr>
          </a:p>
        </p:txBody>
      </p:sp>
      <p:sp>
        <p:nvSpPr>
          <p:cNvPr id="3" name="Rectangle 2"/>
          <p:cNvSpPr/>
          <p:nvPr/>
        </p:nvSpPr>
        <p:spPr>
          <a:xfrm>
            <a:off x="838200" y="1581150"/>
            <a:ext cx="7391400" cy="1569660"/>
          </a:xfrm>
          <a:prstGeom prst="rect">
            <a:avLst/>
          </a:prstGeom>
        </p:spPr>
        <p:txBody>
          <a:bodyPr wrap="square">
            <a:spAutoFit/>
          </a:bodyPr>
          <a:lstStyle/>
          <a:p>
            <a:pPr lvl="0" algn="ctr"/>
            <a:r>
              <a:rPr lang="en-US" sz="2400" dirty="0">
                <a:solidFill>
                  <a:srgbClr val="FF0000"/>
                </a:solidFill>
              </a:rPr>
              <a:t>"</a:t>
            </a:r>
            <a:r>
              <a:rPr lang="en-US" sz="2400" i="1" dirty="0">
                <a:solidFill>
                  <a:srgbClr val="FF0000"/>
                </a:solidFill>
              </a:rPr>
              <a:t>Competitiveness </a:t>
            </a:r>
            <a:r>
              <a:rPr lang="en-US" sz="2400" i="1" dirty="0"/>
              <a:t>will be dependent on the ability to move towards </a:t>
            </a:r>
            <a:r>
              <a:rPr lang="en-US" sz="2400" i="1" dirty="0">
                <a:solidFill>
                  <a:srgbClr val="FF0000"/>
                </a:solidFill>
              </a:rPr>
              <a:t>more sustainability and resource-efficiency</a:t>
            </a:r>
            <a:r>
              <a:rPr lang="en-US" sz="2400" i="1" dirty="0"/>
              <a:t> and the ability to exploit the </a:t>
            </a:r>
            <a:r>
              <a:rPr lang="en-US" sz="2400" i="1" dirty="0">
                <a:solidFill>
                  <a:srgbClr val="FF0000"/>
                </a:solidFill>
              </a:rPr>
              <a:t>advantages of digital technologies</a:t>
            </a:r>
            <a:r>
              <a:rPr lang="en-US" sz="2400" dirty="0"/>
              <a:t>”</a:t>
            </a:r>
          </a:p>
        </p:txBody>
      </p:sp>
      <p:pic>
        <p:nvPicPr>
          <p:cNvPr id="2" name="Picture 1">
            <a:extLst>
              <a:ext uri="{FF2B5EF4-FFF2-40B4-BE49-F238E27FC236}">
                <a16:creationId xmlns:a16="http://schemas.microsoft.com/office/drawing/2014/main" id="{A4655ED2-30CA-9442-AC3B-CAA9ADF23E76}"/>
              </a:ext>
            </a:extLst>
          </p:cNvPr>
          <p:cNvPicPr>
            <a:picLocks noChangeAspect="1"/>
          </p:cNvPicPr>
          <p:nvPr/>
        </p:nvPicPr>
        <p:blipFill>
          <a:blip r:embed="rId3"/>
          <a:stretch>
            <a:fillRect/>
          </a:stretch>
        </p:blipFill>
        <p:spPr>
          <a:xfrm>
            <a:off x="6172200" y="3409950"/>
            <a:ext cx="1943100" cy="1338580"/>
          </a:xfrm>
          <a:prstGeom prst="rect">
            <a:avLst/>
          </a:prstGeom>
        </p:spPr>
      </p:pic>
    </p:spTree>
    <p:extLst>
      <p:ext uri="{BB962C8B-B14F-4D97-AF65-F5344CB8AC3E}">
        <p14:creationId xmlns:p14="http://schemas.microsoft.com/office/powerpoint/2010/main" val="1646606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4800600" y="1047750"/>
          <a:ext cx="5181600" cy="39266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p:cNvSpPr>
            <a:spLocks noGrp="1"/>
          </p:cNvSpPr>
          <p:nvPr>
            <p:ph type="title"/>
          </p:nvPr>
        </p:nvSpPr>
        <p:spPr>
          <a:xfrm>
            <a:off x="4343400" y="209550"/>
            <a:ext cx="5257800" cy="685800"/>
          </a:xfrm>
        </p:spPr>
        <p:txBody>
          <a:bodyPr/>
          <a:lstStyle/>
          <a:p>
            <a:pPr marL="0" indent="0" algn="ctr">
              <a:buNone/>
            </a:pPr>
            <a:r>
              <a:rPr lang="en-GB" sz="2000" b="0" i="1">
                <a:solidFill>
                  <a:schemeClr val="tx1"/>
                </a:solidFill>
                <a:effectLst>
                  <a:outerShdw blurRad="38100" dist="38100" dir="2700000" algn="tl">
                    <a:srgbClr val="000000">
                      <a:alpha val="43137"/>
                    </a:srgbClr>
                  </a:outerShdw>
                </a:effectLst>
              </a:rPr>
              <a:t>2018 CIRCULAR ECONOMY PACKAGE</a:t>
            </a:r>
            <a:br>
              <a:rPr lang="en-GB" sz="2000" i="1">
                <a:solidFill>
                  <a:schemeClr val="tx1"/>
                </a:solidFill>
                <a:effectLst>
                  <a:outerShdw blurRad="38100" dist="38100" dir="2700000" algn="tl">
                    <a:srgbClr val="000000">
                      <a:alpha val="43137"/>
                    </a:srgbClr>
                  </a:outerShdw>
                </a:effectLst>
              </a:rPr>
            </a:br>
            <a:r>
              <a:rPr lang="en-GB" sz="1800" b="0" i="1">
                <a:solidFill>
                  <a:schemeClr val="tx1"/>
                </a:solidFill>
                <a:effectLst>
                  <a:outerShdw blurRad="38100" dist="38100" dir="2700000" algn="tl">
                    <a:srgbClr val="000000">
                      <a:alpha val="43137"/>
                    </a:srgbClr>
                  </a:outerShdw>
                </a:effectLst>
              </a:rPr>
              <a:t>6 initiatives</a:t>
            </a:r>
            <a:endParaRPr lang="en-GB" sz="1800" b="0" i="1" u="sng">
              <a:solidFill>
                <a:schemeClr val="tx1"/>
              </a:solidFill>
              <a:effectLst>
                <a:outerShdw blurRad="38100" dist="38100" dir="2700000" algn="tl">
                  <a:srgbClr val="000000">
                    <a:alpha val="43137"/>
                  </a:srgbClr>
                </a:outerShdw>
              </a:effectLst>
            </a:endParaRPr>
          </a:p>
        </p:txBody>
      </p:sp>
      <p:pic>
        <p:nvPicPr>
          <p:cNvPr id="5" name="Picture 2">
            <a:extLst>
              <a:ext uri="{FF2B5EF4-FFF2-40B4-BE49-F238E27FC236}">
                <a16:creationId xmlns:a16="http://schemas.microsoft.com/office/drawing/2014/main" id="{5D70EB27-0BB9-AB46-9B10-D9F5AD41A4CD}"/>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1250" b="81375" l="28750" r="76563"/>
                    </a14:imgEffect>
                  </a14:imgLayer>
                </a14:imgProps>
              </a:ext>
              <a:ext uri="{28A0092B-C50C-407E-A947-70E740481C1C}">
                <a14:useLocalDpi xmlns:a14="http://schemas.microsoft.com/office/drawing/2010/main" val="0"/>
              </a:ext>
            </a:extLst>
          </a:blip>
          <a:srcRect l="28006" t="22581" r="26417" b="18001"/>
          <a:stretch/>
        </p:blipFill>
        <p:spPr bwMode="auto">
          <a:xfrm>
            <a:off x="0" y="1141189"/>
            <a:ext cx="3828594" cy="3259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a:extLst>
              <a:ext uri="{FF2B5EF4-FFF2-40B4-BE49-F238E27FC236}">
                <a16:creationId xmlns:a16="http://schemas.microsoft.com/office/drawing/2014/main" id="{526A7EBE-029C-AD47-BFD4-F6DCDD52BD28}"/>
              </a:ext>
            </a:extLst>
          </p:cNvPr>
          <p:cNvSpPr txBox="1">
            <a:spLocks/>
          </p:cNvSpPr>
          <p:nvPr/>
        </p:nvSpPr>
        <p:spPr>
          <a:xfrm>
            <a:off x="-117197" y="224104"/>
            <a:ext cx="4455108" cy="802626"/>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None/>
            </a:pPr>
            <a:r>
              <a:rPr lang="en-GB" sz="2000" b="0" i="1">
                <a:solidFill>
                  <a:schemeClr val="tx1"/>
                </a:solidFill>
              </a:rPr>
              <a:t>EU ACTION PLAN: </a:t>
            </a:r>
          </a:p>
          <a:p>
            <a:pPr marL="0" indent="0" algn="ctr">
              <a:buNone/>
            </a:pPr>
            <a:r>
              <a:rPr lang="en-GB" sz="2000" b="0" i="1">
                <a:solidFill>
                  <a:schemeClr val="tx1"/>
                </a:solidFill>
              </a:rPr>
              <a:t>Looking at whole value-chain</a:t>
            </a:r>
          </a:p>
        </p:txBody>
      </p:sp>
      <p:sp>
        <p:nvSpPr>
          <p:cNvPr id="8" name="Rounded Rectangle 7">
            <a:extLst>
              <a:ext uri="{FF2B5EF4-FFF2-40B4-BE49-F238E27FC236}">
                <a16:creationId xmlns:a16="http://schemas.microsoft.com/office/drawing/2014/main" id="{61370C27-422C-3C47-B1F3-B1580FEA842E}"/>
              </a:ext>
            </a:extLst>
          </p:cNvPr>
          <p:cNvSpPr/>
          <p:nvPr/>
        </p:nvSpPr>
        <p:spPr>
          <a:xfrm>
            <a:off x="3741417" y="971550"/>
            <a:ext cx="1200606" cy="606163"/>
          </a:xfrm>
          <a:prstGeom prst="roundRect">
            <a:avLst>
              <a:gd name="adj" fmla="val 10000"/>
            </a:avLst>
          </a:prstGeom>
          <a:blipFill>
            <a:blip r:embed="rId10" cstate="print">
              <a:extLst>
                <a:ext uri="{28A0092B-C50C-407E-A947-70E740481C1C}">
                  <a14:useLocalDpi xmlns:a14="http://schemas.microsoft.com/office/drawing/2010/main" val="0"/>
                </a:ext>
              </a:extLst>
            </a:blip>
            <a:srcRect/>
            <a:stretch>
              <a:fillRect t="-18000" b="-18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9" name="Rounded Rectangle 8">
            <a:extLst>
              <a:ext uri="{FF2B5EF4-FFF2-40B4-BE49-F238E27FC236}">
                <a16:creationId xmlns:a16="http://schemas.microsoft.com/office/drawing/2014/main" id="{35AE4411-531D-9C48-BFA6-6585D2A24391}"/>
              </a:ext>
            </a:extLst>
          </p:cNvPr>
          <p:cNvSpPr/>
          <p:nvPr/>
        </p:nvSpPr>
        <p:spPr>
          <a:xfrm>
            <a:off x="3733800" y="1809750"/>
            <a:ext cx="1208223" cy="638705"/>
          </a:xfrm>
          <a:prstGeom prst="roundRect">
            <a:avLst>
              <a:gd name="adj" fmla="val 10000"/>
            </a:avLst>
          </a:prstGeom>
          <a:blipFill>
            <a:blip r:embed="rId11" cstate="print">
              <a:extLst>
                <a:ext uri="{28A0092B-C50C-407E-A947-70E740481C1C}">
                  <a14:useLocalDpi xmlns:a14="http://schemas.microsoft.com/office/drawing/2010/main" val="0"/>
                </a:ext>
              </a:extLst>
            </a:blip>
            <a:srcRect/>
            <a:stretch>
              <a:fillRect t="-8000" b="-8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0" name="Rounded Rectangle 9">
            <a:extLst>
              <a:ext uri="{FF2B5EF4-FFF2-40B4-BE49-F238E27FC236}">
                <a16:creationId xmlns:a16="http://schemas.microsoft.com/office/drawing/2014/main" id="{1BFC7719-D244-4F40-8EC1-EA3205C07034}"/>
              </a:ext>
            </a:extLst>
          </p:cNvPr>
          <p:cNvSpPr/>
          <p:nvPr/>
        </p:nvSpPr>
        <p:spPr>
          <a:xfrm>
            <a:off x="3772812" y="2695045"/>
            <a:ext cx="1143000" cy="638705"/>
          </a:xfrm>
          <a:prstGeom prst="roundRect">
            <a:avLst>
              <a:gd name="adj" fmla="val 10000"/>
            </a:avLst>
          </a:prstGeom>
          <a:blipFill>
            <a:blip r:embed="rId12" cstate="print">
              <a:extLst>
                <a:ext uri="{28A0092B-C50C-407E-A947-70E740481C1C}">
                  <a14:useLocalDpi xmlns:a14="http://schemas.microsoft.com/office/drawing/2010/main" val="0"/>
                </a:ext>
              </a:extLst>
            </a:blip>
            <a:srcRect/>
            <a:stretch>
              <a:fillRect t="-18000" b="-18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1" name="Rounded Rectangle 10">
            <a:extLst>
              <a:ext uri="{FF2B5EF4-FFF2-40B4-BE49-F238E27FC236}">
                <a16:creationId xmlns:a16="http://schemas.microsoft.com/office/drawing/2014/main" id="{32932CB8-5FBA-AE45-AC42-4959F884C247}"/>
              </a:ext>
            </a:extLst>
          </p:cNvPr>
          <p:cNvSpPr/>
          <p:nvPr/>
        </p:nvSpPr>
        <p:spPr>
          <a:xfrm>
            <a:off x="3772812" y="3524409"/>
            <a:ext cx="1169211" cy="647541"/>
          </a:xfrm>
          <a:prstGeom prst="roundRect">
            <a:avLst>
              <a:gd name="adj" fmla="val 10000"/>
            </a:avLst>
          </a:prstGeom>
          <a:blipFill>
            <a:blip r:embed="rId13" cstate="print">
              <a:extLst>
                <a:ext uri="{28A0092B-C50C-407E-A947-70E740481C1C}">
                  <a14:useLocalDpi xmlns:a14="http://schemas.microsoft.com/office/drawing/2010/main" val="0"/>
                </a:ext>
              </a:extLst>
            </a:blip>
            <a:srcRect/>
            <a:stretch>
              <a:fillRect t="-11000" b="-1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2" name="Rounded Rectangle 11">
            <a:extLst>
              <a:ext uri="{FF2B5EF4-FFF2-40B4-BE49-F238E27FC236}">
                <a16:creationId xmlns:a16="http://schemas.microsoft.com/office/drawing/2014/main" id="{F24A203B-DEEB-3B40-B84C-FEF7C73049F2}"/>
              </a:ext>
            </a:extLst>
          </p:cNvPr>
          <p:cNvSpPr/>
          <p:nvPr/>
        </p:nvSpPr>
        <p:spPr>
          <a:xfrm>
            <a:off x="3772812" y="4371445"/>
            <a:ext cx="1143000" cy="638705"/>
          </a:xfrm>
          <a:prstGeom prst="roundRect">
            <a:avLst>
              <a:gd name="adj" fmla="val 10000"/>
            </a:avLst>
          </a:prstGeom>
          <a:blipFill>
            <a:blip r:embed="rId14" cstate="print">
              <a:extLst>
                <a:ext uri="{28A0092B-C50C-407E-A947-70E740481C1C}">
                  <a14:useLocalDpi xmlns:a14="http://schemas.microsoft.com/office/drawing/2010/main" val="0"/>
                </a:ext>
              </a:extLst>
            </a:blip>
            <a:srcRect/>
            <a:stretch>
              <a:fillRect t="-10000" b="-10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 name="Rectangle 1">
            <a:extLst>
              <a:ext uri="{FF2B5EF4-FFF2-40B4-BE49-F238E27FC236}">
                <a16:creationId xmlns:a16="http://schemas.microsoft.com/office/drawing/2014/main" id="{B68AD80C-7E8B-9945-B3F3-6A587BE3E989}"/>
              </a:ext>
            </a:extLst>
          </p:cNvPr>
          <p:cNvSpPr/>
          <p:nvPr/>
        </p:nvSpPr>
        <p:spPr>
          <a:xfrm>
            <a:off x="3769381" y="742950"/>
            <a:ext cx="1107419" cy="307777"/>
          </a:xfrm>
          <a:prstGeom prst="rect">
            <a:avLst/>
          </a:prstGeom>
        </p:spPr>
        <p:txBody>
          <a:bodyPr wrap="none">
            <a:spAutoFit/>
          </a:bodyPr>
          <a:lstStyle/>
          <a:p>
            <a:pPr lvl="0"/>
            <a:r>
              <a:rPr lang="en-GB" sz="1400" i="1"/>
              <a:t>Food Waste</a:t>
            </a:r>
          </a:p>
        </p:txBody>
      </p:sp>
      <p:sp>
        <p:nvSpPr>
          <p:cNvPr id="13" name="Rectangle 12">
            <a:extLst>
              <a:ext uri="{FF2B5EF4-FFF2-40B4-BE49-F238E27FC236}">
                <a16:creationId xmlns:a16="http://schemas.microsoft.com/office/drawing/2014/main" id="{DA11B78A-BCED-BA44-8F95-8E6A934E983D}"/>
              </a:ext>
            </a:extLst>
          </p:cNvPr>
          <p:cNvSpPr/>
          <p:nvPr/>
        </p:nvSpPr>
        <p:spPr>
          <a:xfrm>
            <a:off x="3733800" y="1581150"/>
            <a:ext cx="792205" cy="307777"/>
          </a:xfrm>
          <a:prstGeom prst="rect">
            <a:avLst/>
          </a:prstGeom>
        </p:spPr>
        <p:txBody>
          <a:bodyPr wrap="none">
            <a:spAutoFit/>
          </a:bodyPr>
          <a:lstStyle/>
          <a:p>
            <a:pPr lvl="0"/>
            <a:r>
              <a:rPr lang="en-GB" sz="1400" i="1"/>
              <a:t>Plastics</a:t>
            </a:r>
          </a:p>
        </p:txBody>
      </p:sp>
      <p:sp>
        <p:nvSpPr>
          <p:cNvPr id="14" name="Rectangle 13">
            <a:extLst>
              <a:ext uri="{FF2B5EF4-FFF2-40B4-BE49-F238E27FC236}">
                <a16:creationId xmlns:a16="http://schemas.microsoft.com/office/drawing/2014/main" id="{A47AA1CD-36A3-9146-8EC0-29DD92B92C3B}"/>
              </a:ext>
            </a:extLst>
          </p:cNvPr>
          <p:cNvSpPr/>
          <p:nvPr/>
        </p:nvSpPr>
        <p:spPr>
          <a:xfrm>
            <a:off x="3581400" y="2416373"/>
            <a:ext cx="1475532" cy="307777"/>
          </a:xfrm>
          <a:prstGeom prst="rect">
            <a:avLst/>
          </a:prstGeom>
        </p:spPr>
        <p:txBody>
          <a:bodyPr wrap="none">
            <a:spAutoFit/>
          </a:bodyPr>
          <a:lstStyle/>
          <a:p>
            <a:pPr lvl="0"/>
            <a:r>
              <a:rPr lang="en-GB" sz="1400" i="1"/>
              <a:t>Constr./</a:t>
            </a:r>
            <a:r>
              <a:rPr lang="en-GB" sz="1400" i="1" err="1"/>
              <a:t>Demoli</a:t>
            </a:r>
            <a:r>
              <a:rPr lang="en-GB" sz="1400" i="1"/>
              <a:t>.</a:t>
            </a:r>
          </a:p>
        </p:txBody>
      </p:sp>
      <p:sp>
        <p:nvSpPr>
          <p:cNvPr id="15" name="Rectangle 14">
            <a:extLst>
              <a:ext uri="{FF2B5EF4-FFF2-40B4-BE49-F238E27FC236}">
                <a16:creationId xmlns:a16="http://schemas.microsoft.com/office/drawing/2014/main" id="{E9181758-AD61-2848-9376-4CEC1F59A5A6}"/>
              </a:ext>
            </a:extLst>
          </p:cNvPr>
          <p:cNvSpPr/>
          <p:nvPr/>
        </p:nvSpPr>
        <p:spPr>
          <a:xfrm>
            <a:off x="3473222" y="3257550"/>
            <a:ext cx="1632178" cy="307777"/>
          </a:xfrm>
          <a:prstGeom prst="rect">
            <a:avLst/>
          </a:prstGeom>
        </p:spPr>
        <p:txBody>
          <a:bodyPr wrap="none">
            <a:spAutoFit/>
          </a:bodyPr>
          <a:lstStyle/>
          <a:p>
            <a:pPr lvl="0"/>
            <a:r>
              <a:rPr lang="en-GB" sz="1400" i="1"/>
              <a:t>Biomass/</a:t>
            </a:r>
            <a:r>
              <a:rPr lang="en-GB" sz="1400" i="1" err="1"/>
              <a:t>Biobased</a:t>
            </a:r>
            <a:endParaRPr lang="en-GB" sz="1400" i="1"/>
          </a:p>
        </p:txBody>
      </p:sp>
      <p:sp>
        <p:nvSpPr>
          <p:cNvPr id="16" name="Rectangle 15">
            <a:extLst>
              <a:ext uri="{FF2B5EF4-FFF2-40B4-BE49-F238E27FC236}">
                <a16:creationId xmlns:a16="http://schemas.microsoft.com/office/drawing/2014/main" id="{486DAA9E-FE51-654E-A73B-7987F124434E}"/>
              </a:ext>
            </a:extLst>
          </p:cNvPr>
          <p:cNvSpPr/>
          <p:nvPr/>
        </p:nvSpPr>
        <p:spPr>
          <a:xfrm>
            <a:off x="3581400" y="4095750"/>
            <a:ext cx="1654620" cy="307777"/>
          </a:xfrm>
          <a:prstGeom prst="rect">
            <a:avLst/>
          </a:prstGeom>
        </p:spPr>
        <p:txBody>
          <a:bodyPr wrap="none">
            <a:spAutoFit/>
          </a:bodyPr>
          <a:lstStyle/>
          <a:p>
            <a:pPr lvl="0"/>
            <a:r>
              <a:rPr lang="en-GB" sz="1400" i="1"/>
              <a:t>Critical Raw Mat.</a:t>
            </a:r>
          </a:p>
        </p:txBody>
      </p:sp>
    </p:spTree>
    <p:extLst>
      <p:ext uri="{BB962C8B-B14F-4D97-AF65-F5344CB8AC3E}">
        <p14:creationId xmlns:p14="http://schemas.microsoft.com/office/powerpoint/2010/main" val="25992624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04800" y="1809750"/>
            <a:ext cx="7620000" cy="2971800"/>
          </a:xfrm>
        </p:spPr>
        <p:txBody>
          <a:bodyPr>
            <a:noAutofit/>
          </a:bodyPr>
          <a:lstStyle/>
          <a:p>
            <a:pPr marL="560070" indent="-514350">
              <a:buSzPct val="100000"/>
              <a:buFont typeface="+mj-lt"/>
              <a:buAutoNum type="arabicPeriod"/>
            </a:pPr>
            <a:r>
              <a:rPr lang="en-US" sz="2600" i="1"/>
              <a:t>High Performance Computing</a:t>
            </a:r>
          </a:p>
          <a:p>
            <a:pPr marL="560070" indent="-514350">
              <a:buSzPct val="100000"/>
              <a:buFont typeface="+mj-lt"/>
              <a:buAutoNum type="arabicPeriod"/>
            </a:pPr>
            <a:r>
              <a:rPr lang="en-US" sz="2600" i="1"/>
              <a:t>Artificial Intelligence </a:t>
            </a:r>
          </a:p>
          <a:p>
            <a:pPr marL="560070" indent="-514350">
              <a:buSzPct val="100000"/>
              <a:buFont typeface="+mj-lt"/>
              <a:buAutoNum type="arabicPeriod"/>
            </a:pPr>
            <a:r>
              <a:rPr lang="en-US" sz="2600" i="1"/>
              <a:t>Cybersecurity and Trust</a:t>
            </a:r>
          </a:p>
          <a:p>
            <a:pPr marL="560070" indent="-514350">
              <a:buSzPct val="100000"/>
              <a:buFont typeface="+mj-lt"/>
              <a:buAutoNum type="arabicPeriod"/>
            </a:pPr>
            <a:r>
              <a:rPr lang="en-US" sz="2600" i="1"/>
              <a:t>Advanced Digital Skills</a:t>
            </a:r>
          </a:p>
          <a:p>
            <a:pPr marL="560070" indent="-514350">
              <a:buSzPct val="100000"/>
              <a:buFont typeface="+mj-lt"/>
              <a:buAutoNum type="arabicPeriod"/>
            </a:pPr>
            <a:r>
              <a:rPr lang="en-US" sz="2600" i="1"/>
              <a:t>Deployment, best use of digital capacity and interoperability</a:t>
            </a:r>
          </a:p>
        </p:txBody>
      </p:sp>
      <p:sp>
        <p:nvSpPr>
          <p:cNvPr id="3" name="TextBox 2"/>
          <p:cNvSpPr txBox="1"/>
          <p:nvPr/>
        </p:nvSpPr>
        <p:spPr>
          <a:xfrm>
            <a:off x="685800" y="133350"/>
            <a:ext cx="7661280" cy="1015663"/>
          </a:xfrm>
          <a:prstGeom prst="rect">
            <a:avLst/>
          </a:prstGeom>
          <a:noFill/>
        </p:spPr>
        <p:txBody>
          <a:bodyPr wrap="square" rtlCol="0">
            <a:spAutoFit/>
          </a:bodyPr>
          <a:lstStyle/>
          <a:p>
            <a:pPr algn="ctr"/>
            <a:r>
              <a:rPr lang="en-US" sz="3200" i="1"/>
              <a:t>DIGITAL EUROPE PROGRAMME</a:t>
            </a:r>
          </a:p>
          <a:p>
            <a:pPr algn="ctr"/>
            <a:r>
              <a:rPr lang="en-US" sz="2800" i="1"/>
              <a:t>5 specific objectives</a:t>
            </a:r>
          </a:p>
        </p:txBody>
      </p:sp>
      <p:pic>
        <p:nvPicPr>
          <p:cNvPr id="8" name="Picture 7">
            <a:extLst>
              <a:ext uri="{FF2B5EF4-FFF2-40B4-BE49-F238E27FC236}">
                <a16:creationId xmlns:a16="http://schemas.microsoft.com/office/drawing/2014/main" id="{B74E34BC-DEEF-824D-BF2C-91F3E7DECC18}"/>
              </a:ext>
            </a:extLst>
          </p:cNvPr>
          <p:cNvPicPr>
            <a:picLocks noChangeAspect="1"/>
          </p:cNvPicPr>
          <p:nvPr/>
        </p:nvPicPr>
        <p:blipFill>
          <a:blip r:embed="rId2"/>
          <a:stretch>
            <a:fillRect/>
          </a:stretch>
        </p:blipFill>
        <p:spPr>
          <a:xfrm>
            <a:off x="4678568" y="2495550"/>
            <a:ext cx="4090939" cy="1295400"/>
          </a:xfrm>
          <a:prstGeom prst="rect">
            <a:avLst/>
          </a:prstGeom>
        </p:spPr>
      </p:pic>
    </p:spTree>
    <p:extLst>
      <p:ext uri="{BB962C8B-B14F-4D97-AF65-F5344CB8AC3E}">
        <p14:creationId xmlns:p14="http://schemas.microsoft.com/office/powerpoint/2010/main" val="395599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1" descr="page47image3812736">
            <a:extLst>
              <a:ext uri="{FF2B5EF4-FFF2-40B4-BE49-F238E27FC236}">
                <a16:creationId xmlns:a16="http://schemas.microsoft.com/office/drawing/2014/main" id="{AE1302CC-C3AC-5948-94BF-1C8DE94FCC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 y="438150"/>
            <a:ext cx="8115300" cy="466378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AB38043-267C-7B49-98DB-952FC38E944A}"/>
              </a:ext>
            </a:extLst>
          </p:cNvPr>
          <p:cNvSpPr/>
          <p:nvPr/>
        </p:nvSpPr>
        <p:spPr>
          <a:xfrm>
            <a:off x="609600" y="-19050"/>
            <a:ext cx="7924800" cy="492443"/>
          </a:xfrm>
          <a:prstGeom prst="rect">
            <a:avLst/>
          </a:prstGeom>
        </p:spPr>
        <p:txBody>
          <a:bodyPr wrap="square">
            <a:spAutoFit/>
          </a:bodyPr>
          <a:lstStyle/>
          <a:p>
            <a:pPr algn="ctr"/>
            <a:r>
              <a:rPr lang="en-US" sz="2600" i="1">
                <a:solidFill>
                  <a:srgbClr val="001E5E"/>
                </a:solidFill>
                <a:latin typeface="+mj-lt"/>
              </a:rPr>
              <a:t>AN EVOLVING PARADIGM FOR INNOVATION POLICY? </a:t>
            </a:r>
            <a:endParaRPr lang="en-US" sz="2600" i="1">
              <a:effectLst/>
              <a:latin typeface="+mj-lt"/>
            </a:endParaRPr>
          </a:p>
        </p:txBody>
      </p:sp>
      <p:pic>
        <p:nvPicPr>
          <p:cNvPr id="4" name="Picture 3">
            <a:extLst>
              <a:ext uri="{FF2B5EF4-FFF2-40B4-BE49-F238E27FC236}">
                <a16:creationId xmlns:a16="http://schemas.microsoft.com/office/drawing/2014/main" id="{17B67F19-C896-E94E-997A-093762DB3E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1576" y="4629150"/>
            <a:ext cx="2016224" cy="303784"/>
          </a:xfrm>
          <a:prstGeom prst="rect">
            <a:avLst/>
          </a:prstGeom>
        </p:spPr>
      </p:pic>
    </p:spTree>
    <p:extLst>
      <p:ext uri="{BB962C8B-B14F-4D97-AF65-F5344CB8AC3E}">
        <p14:creationId xmlns:p14="http://schemas.microsoft.com/office/powerpoint/2010/main" val="20742180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0" y="666750"/>
            <a:ext cx="7010400" cy="3943350"/>
          </a:xfrm>
        </p:spPr>
        <p:txBody>
          <a:bodyPr>
            <a:noAutofit/>
          </a:bodyPr>
          <a:lstStyle/>
          <a:p>
            <a:pPr marL="45720" indent="0" algn="ctr">
              <a:buNone/>
            </a:pPr>
            <a:r>
              <a:rPr lang="en-GB" sz="2400" i="1">
                <a:solidFill>
                  <a:srgbClr val="FF0000"/>
                </a:solidFill>
                <a:ea typeface="Calibri" charset="0"/>
              </a:rPr>
              <a:t>European Commission and EU member states have unique opportunity and responsibility to align all existing funding instruments and policies (CAP, FP9, Cohesion policy, Trade …) to  support this transition. </a:t>
            </a:r>
          </a:p>
          <a:p>
            <a:pPr marL="45720" indent="0" algn="ctr">
              <a:spcBef>
                <a:spcPts val="0"/>
              </a:spcBef>
              <a:spcAft>
                <a:spcPts val="0"/>
              </a:spcAft>
              <a:buNone/>
            </a:pPr>
            <a:r>
              <a:rPr lang="en-GB" sz="2400" i="1">
                <a:solidFill>
                  <a:schemeClr val="tx1"/>
                </a:solidFill>
                <a:ea typeface="Calibri" charset="0"/>
              </a:rPr>
              <a:t>Agenda for Sustainable Development </a:t>
            </a:r>
            <a:r>
              <a:rPr lang="en-GB" sz="2400" i="1">
                <a:solidFill>
                  <a:srgbClr val="C00000"/>
                </a:solidFill>
                <a:ea typeface="Calibri" charset="0"/>
              </a:rPr>
              <a:t>2030</a:t>
            </a:r>
          </a:p>
          <a:p>
            <a:pPr marL="45720" indent="0" algn="ctr">
              <a:spcBef>
                <a:spcPts val="0"/>
              </a:spcBef>
              <a:spcAft>
                <a:spcPts val="0"/>
              </a:spcAft>
              <a:buNone/>
            </a:pPr>
            <a:r>
              <a:rPr lang="en-GB" sz="2400" i="1">
                <a:solidFill>
                  <a:schemeClr val="tx1"/>
                </a:solidFill>
                <a:ea typeface="Calibri" charset="0"/>
              </a:rPr>
              <a:t>Next MMF likely for the period </a:t>
            </a:r>
            <a:r>
              <a:rPr lang="en-GB" sz="2400" i="1">
                <a:solidFill>
                  <a:srgbClr val="C00000"/>
                </a:solidFill>
                <a:ea typeface="Calibri" charset="0"/>
              </a:rPr>
              <a:t>2021-2027</a:t>
            </a:r>
          </a:p>
          <a:p>
            <a:pPr marL="45720" indent="0" algn="ctr">
              <a:spcBef>
                <a:spcPts val="0"/>
              </a:spcBef>
              <a:spcAft>
                <a:spcPts val="0"/>
              </a:spcAft>
              <a:buNone/>
            </a:pPr>
            <a:endParaRPr lang="en-GB" sz="2400" i="1">
              <a:solidFill>
                <a:schemeClr val="tx1"/>
              </a:solidFill>
              <a:ea typeface="Calibri" charset="0"/>
            </a:endParaRPr>
          </a:p>
          <a:p>
            <a:pPr marL="45720" indent="0" algn="ctr">
              <a:buNone/>
            </a:pPr>
            <a:r>
              <a:rPr lang="en-GB" sz="2400" i="1">
                <a:solidFill>
                  <a:schemeClr val="tx1"/>
                </a:solidFill>
                <a:ea typeface="Calibri" charset="0"/>
              </a:rPr>
              <a:t>  AND IF THIS WILL NOT BE DONE …</a:t>
            </a:r>
          </a:p>
          <a:p>
            <a:pPr marL="45720" indent="0" algn="ctr">
              <a:buNone/>
            </a:pPr>
            <a:endParaRPr lang="en-GB" i="1">
              <a:solidFill>
                <a:srgbClr val="000000"/>
              </a:solidFill>
              <a:cs typeface="Arial"/>
            </a:endParaRPr>
          </a:p>
        </p:txBody>
      </p:sp>
      <p:pic>
        <p:nvPicPr>
          <p:cNvPr id="12" name="Picture 11">
            <a:extLst>
              <a:ext uri="{FF2B5EF4-FFF2-40B4-BE49-F238E27FC236}">
                <a16:creationId xmlns:a16="http://schemas.microsoft.com/office/drawing/2014/main" id="{A740EC4B-62BC-5243-B67C-7609FE396948}"/>
              </a:ext>
            </a:extLst>
          </p:cNvPr>
          <p:cNvPicPr>
            <a:picLocks noChangeAspect="1"/>
          </p:cNvPicPr>
          <p:nvPr/>
        </p:nvPicPr>
        <p:blipFill>
          <a:blip r:embed="rId3"/>
          <a:stretch>
            <a:fillRect/>
          </a:stretch>
        </p:blipFill>
        <p:spPr>
          <a:xfrm>
            <a:off x="7162800" y="3232150"/>
            <a:ext cx="2006600" cy="1016000"/>
          </a:xfrm>
          <a:prstGeom prst="rect">
            <a:avLst/>
          </a:prstGeom>
        </p:spPr>
      </p:pic>
      <p:pic>
        <p:nvPicPr>
          <p:cNvPr id="13" name="Picture 12">
            <a:extLst>
              <a:ext uri="{FF2B5EF4-FFF2-40B4-BE49-F238E27FC236}">
                <a16:creationId xmlns:a16="http://schemas.microsoft.com/office/drawing/2014/main" id="{DB59138A-D919-0F4E-B2CE-D00DC1D1C493}"/>
              </a:ext>
            </a:extLst>
          </p:cNvPr>
          <p:cNvPicPr>
            <a:picLocks noChangeAspect="1"/>
          </p:cNvPicPr>
          <p:nvPr/>
        </p:nvPicPr>
        <p:blipFill>
          <a:blip r:embed="rId4"/>
          <a:stretch>
            <a:fillRect/>
          </a:stretch>
        </p:blipFill>
        <p:spPr>
          <a:xfrm>
            <a:off x="6597919" y="4324350"/>
            <a:ext cx="2565400" cy="787400"/>
          </a:xfrm>
          <a:prstGeom prst="rect">
            <a:avLst/>
          </a:prstGeom>
        </p:spPr>
      </p:pic>
      <p:pic>
        <p:nvPicPr>
          <p:cNvPr id="14" name="Picture 13">
            <a:extLst>
              <a:ext uri="{FF2B5EF4-FFF2-40B4-BE49-F238E27FC236}">
                <a16:creationId xmlns:a16="http://schemas.microsoft.com/office/drawing/2014/main" id="{C3FDE098-B2F2-B043-A098-E01A626F764C}"/>
              </a:ext>
            </a:extLst>
          </p:cNvPr>
          <p:cNvPicPr>
            <a:picLocks noChangeAspect="1"/>
          </p:cNvPicPr>
          <p:nvPr/>
        </p:nvPicPr>
        <p:blipFill>
          <a:blip r:embed="rId5"/>
          <a:stretch>
            <a:fillRect/>
          </a:stretch>
        </p:blipFill>
        <p:spPr>
          <a:xfrm>
            <a:off x="7098406" y="895350"/>
            <a:ext cx="2057400" cy="1157288"/>
          </a:xfrm>
          <a:prstGeom prst="rect">
            <a:avLst/>
          </a:prstGeom>
        </p:spPr>
      </p:pic>
      <p:pic>
        <p:nvPicPr>
          <p:cNvPr id="15" name="Picture 14">
            <a:extLst>
              <a:ext uri="{FF2B5EF4-FFF2-40B4-BE49-F238E27FC236}">
                <a16:creationId xmlns:a16="http://schemas.microsoft.com/office/drawing/2014/main" id="{7F88DE1D-3D5A-0143-B28B-7C80F28B3C3D}"/>
              </a:ext>
            </a:extLst>
          </p:cNvPr>
          <p:cNvPicPr>
            <a:picLocks noChangeAspect="1"/>
          </p:cNvPicPr>
          <p:nvPr/>
        </p:nvPicPr>
        <p:blipFill>
          <a:blip r:embed="rId6"/>
          <a:stretch>
            <a:fillRect/>
          </a:stretch>
        </p:blipFill>
        <p:spPr>
          <a:xfrm>
            <a:off x="7454990" y="2038350"/>
            <a:ext cx="1739900" cy="1155700"/>
          </a:xfrm>
          <a:prstGeom prst="rect">
            <a:avLst/>
          </a:prstGeom>
        </p:spPr>
      </p:pic>
      <p:pic>
        <p:nvPicPr>
          <p:cNvPr id="16" name="Picture 15">
            <a:extLst>
              <a:ext uri="{FF2B5EF4-FFF2-40B4-BE49-F238E27FC236}">
                <a16:creationId xmlns:a16="http://schemas.microsoft.com/office/drawing/2014/main" id="{84B61617-7AD8-914D-9512-4DC50A75466A}"/>
              </a:ext>
            </a:extLst>
          </p:cNvPr>
          <p:cNvPicPr>
            <a:picLocks noChangeAspect="1"/>
          </p:cNvPicPr>
          <p:nvPr/>
        </p:nvPicPr>
        <p:blipFill>
          <a:blip r:embed="rId7"/>
          <a:stretch>
            <a:fillRect/>
          </a:stretch>
        </p:blipFill>
        <p:spPr>
          <a:xfrm>
            <a:off x="6717406" y="-19050"/>
            <a:ext cx="2438400" cy="825500"/>
          </a:xfrm>
          <a:prstGeom prst="rect">
            <a:avLst/>
          </a:prstGeom>
        </p:spPr>
      </p:pic>
    </p:spTree>
    <p:extLst>
      <p:ext uri="{BB962C8B-B14F-4D97-AF65-F5344CB8AC3E}">
        <p14:creationId xmlns:p14="http://schemas.microsoft.com/office/powerpoint/2010/main" val="323231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1000"/>
                                        <p:tgtEl>
                                          <p:spTgt spid="2">
                                            <p:txEl>
                                              <p:pRg st="2" end="2"/>
                                            </p:txEl>
                                          </p:spTgt>
                                        </p:tgtEl>
                                      </p:cBhvr>
                                    </p:animEffect>
                                    <p:anim calcmode="lin" valueType="num">
                                      <p:cBhvr>
                                        <p:cTn id="13"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1000"/>
                                        <p:tgtEl>
                                          <p:spTgt spid="2">
                                            <p:txEl>
                                              <p:pRg st="4" end="4"/>
                                            </p:txEl>
                                          </p:spTgt>
                                        </p:tgtEl>
                                      </p:cBhvr>
                                    </p:animEffect>
                                    <p:anim calcmode="lin" valueType="num">
                                      <p:cBhvr>
                                        <p:cTn id="2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6" presetClass="emph" presetSubtype="0" fill="hold" nodeType="afterEffect">
                                  <p:stCondLst>
                                    <p:cond delay="0"/>
                                  </p:stCondLst>
                                  <p:childTnLst>
                                    <p:animScale>
                                      <p:cBhvr>
                                        <p:cTn id="24" dur="2000" fill="hold"/>
                                        <p:tgtEl>
                                          <p:spTgt spid="2">
                                            <p:txEl>
                                              <p:pRg st="4" end="4"/>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52400" y="2876550"/>
            <a:ext cx="8991600" cy="1905000"/>
          </a:xfrm>
        </p:spPr>
        <p:txBody>
          <a:bodyPr>
            <a:noAutofit/>
          </a:bodyPr>
          <a:lstStyle/>
          <a:p>
            <a:pPr marL="45720" indent="0" algn="ctr">
              <a:buNone/>
            </a:pPr>
            <a:r>
              <a:rPr lang="en-GB" sz="3600" i="1">
                <a:solidFill>
                  <a:schemeClr val="tx1"/>
                </a:solidFill>
                <a:ea typeface="Calibri" charset="0"/>
              </a:rPr>
              <a:t>The time is gone, the song is over, </a:t>
            </a:r>
          </a:p>
          <a:p>
            <a:pPr marL="45720" indent="0" algn="ctr">
              <a:buNone/>
            </a:pPr>
            <a:r>
              <a:rPr lang="en-GB" sz="3600" i="1">
                <a:solidFill>
                  <a:schemeClr val="tx1"/>
                </a:solidFill>
                <a:ea typeface="Calibri" charset="0"/>
              </a:rPr>
              <a:t>Thought I’d something more to say </a:t>
            </a:r>
          </a:p>
          <a:p>
            <a:pPr marL="45720" indent="0" algn="ctr">
              <a:buNone/>
            </a:pPr>
            <a:r>
              <a:rPr lang="en-GB" sz="2400" i="1">
                <a:solidFill>
                  <a:srgbClr val="FF0000"/>
                </a:solidFill>
                <a:ea typeface="Calibri" charset="0"/>
              </a:rPr>
              <a:t>(Pink Floyd)</a:t>
            </a:r>
          </a:p>
          <a:p>
            <a:pPr marL="45720" indent="0" algn="ctr">
              <a:buNone/>
            </a:pPr>
            <a:endParaRPr lang="en-GB" i="1">
              <a:solidFill>
                <a:srgbClr val="000000"/>
              </a:solidFill>
              <a:cs typeface="Arial"/>
            </a:endParaRPr>
          </a:p>
        </p:txBody>
      </p:sp>
      <p:pic>
        <p:nvPicPr>
          <p:cNvPr id="4" name="Picture 3">
            <a:extLst>
              <a:ext uri="{FF2B5EF4-FFF2-40B4-BE49-F238E27FC236}">
                <a16:creationId xmlns:a16="http://schemas.microsoft.com/office/drawing/2014/main" id="{35B93830-BCBB-8E48-B9BB-3EC81CED022B}"/>
              </a:ext>
            </a:extLst>
          </p:cNvPr>
          <p:cNvPicPr>
            <a:picLocks noChangeAspect="1"/>
          </p:cNvPicPr>
          <p:nvPr/>
        </p:nvPicPr>
        <p:blipFill>
          <a:blip r:embed="rId3"/>
          <a:stretch>
            <a:fillRect/>
          </a:stretch>
        </p:blipFill>
        <p:spPr>
          <a:xfrm>
            <a:off x="2971800" y="327457"/>
            <a:ext cx="3288693" cy="2472893"/>
          </a:xfrm>
          <a:prstGeom prst="rect">
            <a:avLst/>
          </a:prstGeom>
        </p:spPr>
      </p:pic>
    </p:spTree>
    <p:extLst>
      <p:ext uri="{BB962C8B-B14F-4D97-AF65-F5344CB8AC3E}">
        <p14:creationId xmlns:p14="http://schemas.microsoft.com/office/powerpoint/2010/main" val="3312316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ppt_w</p:attrName>
                                        </p:attrNameLst>
                                      </p:cBhvr>
                                      <p:tavLst>
                                        <p:tav tm="0">
                                          <p:val>
                                            <p:fltVal val="0"/>
                                          </p:val>
                                        </p:tav>
                                        <p:tav tm="100000">
                                          <p:val>
                                            <p:strVal val="#ppt_w"/>
                                          </p:val>
                                        </p:tav>
                                      </p:tavLst>
                                    </p:anim>
                                    <p:anim calcmode="lin" valueType="num">
                                      <p:cBhvr>
                                        <p:cTn id="8" dur="5000" fill="hold"/>
                                        <p:tgtEl>
                                          <p:spTgt spid="4"/>
                                        </p:tgtEl>
                                        <p:attrNameLst>
                                          <p:attrName>ppt_h</p:attrName>
                                        </p:attrNameLst>
                                      </p:cBhvr>
                                      <p:tavLst>
                                        <p:tav tm="0">
                                          <p:val>
                                            <p:fltVal val="0"/>
                                          </p:val>
                                        </p:tav>
                                        <p:tav tm="100000">
                                          <p:val>
                                            <p:strVal val="#ppt_h"/>
                                          </p:val>
                                        </p:tav>
                                      </p:tavLst>
                                    </p:anim>
                                    <p:animEffect transition="in" filter="fade">
                                      <p:cBhvr>
                                        <p:cTn id="9"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533400" y="1352550"/>
            <a:ext cx="8153400" cy="20574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None/>
            </a:pPr>
            <a:r>
              <a:rPr lang="fr-BE" sz="6000" i="1">
                <a:solidFill>
                  <a:srgbClr val="FF0000"/>
                </a:solidFill>
                <a:cs typeface="Arial"/>
              </a:rPr>
              <a:t>	  </a:t>
            </a:r>
            <a:r>
              <a:rPr lang="fr-BE" sz="6600" b="0" i="1">
                <a:solidFill>
                  <a:srgbClr val="FF0000"/>
                </a:solidFill>
                <a:cs typeface="Arial"/>
              </a:rPr>
              <a:t>LEADERSHIP</a:t>
            </a:r>
          </a:p>
          <a:p>
            <a:pPr marL="0" indent="0" algn="ctr">
              <a:buNone/>
            </a:pPr>
            <a:r>
              <a:rPr lang="fr-BE" sz="6600" b="0" i="1">
                <a:solidFill>
                  <a:srgbClr val="FF0000"/>
                </a:solidFill>
                <a:cs typeface="Arial"/>
              </a:rPr>
              <a:t> GOVERNANCE…</a:t>
            </a:r>
          </a:p>
        </p:txBody>
      </p:sp>
    </p:spTree>
    <p:extLst>
      <p:ext uri="{BB962C8B-B14F-4D97-AF65-F5344CB8AC3E}">
        <p14:creationId xmlns:p14="http://schemas.microsoft.com/office/powerpoint/2010/main" val="4693057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BF89F6-C559-194F-8ED3-4737BEE024BC}"/>
              </a:ext>
            </a:extLst>
          </p:cNvPr>
          <p:cNvSpPr txBox="1"/>
          <p:nvPr/>
        </p:nvSpPr>
        <p:spPr>
          <a:xfrm>
            <a:off x="381000" y="209550"/>
            <a:ext cx="8458200" cy="954107"/>
          </a:xfrm>
          <a:prstGeom prst="rect">
            <a:avLst/>
          </a:prstGeom>
          <a:noFill/>
        </p:spPr>
        <p:txBody>
          <a:bodyPr wrap="square" rtlCol="0">
            <a:spAutoFit/>
          </a:bodyPr>
          <a:lstStyle/>
          <a:p>
            <a:pPr algn="ctr"/>
            <a:r>
              <a:rPr lang="en-GB" sz="3200" i="1">
                <a:solidFill>
                  <a:srgbClr val="C00000"/>
                </a:solidFill>
                <a:cs typeface="Arial"/>
              </a:rPr>
              <a:t>RESPONSIBILITIES OF THE BUSINESS SECTOR</a:t>
            </a:r>
          </a:p>
          <a:p>
            <a:pPr algn="ctr"/>
            <a:r>
              <a:rPr lang="en-GB" sz="2400" i="1">
                <a:solidFill>
                  <a:srgbClr val="C00000"/>
                </a:solidFill>
                <a:cs typeface="Arial"/>
              </a:rPr>
              <a:t>Aligned with the SDGs</a:t>
            </a:r>
          </a:p>
        </p:txBody>
      </p:sp>
      <p:sp>
        <p:nvSpPr>
          <p:cNvPr id="6" name="Rectangle 5">
            <a:extLst>
              <a:ext uri="{FF2B5EF4-FFF2-40B4-BE49-F238E27FC236}">
                <a16:creationId xmlns:a16="http://schemas.microsoft.com/office/drawing/2014/main" id="{D3B34B87-BCBF-DC46-A00A-A81999BD8520}"/>
              </a:ext>
            </a:extLst>
          </p:cNvPr>
          <p:cNvSpPr/>
          <p:nvPr/>
        </p:nvSpPr>
        <p:spPr>
          <a:xfrm>
            <a:off x="1371600" y="1581150"/>
            <a:ext cx="6426200" cy="1200329"/>
          </a:xfrm>
          <a:prstGeom prst="rect">
            <a:avLst/>
          </a:prstGeom>
        </p:spPr>
        <p:txBody>
          <a:bodyPr wrap="square">
            <a:spAutoFit/>
          </a:bodyPr>
          <a:lstStyle/>
          <a:p>
            <a:pPr algn="ctr"/>
            <a:r>
              <a:rPr lang="en-GB" sz="2400" i="1">
                <a:solidFill>
                  <a:srgbClr val="000000"/>
                </a:solidFill>
                <a:cs typeface="Arial"/>
              </a:rPr>
              <a:t>From being a pure product or service providers managing the risks of the company through profit maximisation</a:t>
            </a:r>
          </a:p>
        </p:txBody>
      </p:sp>
      <p:sp>
        <p:nvSpPr>
          <p:cNvPr id="9" name="Rectangle 8">
            <a:extLst>
              <a:ext uri="{FF2B5EF4-FFF2-40B4-BE49-F238E27FC236}">
                <a16:creationId xmlns:a16="http://schemas.microsoft.com/office/drawing/2014/main" id="{8F1D5A16-8B95-2043-8742-9A557DFE0EAE}"/>
              </a:ext>
            </a:extLst>
          </p:cNvPr>
          <p:cNvSpPr/>
          <p:nvPr/>
        </p:nvSpPr>
        <p:spPr>
          <a:xfrm>
            <a:off x="1371600" y="3409950"/>
            <a:ext cx="6426200" cy="830997"/>
          </a:xfrm>
          <a:prstGeom prst="rect">
            <a:avLst/>
          </a:prstGeom>
        </p:spPr>
        <p:txBody>
          <a:bodyPr wrap="square">
            <a:spAutoFit/>
          </a:bodyPr>
          <a:lstStyle/>
          <a:p>
            <a:pPr algn="ctr"/>
            <a:r>
              <a:rPr lang="en-GB" sz="2400" i="1">
                <a:solidFill>
                  <a:srgbClr val="000000"/>
                </a:solidFill>
                <a:cs typeface="Arial"/>
              </a:rPr>
              <a:t>To socially responsible companies managing also the risks of the society</a:t>
            </a:r>
          </a:p>
        </p:txBody>
      </p:sp>
      <p:sp>
        <p:nvSpPr>
          <p:cNvPr id="10" name="Down Arrow 9">
            <a:extLst>
              <a:ext uri="{FF2B5EF4-FFF2-40B4-BE49-F238E27FC236}">
                <a16:creationId xmlns:a16="http://schemas.microsoft.com/office/drawing/2014/main" id="{3C783A85-4D02-0B46-A303-9C07FBB255E2}"/>
              </a:ext>
            </a:extLst>
          </p:cNvPr>
          <p:cNvSpPr/>
          <p:nvPr/>
        </p:nvSpPr>
        <p:spPr>
          <a:xfrm>
            <a:off x="3200400" y="2876550"/>
            <a:ext cx="2819400" cy="533400"/>
          </a:xfrm>
          <a:prstGeom prst="downArrow">
            <a:avLst/>
          </a:prstGeom>
          <a:solidFill>
            <a:schemeClr val="accent1">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Tree>
    <p:extLst>
      <p:ext uri="{BB962C8B-B14F-4D97-AF65-F5344CB8AC3E}">
        <p14:creationId xmlns:p14="http://schemas.microsoft.com/office/powerpoint/2010/main" val="45990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nodePh="1">
                                  <p:stCondLst>
                                    <p:cond delay="0"/>
                                  </p:stCondLst>
                                  <p:endCondLst>
                                    <p:cond evt="begin" delay="0">
                                      <p:tn val="12"/>
                                    </p:cond>
                                  </p:endCondLst>
                                  <p:childTnLst>
                                    <p:set>
                                      <p:cBhvr>
                                        <p:cTn id="13" dur="1" fill="hold">
                                          <p:stCondLst>
                                            <p:cond delay="0"/>
                                          </p:stCondLst>
                                        </p:cTn>
                                        <p:tgtEl>
                                          <p:spTgt spid="10">
                                            <p:txEl>
                                              <p:pRg st="0" end="0"/>
                                            </p:txEl>
                                          </p:spTgt>
                                        </p:tgtEl>
                                        <p:attrNameLst>
                                          <p:attrName>style.visibility</p:attrName>
                                        </p:attrNameLst>
                                      </p:cBhvr>
                                      <p:to>
                                        <p:strVal val="visible"/>
                                      </p:to>
                                    </p:set>
                                    <p:anim calcmode="lin" valueType="num">
                                      <p:cBhvr>
                                        <p:cTn id="14"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166201"/>
            <a:ext cx="8458200" cy="1236236"/>
          </a:xfrm>
          <a:prstGeom prst="rect">
            <a:avLst/>
          </a:prstGeom>
        </p:spPr>
        <p:txBody>
          <a:bodyPr wrap="square">
            <a:spAutoFit/>
          </a:bodyPr>
          <a:lstStyle/>
          <a:p>
            <a:pPr algn="ctr">
              <a:spcBef>
                <a:spcPts val="500"/>
              </a:spcBef>
              <a:spcAft>
                <a:spcPts val="500"/>
              </a:spcAft>
            </a:pPr>
            <a:r>
              <a:rPr lang="en-GB" sz="2400" b="1" i="1">
                <a:solidFill>
                  <a:srgbClr val="C00000"/>
                </a:solidFill>
                <a:latin typeface="+mj-lt"/>
              </a:rPr>
              <a:t>SYSTEM INITIATIVE ON ENVIRONMENT AND NATURAL RESOURCE S</a:t>
            </a:r>
            <a:r>
              <a:rPr lang="sl-SI" sz="2400" b="1" i="1">
                <a:solidFill>
                  <a:srgbClr val="C00000"/>
                </a:solidFill>
                <a:latin typeface="+mj-lt"/>
              </a:rPr>
              <a:t>ECURITY</a:t>
            </a:r>
            <a:endParaRPr lang="en-GB" sz="2400" b="1" i="1">
              <a:solidFill>
                <a:srgbClr val="C00000"/>
              </a:solidFill>
              <a:latin typeface="+mj-lt"/>
            </a:endParaRPr>
          </a:p>
          <a:p>
            <a:pPr>
              <a:spcBef>
                <a:spcPts val="500"/>
              </a:spcBef>
              <a:spcAft>
                <a:spcPts val="500"/>
              </a:spcAft>
            </a:pPr>
            <a:r>
              <a:rPr lang="sl-SI" b="1" i="1">
                <a:latin typeface="+mj-lt"/>
              </a:rPr>
              <a:t>	</a:t>
            </a:r>
            <a:r>
              <a:rPr lang="en-GB" b="1" i="1">
                <a:latin typeface="+mj-lt"/>
              </a:rPr>
              <a:t>World Economic Forum – Annual Meeting 2018</a:t>
            </a:r>
          </a:p>
        </p:txBody>
      </p:sp>
      <p:sp>
        <p:nvSpPr>
          <p:cNvPr id="5" name="Rectangle 4"/>
          <p:cNvSpPr/>
          <p:nvPr/>
        </p:nvSpPr>
        <p:spPr>
          <a:xfrm>
            <a:off x="457200" y="1828383"/>
            <a:ext cx="8382000" cy="2800767"/>
          </a:xfrm>
          <a:prstGeom prst="rect">
            <a:avLst/>
          </a:prstGeom>
        </p:spPr>
        <p:txBody>
          <a:bodyPr wrap="square">
            <a:spAutoFit/>
          </a:bodyPr>
          <a:lstStyle/>
          <a:p>
            <a:pPr>
              <a:buClr>
                <a:srgbClr val="C00000"/>
              </a:buClr>
              <a:buSzPct val="130000"/>
            </a:pPr>
            <a:r>
              <a:rPr lang="en-GB" sz="2200" i="1">
                <a:solidFill>
                  <a:srgbClr val="FF0000"/>
                </a:solidFill>
              </a:rPr>
              <a:t>Complexity and scale </a:t>
            </a:r>
            <a:r>
              <a:rPr lang="en-GB" sz="2200" i="1"/>
              <a:t>of these challenges </a:t>
            </a:r>
            <a:r>
              <a:rPr lang="en-GB" sz="2200" i="1">
                <a:solidFill>
                  <a:srgbClr val="FF0000"/>
                </a:solidFill>
              </a:rPr>
              <a:t>requires</a:t>
            </a:r>
            <a:r>
              <a:rPr lang="en-GB" sz="2200" i="1"/>
              <a:t> a space that allows actors with responsibility for those environmental governance mechanisms to be able to consider and experiment with both </a:t>
            </a:r>
            <a:r>
              <a:rPr lang="en-GB" sz="2200" i="1">
                <a:solidFill>
                  <a:srgbClr val="FF0000"/>
                </a:solidFill>
              </a:rPr>
              <a:t>new forms of collaboration and more „systemic“ approaches </a:t>
            </a:r>
            <a:r>
              <a:rPr lang="en-GB" sz="2200" i="1"/>
              <a:t>... through promoting multi</a:t>
            </a:r>
            <a:r>
              <a:rPr lang="sl-SI" sz="2200" i="1"/>
              <a:t> </a:t>
            </a:r>
            <a:r>
              <a:rPr lang="en-GB" sz="2200" i="1"/>
              <a:t>stakeholder coo</a:t>
            </a:r>
            <a:r>
              <a:rPr lang="sl-SI" sz="2200" i="1"/>
              <a:t>pe</a:t>
            </a:r>
            <a:r>
              <a:rPr lang="en-GB" sz="2200" i="1"/>
              <a:t>ration, more agile governance (including sub-state actors, such as cities, states and provinces), the use of new technologies, and </a:t>
            </a:r>
            <a:r>
              <a:rPr lang="sl-SI" sz="2200" i="1"/>
              <a:t>enhanced </a:t>
            </a:r>
            <a:r>
              <a:rPr lang="en-GB" sz="2200" i="1"/>
              <a:t>accountability and transparency.  </a:t>
            </a:r>
          </a:p>
        </p:txBody>
      </p:sp>
      <p:pic>
        <p:nvPicPr>
          <p:cNvPr id="2" name="Picture 1">
            <a:extLst>
              <a:ext uri="{FF2B5EF4-FFF2-40B4-BE49-F238E27FC236}">
                <a16:creationId xmlns:a16="http://schemas.microsoft.com/office/drawing/2014/main" id="{F5E148F9-BD9C-EB41-9747-25F1AC30F56A}"/>
              </a:ext>
            </a:extLst>
          </p:cNvPr>
          <p:cNvPicPr>
            <a:picLocks noChangeAspect="1"/>
          </p:cNvPicPr>
          <p:nvPr/>
        </p:nvPicPr>
        <p:blipFill>
          <a:blip r:embed="rId2"/>
          <a:stretch>
            <a:fillRect/>
          </a:stretch>
        </p:blipFill>
        <p:spPr>
          <a:xfrm>
            <a:off x="6400800" y="673100"/>
            <a:ext cx="1790623" cy="984250"/>
          </a:xfrm>
          <a:prstGeom prst="rect">
            <a:avLst/>
          </a:prstGeom>
        </p:spPr>
      </p:pic>
    </p:spTree>
    <p:extLst>
      <p:ext uri="{BB962C8B-B14F-4D97-AF65-F5344CB8AC3E}">
        <p14:creationId xmlns:p14="http://schemas.microsoft.com/office/powerpoint/2010/main" val="2712683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533400" y="2190750"/>
            <a:ext cx="6096000" cy="1905000"/>
          </a:xfrm>
        </p:spPr>
        <p:txBody>
          <a:bodyPr>
            <a:noAutofit/>
          </a:bodyPr>
          <a:lstStyle/>
          <a:p>
            <a:pPr>
              <a:buFont typeface="Arial" panose="020B0604020202020204" pitchFamily="34" charset="0"/>
              <a:buChar char="•"/>
            </a:pPr>
            <a:r>
              <a:rPr lang="en-GB" sz="2400" i="1">
                <a:solidFill>
                  <a:srgbClr val="FF0000"/>
                </a:solidFill>
                <a:cs typeface="Arial"/>
              </a:rPr>
              <a:t>Population</a:t>
            </a:r>
            <a:r>
              <a:rPr lang="en-GB" sz="2400" i="1">
                <a:solidFill>
                  <a:srgbClr val="000000"/>
                </a:solidFill>
                <a:cs typeface="Arial"/>
              </a:rPr>
              <a:t> growth (2050 – 9.7 billion)</a:t>
            </a:r>
          </a:p>
          <a:p>
            <a:pPr>
              <a:buFont typeface="Arial" panose="020B0604020202020204" pitchFamily="34" charset="0"/>
              <a:buChar char="•"/>
            </a:pPr>
            <a:r>
              <a:rPr lang="en-GB" sz="2400" i="1">
                <a:solidFill>
                  <a:srgbClr val="FF0000"/>
                </a:solidFill>
                <a:cs typeface="Arial"/>
              </a:rPr>
              <a:t>Per capita consumption </a:t>
            </a:r>
            <a:r>
              <a:rPr lang="en-GB" sz="2400" i="1">
                <a:solidFill>
                  <a:srgbClr val="000000"/>
                </a:solidFill>
                <a:cs typeface="Arial"/>
              </a:rPr>
              <a:t>growth (up to 3 billion consumers moving from low to middle class consumption till 2030)</a:t>
            </a:r>
          </a:p>
        </p:txBody>
      </p:sp>
      <p:pic>
        <p:nvPicPr>
          <p:cNvPr id="4" name="Picture 3" descr="j020219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0118" y="285750"/>
            <a:ext cx="1418082" cy="4495800"/>
          </a:xfrm>
          <a:prstGeom prst="rect">
            <a:avLst/>
          </a:prstGeom>
        </p:spPr>
      </p:pic>
      <p:sp>
        <p:nvSpPr>
          <p:cNvPr id="5" name="TextBox 4"/>
          <p:cNvSpPr txBox="1"/>
          <p:nvPr/>
        </p:nvSpPr>
        <p:spPr>
          <a:xfrm>
            <a:off x="533400" y="518577"/>
            <a:ext cx="6248400" cy="1077218"/>
          </a:xfrm>
          <a:prstGeom prst="rect">
            <a:avLst/>
          </a:prstGeom>
          <a:noFill/>
        </p:spPr>
        <p:txBody>
          <a:bodyPr wrap="square" rtlCol="0">
            <a:spAutoFit/>
          </a:bodyPr>
          <a:lstStyle/>
          <a:p>
            <a:pPr algn="ctr"/>
            <a:r>
              <a:rPr lang="en-GB" sz="3200" i="1">
                <a:cs typeface="Arial"/>
              </a:rPr>
              <a:t>THE TASTE OF 21</a:t>
            </a:r>
            <a:r>
              <a:rPr lang="en-GB" sz="3200" i="1" baseline="30000">
                <a:cs typeface="Arial"/>
              </a:rPr>
              <a:t>ST</a:t>
            </a:r>
            <a:r>
              <a:rPr lang="en-GB" sz="3200" i="1">
                <a:cs typeface="Arial"/>
              </a:rPr>
              <a:t> CENTURY</a:t>
            </a:r>
            <a:endParaRPr lang="en-GB" sz="3200" i="1">
              <a:solidFill>
                <a:srgbClr val="FF0000"/>
              </a:solidFill>
              <a:cs typeface="Arial"/>
            </a:endParaRPr>
          </a:p>
          <a:p>
            <a:pPr algn="ctr"/>
            <a:r>
              <a:rPr lang="en-GB" sz="3200" i="1">
                <a:solidFill>
                  <a:srgbClr val="FF0000"/>
                </a:solidFill>
                <a:cs typeface="Arial"/>
              </a:rPr>
              <a:t>POPULATION </a:t>
            </a:r>
            <a:endParaRPr lang="en-GB" sz="3600" i="1">
              <a:solidFill>
                <a:srgbClr val="FF0000"/>
              </a:solidFill>
              <a:cs typeface="Arial"/>
            </a:endParaRPr>
          </a:p>
        </p:txBody>
      </p:sp>
    </p:spTree>
    <p:extLst>
      <p:ext uri="{BB962C8B-B14F-4D97-AF65-F5344CB8AC3E}">
        <p14:creationId xmlns:p14="http://schemas.microsoft.com/office/powerpoint/2010/main" val="9462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1972092"/>
            <a:ext cx="8229600" cy="2123658"/>
          </a:xfrm>
          <a:prstGeom prst="rect">
            <a:avLst/>
          </a:prstGeom>
        </p:spPr>
        <p:txBody>
          <a:bodyPr wrap="square">
            <a:spAutoFit/>
          </a:bodyPr>
          <a:lstStyle/>
          <a:p>
            <a:pPr marL="342900" indent="-342900">
              <a:buClr>
                <a:srgbClr val="C00000"/>
              </a:buClr>
              <a:buSzPct val="130000"/>
              <a:buFont typeface="Arial" panose="020B0604020202020204" pitchFamily="34" charset="0"/>
              <a:buChar char="•"/>
            </a:pPr>
            <a:r>
              <a:rPr lang="en-GB" sz="2200" i="1"/>
              <a:t>The challenge seems to not be one of not inadequate scientific evidence anymore; rather it is one of </a:t>
            </a:r>
            <a:r>
              <a:rPr lang="en-GB" sz="2200" i="1">
                <a:solidFill>
                  <a:srgbClr val="FF0000"/>
                </a:solidFill>
              </a:rPr>
              <a:t>cooperation and implementation</a:t>
            </a:r>
            <a:r>
              <a:rPr lang="en-GB" sz="2200" i="1"/>
              <a:t>. </a:t>
            </a:r>
          </a:p>
          <a:p>
            <a:pPr marL="342900" indent="-342900">
              <a:buClr>
                <a:srgbClr val="C00000"/>
              </a:buClr>
              <a:buSzPct val="130000"/>
              <a:buFont typeface="Arial" panose="020B0604020202020204" pitchFamily="34" charset="0"/>
              <a:buChar char="•"/>
            </a:pPr>
            <a:r>
              <a:rPr lang="en-GB" sz="2200" i="1"/>
              <a:t>There is a deepening perception of a lack of </a:t>
            </a:r>
            <a:r>
              <a:rPr lang="en-GB" sz="2200" i="1">
                <a:solidFill>
                  <a:srgbClr val="FF0000"/>
                </a:solidFill>
              </a:rPr>
              <a:t>synchronicity between economic and environmental policy </a:t>
            </a:r>
            <a:r>
              <a:rPr lang="en-GB" sz="2200" i="1"/>
              <a:t>responses to global risks</a:t>
            </a:r>
            <a:r>
              <a:rPr lang="sl-SI" sz="2200" i="1"/>
              <a:t>.</a:t>
            </a:r>
            <a:endParaRPr lang="en-GB" sz="2200" i="1"/>
          </a:p>
        </p:txBody>
      </p:sp>
      <p:sp>
        <p:nvSpPr>
          <p:cNvPr id="6" name="Rectangle 5">
            <a:extLst>
              <a:ext uri="{FF2B5EF4-FFF2-40B4-BE49-F238E27FC236}">
                <a16:creationId xmlns:a16="http://schemas.microsoft.com/office/drawing/2014/main" id="{D4B5DB6C-F03C-2343-83C1-949BDC349AA2}"/>
              </a:ext>
            </a:extLst>
          </p:cNvPr>
          <p:cNvSpPr/>
          <p:nvPr/>
        </p:nvSpPr>
        <p:spPr>
          <a:xfrm>
            <a:off x="304800" y="166201"/>
            <a:ext cx="8458200" cy="1236236"/>
          </a:xfrm>
          <a:prstGeom prst="rect">
            <a:avLst/>
          </a:prstGeom>
        </p:spPr>
        <p:txBody>
          <a:bodyPr wrap="square">
            <a:spAutoFit/>
          </a:bodyPr>
          <a:lstStyle/>
          <a:p>
            <a:pPr algn="ctr">
              <a:spcBef>
                <a:spcPts val="500"/>
              </a:spcBef>
              <a:spcAft>
                <a:spcPts val="500"/>
              </a:spcAft>
            </a:pPr>
            <a:r>
              <a:rPr lang="en-GB" sz="2400" b="1" i="1">
                <a:solidFill>
                  <a:srgbClr val="C00000"/>
                </a:solidFill>
                <a:latin typeface="+mj-lt"/>
              </a:rPr>
              <a:t>System Initiative on Environment and Natural Resource S</a:t>
            </a:r>
            <a:r>
              <a:rPr lang="sl-SI" sz="2400" b="1" i="1">
                <a:solidFill>
                  <a:srgbClr val="C00000"/>
                </a:solidFill>
                <a:latin typeface="+mj-lt"/>
              </a:rPr>
              <a:t>ecurity</a:t>
            </a:r>
            <a:endParaRPr lang="en-GB" sz="2400" b="1" i="1">
              <a:solidFill>
                <a:srgbClr val="C00000"/>
              </a:solidFill>
              <a:latin typeface="+mj-lt"/>
            </a:endParaRPr>
          </a:p>
          <a:p>
            <a:pPr>
              <a:spcBef>
                <a:spcPts val="500"/>
              </a:spcBef>
              <a:spcAft>
                <a:spcPts val="500"/>
              </a:spcAft>
            </a:pPr>
            <a:r>
              <a:rPr lang="sl-SI" b="1" i="1">
                <a:latin typeface="+mj-lt"/>
              </a:rPr>
              <a:t>	</a:t>
            </a:r>
            <a:r>
              <a:rPr lang="en-GB" b="1" i="1">
                <a:latin typeface="+mj-lt"/>
              </a:rPr>
              <a:t>World Economic Forum – Annual Meeting 2018</a:t>
            </a:r>
          </a:p>
        </p:txBody>
      </p:sp>
      <p:pic>
        <p:nvPicPr>
          <p:cNvPr id="7" name="Picture 6">
            <a:extLst>
              <a:ext uri="{FF2B5EF4-FFF2-40B4-BE49-F238E27FC236}">
                <a16:creationId xmlns:a16="http://schemas.microsoft.com/office/drawing/2014/main" id="{236B56F9-803A-564C-9D39-E775BEF87FF0}"/>
              </a:ext>
            </a:extLst>
          </p:cNvPr>
          <p:cNvPicPr>
            <a:picLocks noChangeAspect="1"/>
          </p:cNvPicPr>
          <p:nvPr/>
        </p:nvPicPr>
        <p:blipFill>
          <a:blip r:embed="rId2"/>
          <a:stretch>
            <a:fillRect/>
          </a:stretch>
        </p:blipFill>
        <p:spPr>
          <a:xfrm>
            <a:off x="6400800" y="673100"/>
            <a:ext cx="1790623" cy="984250"/>
          </a:xfrm>
          <a:prstGeom prst="rect">
            <a:avLst/>
          </a:prstGeom>
        </p:spPr>
      </p:pic>
    </p:spTree>
    <p:extLst>
      <p:ext uri="{BB962C8B-B14F-4D97-AF65-F5344CB8AC3E}">
        <p14:creationId xmlns:p14="http://schemas.microsoft.com/office/powerpoint/2010/main" val="37032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12326"/>
            <a:ext cx="5410200" cy="5251076"/>
          </a:xfrm>
          <a:prstGeom prst="rect">
            <a:avLst/>
          </a:prstGeom>
        </p:spPr>
      </p:pic>
      <p:pic>
        <p:nvPicPr>
          <p:cNvPr id="6" name="Picture 5">
            <a:extLst>
              <a:ext uri="{FF2B5EF4-FFF2-40B4-BE49-F238E27FC236}">
                <a16:creationId xmlns:a16="http://schemas.microsoft.com/office/drawing/2014/main" id="{EA451F46-47BF-9949-BB66-AE44CAB049B1}"/>
              </a:ext>
            </a:extLst>
          </p:cNvPr>
          <p:cNvPicPr>
            <a:picLocks noChangeAspect="1"/>
          </p:cNvPicPr>
          <p:nvPr/>
        </p:nvPicPr>
        <p:blipFill>
          <a:blip r:embed="rId3"/>
          <a:stretch>
            <a:fillRect/>
          </a:stretch>
        </p:blipFill>
        <p:spPr>
          <a:xfrm>
            <a:off x="2667000" y="882475"/>
            <a:ext cx="3823994" cy="3518075"/>
          </a:xfrm>
          <a:prstGeom prst="rect">
            <a:avLst/>
          </a:prstGeom>
        </p:spPr>
      </p:pic>
      <p:pic>
        <p:nvPicPr>
          <p:cNvPr id="2" name="Picture 1"/>
          <p:cNvPicPr>
            <a:picLocks noChangeAspect="1"/>
          </p:cNvPicPr>
          <p:nvPr/>
        </p:nvPicPr>
        <p:blipFill>
          <a:blip r:embed="rId4"/>
          <a:stretch>
            <a:fillRect/>
          </a:stretch>
        </p:blipFill>
        <p:spPr>
          <a:xfrm>
            <a:off x="2667000" y="819150"/>
            <a:ext cx="3823994" cy="3586055"/>
          </a:xfrm>
          <a:prstGeom prst="rect">
            <a:avLst/>
          </a:prstGeom>
        </p:spPr>
      </p:pic>
      <p:sp>
        <p:nvSpPr>
          <p:cNvPr id="4" name="TextBox 3"/>
          <p:cNvSpPr txBox="1"/>
          <p:nvPr/>
        </p:nvSpPr>
        <p:spPr>
          <a:xfrm>
            <a:off x="2362200" y="285750"/>
            <a:ext cx="4516440" cy="584775"/>
          </a:xfrm>
          <a:prstGeom prst="rect">
            <a:avLst/>
          </a:prstGeom>
          <a:noFill/>
        </p:spPr>
        <p:txBody>
          <a:bodyPr wrap="square" rtlCol="0">
            <a:spAutoFit/>
          </a:bodyPr>
          <a:lstStyle/>
          <a:p>
            <a:pPr algn="ctr"/>
            <a:r>
              <a:rPr lang="en-GB" sz="3200" i="1">
                <a:cs typeface="Arial"/>
              </a:rPr>
              <a:t>GOVERNANCE</a:t>
            </a:r>
          </a:p>
        </p:txBody>
      </p:sp>
      <p:sp>
        <p:nvSpPr>
          <p:cNvPr id="3" name="TextBox 2">
            <a:extLst>
              <a:ext uri="{FF2B5EF4-FFF2-40B4-BE49-F238E27FC236}">
                <a16:creationId xmlns:a16="http://schemas.microsoft.com/office/drawing/2014/main" id="{29AA0ADB-5E5E-6F46-9D98-6AB05AB9FDCA}"/>
              </a:ext>
            </a:extLst>
          </p:cNvPr>
          <p:cNvSpPr txBox="1"/>
          <p:nvPr/>
        </p:nvSpPr>
        <p:spPr>
          <a:xfrm>
            <a:off x="1752600" y="4349175"/>
            <a:ext cx="5715000" cy="584775"/>
          </a:xfrm>
          <a:prstGeom prst="rect">
            <a:avLst/>
          </a:prstGeom>
          <a:noFill/>
        </p:spPr>
        <p:txBody>
          <a:bodyPr wrap="square" rtlCol="0">
            <a:spAutoFit/>
          </a:bodyPr>
          <a:lstStyle/>
          <a:p>
            <a:pPr algn="ctr"/>
            <a:r>
              <a:rPr lang="en-US" sz="3200" i="1"/>
              <a:t>REDEFINING SOVEREIGNTY</a:t>
            </a:r>
          </a:p>
        </p:txBody>
      </p:sp>
    </p:spTree>
    <p:extLst>
      <p:ext uri="{BB962C8B-B14F-4D97-AF65-F5344CB8AC3E}">
        <p14:creationId xmlns:p14="http://schemas.microsoft.com/office/powerpoint/2010/main" val="52760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3562350"/>
            <a:ext cx="6858000" cy="990600"/>
          </a:xfrm>
        </p:spPr>
        <p:txBody>
          <a:bodyPr/>
          <a:lstStyle/>
          <a:p>
            <a:pPr marL="0" indent="0" algn="ctr">
              <a:buNone/>
            </a:pPr>
            <a:r>
              <a:rPr lang="en-GB" sz="4800">
                <a:solidFill>
                  <a:srgbClr val="000000"/>
                </a:solidFill>
                <a:latin typeface="Arial"/>
                <a:cs typeface="Arial"/>
              </a:rPr>
              <a:t> </a:t>
            </a:r>
            <a:r>
              <a:rPr lang="en-GB" sz="4800" b="0" i="1">
                <a:solidFill>
                  <a:srgbClr val="FF0000"/>
                </a:solidFill>
                <a:cs typeface="Arial"/>
              </a:rPr>
              <a:t>TO CONCLUDE …</a:t>
            </a:r>
          </a:p>
        </p:txBody>
      </p:sp>
      <p:pic>
        <p:nvPicPr>
          <p:cNvPr id="3" name="Picture 2" descr="ED00008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0800" y="361950"/>
            <a:ext cx="3531458" cy="3145205"/>
          </a:xfrm>
          <a:prstGeom prst="rect">
            <a:avLst/>
          </a:prstGeom>
        </p:spPr>
      </p:pic>
    </p:spTree>
    <p:extLst>
      <p:ext uri="{BB962C8B-B14F-4D97-AF65-F5344CB8AC3E}">
        <p14:creationId xmlns:p14="http://schemas.microsoft.com/office/powerpoint/2010/main" val="45793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grpId="0" nodeType="after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 y="2876550"/>
            <a:ext cx="6096000" cy="1485901"/>
          </a:xfrm>
        </p:spPr>
        <p:txBody>
          <a:bodyPr>
            <a:noAutofit/>
          </a:bodyPr>
          <a:lstStyle/>
          <a:p>
            <a:pPr algn="ctr"/>
            <a:r>
              <a:rPr lang="sl-SI" sz="4000" i="1">
                <a:solidFill>
                  <a:schemeClr val="tx1"/>
                </a:solidFill>
                <a:effectLst>
                  <a:reflection blurRad="6350" stA="55000" endA="300" endPos="45500" dir="5400000" sy="-100000" algn="bl" rotWithShape="0"/>
                </a:effectLst>
                <a:cs typeface="Arial"/>
              </a:rPr>
              <a:t>NECESSARY </a:t>
            </a:r>
          </a:p>
          <a:p>
            <a:pPr algn="ctr"/>
            <a:r>
              <a:rPr lang="sl-SI" sz="4000" i="1">
                <a:solidFill>
                  <a:schemeClr val="tx1"/>
                </a:solidFill>
                <a:effectLst>
                  <a:reflection blurRad="6350" stA="55000" endA="300" endPos="45500" dir="5400000" sy="-100000" algn="bl" rotWithShape="0"/>
                </a:effectLst>
                <a:cs typeface="Arial"/>
              </a:rPr>
              <a:t>AND UNAVOIDABLE</a:t>
            </a:r>
            <a:endParaRPr lang="en-GB" sz="4000" i="1">
              <a:solidFill>
                <a:schemeClr val="tx1"/>
              </a:solidFill>
              <a:cs typeface="Arial"/>
            </a:endParaRPr>
          </a:p>
        </p:txBody>
      </p:sp>
      <p:sp>
        <p:nvSpPr>
          <p:cNvPr id="2" name="Title 1"/>
          <p:cNvSpPr>
            <a:spLocks noGrp="1"/>
          </p:cNvSpPr>
          <p:nvPr>
            <p:ph type="ctrTitle"/>
          </p:nvPr>
        </p:nvSpPr>
        <p:spPr>
          <a:xfrm>
            <a:off x="76200" y="1543051"/>
            <a:ext cx="6172200" cy="1409699"/>
          </a:xfrm>
        </p:spPr>
        <p:txBody>
          <a:bodyPr>
            <a:noAutofit/>
          </a:bodyPr>
          <a:lstStyle/>
          <a:p>
            <a:pPr marL="182880" indent="0" algn="ctr">
              <a:buNone/>
            </a:pPr>
            <a:r>
              <a:rPr lang="en-GB" sz="2400" b="0" i="1">
                <a:solidFill>
                  <a:srgbClr val="FF0000"/>
                </a:solidFill>
                <a:latin typeface="+mn-lt"/>
                <a:cs typeface="Arial"/>
              </a:rPr>
              <a:t>NEW ECONOMIC MODEL BASED ON SCP INTEGRATING ALL PILLARS OF SUSTAINABILITY IS </a:t>
            </a:r>
            <a:endParaRPr lang="en-GB" sz="3200" b="0" i="1">
              <a:latin typeface="+mn-lt"/>
              <a:cs typeface="Arial"/>
            </a:endParaRPr>
          </a:p>
        </p:txBody>
      </p:sp>
      <p:pic>
        <p:nvPicPr>
          <p:cNvPr id="4" name="Picture 3" descr="stk19976boj.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2912" y="1437894"/>
            <a:ext cx="2685288" cy="3419856"/>
          </a:xfrm>
          <a:prstGeom prst="rect">
            <a:avLst/>
          </a:prstGeom>
        </p:spPr>
      </p:pic>
      <p:sp>
        <p:nvSpPr>
          <p:cNvPr id="5" name="TextBox 4"/>
          <p:cNvSpPr txBox="1"/>
          <p:nvPr/>
        </p:nvSpPr>
        <p:spPr>
          <a:xfrm>
            <a:off x="5334000" y="566976"/>
            <a:ext cx="3429000" cy="954107"/>
          </a:xfrm>
          <a:prstGeom prst="rect">
            <a:avLst/>
          </a:prstGeom>
          <a:noFill/>
        </p:spPr>
        <p:txBody>
          <a:bodyPr wrap="square" rtlCol="0">
            <a:spAutoFit/>
          </a:bodyPr>
          <a:lstStyle/>
          <a:p>
            <a:pPr algn="ctr"/>
            <a:r>
              <a:rPr lang="en-GB" sz="2000" b="1" i="1">
                <a:cs typeface="Arial"/>
              </a:rPr>
              <a:t>WE HAVE TO FIX A BROKEN COMPASS </a:t>
            </a:r>
          </a:p>
          <a:p>
            <a:pPr algn="ctr"/>
            <a:r>
              <a:rPr lang="en-GB" sz="1600" i="1">
                <a:cs typeface="Arial"/>
              </a:rPr>
              <a:t>(PAVAN SUKHDEV)</a:t>
            </a:r>
            <a:endParaRPr lang="en-GB" sz="1400" i="1">
              <a:cs typeface="Arial"/>
            </a:endParaRPr>
          </a:p>
        </p:txBody>
      </p:sp>
      <p:sp>
        <p:nvSpPr>
          <p:cNvPr id="6" name="TextBox 5"/>
          <p:cNvSpPr txBox="1"/>
          <p:nvPr/>
        </p:nvSpPr>
        <p:spPr>
          <a:xfrm>
            <a:off x="5029200" y="3587174"/>
            <a:ext cx="3352800" cy="584776"/>
          </a:xfrm>
          <a:prstGeom prst="rect">
            <a:avLst/>
          </a:prstGeom>
          <a:noFill/>
        </p:spPr>
        <p:txBody>
          <a:bodyPr wrap="square" rtlCol="0">
            <a:spAutoFit/>
          </a:bodyPr>
          <a:lstStyle/>
          <a:p>
            <a:pPr algn="ctr"/>
            <a:r>
              <a:rPr lang="en-GB" sz="3200" b="1">
                <a:solidFill>
                  <a:schemeClr val="bg1"/>
                </a:solidFill>
                <a:cs typeface="Arial"/>
              </a:rPr>
              <a:t>SCIENCE</a:t>
            </a:r>
          </a:p>
        </p:txBody>
      </p:sp>
    </p:spTree>
    <p:extLst>
      <p:ext uri="{BB962C8B-B14F-4D97-AF65-F5344CB8AC3E}">
        <p14:creationId xmlns:p14="http://schemas.microsoft.com/office/powerpoint/2010/main" val="392938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afterEffect">
                                  <p:stCondLst>
                                    <p:cond delay="0"/>
                                  </p:stCondLst>
                                  <p:childTnLst>
                                    <p:animRot by="21600000">
                                      <p:cBhvr>
                                        <p:cTn id="6" dur="5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04800" y="1428750"/>
            <a:ext cx="8763000" cy="3429000"/>
          </a:xfrm>
        </p:spPr>
        <p:txBody>
          <a:bodyPr>
            <a:noAutofit/>
          </a:bodyPr>
          <a:lstStyle/>
          <a:p>
            <a:pPr marL="502920" indent="-457200">
              <a:buFont typeface="+mj-lt"/>
              <a:buAutoNum type="arabicPeriod"/>
            </a:pPr>
            <a:r>
              <a:rPr lang="en-US" i="1">
                <a:solidFill>
                  <a:schemeClr val="tx1"/>
                </a:solidFill>
              </a:rPr>
              <a:t>Set targets and measure progress </a:t>
            </a:r>
          </a:p>
          <a:p>
            <a:pPr marL="502920" indent="-457200">
              <a:buFont typeface="+mj-lt"/>
              <a:buAutoNum type="arabicPeriod"/>
            </a:pPr>
            <a:r>
              <a:rPr lang="en-US" i="1">
                <a:solidFill>
                  <a:schemeClr val="tx1"/>
                </a:solidFill>
              </a:rPr>
              <a:t>Act on key leverage points across all levels of governance </a:t>
            </a:r>
          </a:p>
          <a:p>
            <a:pPr marL="502920" indent="-457200">
              <a:buFont typeface="+mj-lt"/>
              <a:buAutoNum type="arabicPeriod"/>
            </a:pPr>
            <a:r>
              <a:rPr lang="en-US" i="1">
                <a:solidFill>
                  <a:schemeClr val="tx1"/>
                </a:solidFill>
              </a:rPr>
              <a:t>Take advantage of leapfrogging opportunities </a:t>
            </a:r>
          </a:p>
          <a:p>
            <a:pPr marL="502920" indent="-457200">
              <a:buFont typeface="+mj-lt"/>
              <a:buAutoNum type="arabicPeriod"/>
            </a:pPr>
            <a:r>
              <a:rPr lang="en-US" i="1">
                <a:solidFill>
                  <a:schemeClr val="tx1"/>
                </a:solidFill>
              </a:rPr>
              <a:t>Implement a policy mix that builds incentives and corrects market failures </a:t>
            </a:r>
          </a:p>
          <a:p>
            <a:pPr marL="502920" indent="-457200">
              <a:buFont typeface="+mj-lt"/>
              <a:buAutoNum type="arabicPeriod"/>
            </a:pPr>
            <a:r>
              <a:rPr lang="en-US" i="1">
                <a:solidFill>
                  <a:schemeClr val="tx1"/>
                </a:solidFill>
              </a:rPr>
              <a:t>Promote innovations toward a circular economy </a:t>
            </a:r>
          </a:p>
          <a:p>
            <a:pPr marL="502920" indent="-457200">
              <a:buFont typeface="+mj-lt"/>
              <a:buAutoNum type="arabicPeriod"/>
            </a:pPr>
            <a:r>
              <a:rPr lang="en-US" i="1">
                <a:solidFill>
                  <a:schemeClr val="tx1"/>
                </a:solidFill>
              </a:rPr>
              <a:t>Enable people to develop resource efficient solutions </a:t>
            </a:r>
          </a:p>
          <a:p>
            <a:pPr marL="502920" indent="-457200">
              <a:buFont typeface="+mj-lt"/>
              <a:buAutoNum type="arabicPeriod"/>
            </a:pPr>
            <a:r>
              <a:rPr lang="en-US" i="1">
                <a:solidFill>
                  <a:schemeClr val="tx1"/>
                </a:solidFill>
              </a:rPr>
              <a:t>Unlock the resistance to change </a:t>
            </a:r>
          </a:p>
        </p:txBody>
      </p:sp>
      <p:sp>
        <p:nvSpPr>
          <p:cNvPr id="3" name="TextBox 2"/>
          <p:cNvSpPr txBox="1"/>
          <p:nvPr/>
        </p:nvSpPr>
        <p:spPr>
          <a:xfrm>
            <a:off x="685800" y="133350"/>
            <a:ext cx="7661280" cy="1261884"/>
          </a:xfrm>
          <a:prstGeom prst="rect">
            <a:avLst/>
          </a:prstGeom>
          <a:noFill/>
        </p:spPr>
        <p:txBody>
          <a:bodyPr wrap="square" rtlCol="0">
            <a:spAutoFit/>
          </a:bodyPr>
          <a:lstStyle/>
          <a:p>
            <a:pPr algn="ctr"/>
            <a:r>
              <a:rPr lang="en-GB" sz="3200" i="1">
                <a:cs typeface="Arial"/>
              </a:rPr>
              <a:t>ASSESSING GLOBAL RESOURCE USE </a:t>
            </a:r>
          </a:p>
          <a:p>
            <a:pPr algn="ctr"/>
            <a:r>
              <a:rPr lang="en-GB" sz="2000" i="1">
                <a:cs typeface="Arial"/>
              </a:rPr>
              <a:t>2017 IRP Report</a:t>
            </a:r>
            <a:endParaRPr lang="en-US" sz="2000" i="1"/>
          </a:p>
          <a:p>
            <a:pPr algn="ctr"/>
            <a:r>
              <a:rPr lang="en-US" sz="2400" i="1">
                <a:solidFill>
                  <a:srgbClr val="FF0000"/>
                </a:solidFill>
              </a:rPr>
              <a:t>Recommended policy strategies</a:t>
            </a:r>
            <a:endParaRPr lang="en-US" sz="4400" i="1">
              <a:solidFill>
                <a:srgbClr val="FF0000"/>
              </a:solidFill>
            </a:endParaRPr>
          </a:p>
        </p:txBody>
      </p:sp>
      <p:pic>
        <p:nvPicPr>
          <p:cNvPr id="4" name="Picture 3">
            <a:extLst>
              <a:ext uri="{FF2B5EF4-FFF2-40B4-BE49-F238E27FC236}">
                <a16:creationId xmlns:a16="http://schemas.microsoft.com/office/drawing/2014/main" id="{C2CBFB9C-3D6B-9C41-AE8D-85F53F39AC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57150"/>
            <a:ext cx="1174991" cy="551638"/>
          </a:xfrm>
          <a:prstGeom prst="rect">
            <a:avLst/>
          </a:prstGeom>
        </p:spPr>
      </p:pic>
      <p:pic>
        <p:nvPicPr>
          <p:cNvPr id="5" name="Picture 4">
            <a:extLst>
              <a:ext uri="{FF2B5EF4-FFF2-40B4-BE49-F238E27FC236}">
                <a16:creationId xmlns:a16="http://schemas.microsoft.com/office/drawing/2014/main" id="{C69E66CB-D470-0E43-A7C5-E6412E210DF8}"/>
              </a:ext>
            </a:extLst>
          </p:cNvPr>
          <p:cNvPicPr>
            <a:picLocks noChangeAspect="1"/>
          </p:cNvPicPr>
          <p:nvPr/>
        </p:nvPicPr>
        <p:blipFill>
          <a:blip r:embed="rId3"/>
          <a:stretch>
            <a:fillRect/>
          </a:stretch>
        </p:blipFill>
        <p:spPr>
          <a:xfrm>
            <a:off x="8077199" y="57150"/>
            <a:ext cx="983057" cy="585267"/>
          </a:xfrm>
          <a:prstGeom prst="rect">
            <a:avLst/>
          </a:prstGeom>
          <a:solidFill>
            <a:schemeClr val="bg2">
              <a:lumMod val="90000"/>
            </a:schemeClr>
          </a:solidFill>
        </p:spPr>
      </p:pic>
    </p:spTree>
    <p:extLst>
      <p:ext uri="{BB962C8B-B14F-4D97-AF65-F5344CB8AC3E}">
        <p14:creationId xmlns:p14="http://schemas.microsoft.com/office/powerpoint/2010/main" val="364840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fade">
                                      <p:cBhvr>
                                        <p:cTn id="35" dur="1000"/>
                                        <p:tgtEl>
                                          <p:spTgt spid="2">
                                            <p:txEl>
                                              <p:pRg st="5" end="5"/>
                                            </p:txEl>
                                          </p:spTgt>
                                        </p:tgtEl>
                                      </p:cBhvr>
                                    </p:animEffect>
                                    <p:anim calcmode="lin" valueType="num">
                                      <p:cBhvr>
                                        <p:cTn id="36"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fade">
                                      <p:cBhvr>
                                        <p:cTn id="42" dur="1000"/>
                                        <p:tgtEl>
                                          <p:spTgt spid="2">
                                            <p:txEl>
                                              <p:pRg st="6" end="6"/>
                                            </p:txEl>
                                          </p:spTgt>
                                        </p:tgtEl>
                                      </p:cBhvr>
                                    </p:animEffect>
                                    <p:anim calcmode="lin" valueType="num">
                                      <p:cBhvr>
                                        <p:cTn id="43"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76200" y="133350"/>
            <a:ext cx="8991600" cy="3429000"/>
          </a:xfrm>
        </p:spPr>
        <p:txBody>
          <a:bodyPr>
            <a:noAutofit/>
          </a:bodyPr>
          <a:lstStyle/>
          <a:p>
            <a:pPr marL="45720" indent="0" algn="ctr">
              <a:buNone/>
            </a:pPr>
            <a:r>
              <a:rPr lang="en-GB" sz="3200" i="1">
                <a:solidFill>
                  <a:srgbClr val="C00000"/>
                </a:solidFill>
                <a:cs typeface="Arial"/>
              </a:rPr>
              <a:t>TRANSITION TO A SUSTAINABLE ECONOMY </a:t>
            </a:r>
            <a:endParaRPr lang="en-GB" sz="2800" i="1">
              <a:solidFill>
                <a:srgbClr val="C00000"/>
              </a:solidFill>
              <a:cs typeface="Arial"/>
            </a:endParaRPr>
          </a:p>
          <a:p>
            <a:pPr>
              <a:buFont typeface="Arial" panose="020B0604020202020204" pitchFamily="34" charset="0"/>
              <a:buChar char="•"/>
            </a:pPr>
            <a:r>
              <a:rPr lang="en-GB" sz="2000" i="1">
                <a:solidFill>
                  <a:schemeClr val="tx1"/>
                </a:solidFill>
                <a:cs typeface="Arial"/>
              </a:rPr>
              <a:t>Is an in-</a:t>
            </a:r>
            <a:r>
              <a:rPr lang="en-GB" sz="2000" i="1" err="1">
                <a:solidFill>
                  <a:schemeClr val="tx1"/>
                </a:solidFill>
                <a:cs typeface="Arial"/>
              </a:rPr>
              <a:t>debth</a:t>
            </a:r>
            <a:r>
              <a:rPr lang="en-GB" sz="2000" i="1">
                <a:solidFill>
                  <a:schemeClr val="tx1"/>
                </a:solidFill>
                <a:cs typeface="Arial"/>
              </a:rPr>
              <a:t> </a:t>
            </a:r>
            <a:r>
              <a:rPr lang="en-GB" sz="2000" i="1">
                <a:solidFill>
                  <a:srgbClr val="FF0000"/>
                </a:solidFill>
                <a:cs typeface="Arial"/>
              </a:rPr>
              <a:t>system change</a:t>
            </a:r>
            <a:r>
              <a:rPr lang="en-GB" sz="2000" i="1">
                <a:solidFill>
                  <a:schemeClr val="tx1"/>
                </a:solidFill>
                <a:cs typeface="Arial"/>
              </a:rPr>
              <a:t>. </a:t>
            </a:r>
          </a:p>
          <a:p>
            <a:pPr>
              <a:buFont typeface="Arial" panose="020B0604020202020204" pitchFamily="34" charset="0"/>
              <a:buChar char="•"/>
            </a:pPr>
            <a:r>
              <a:rPr lang="en-GB" sz="2000" i="1">
                <a:solidFill>
                  <a:schemeClr val="tx1"/>
                </a:solidFill>
                <a:cs typeface="Arial"/>
              </a:rPr>
              <a:t>It will not appear by waiting for the leadership of others, </a:t>
            </a:r>
            <a:r>
              <a:rPr lang="en-GB" sz="2000" i="1">
                <a:solidFill>
                  <a:srgbClr val="FF0000"/>
                </a:solidFill>
                <a:cs typeface="Arial"/>
              </a:rPr>
              <a:t>be the leaders </a:t>
            </a:r>
            <a:r>
              <a:rPr lang="en-GB" sz="2000" i="1">
                <a:solidFill>
                  <a:schemeClr val="tx1"/>
                </a:solidFill>
                <a:cs typeface="Arial"/>
              </a:rPr>
              <a:t>on your level of governance and authority </a:t>
            </a:r>
            <a:r>
              <a:rPr lang="mr-IN" sz="2000" i="1">
                <a:solidFill>
                  <a:schemeClr val="tx1"/>
                </a:solidFill>
                <a:cs typeface="Arial"/>
              </a:rPr>
              <a:t>…</a:t>
            </a:r>
            <a:r>
              <a:rPr lang="sl-SI" sz="2000" i="1">
                <a:solidFill>
                  <a:schemeClr val="tx1"/>
                </a:solidFill>
                <a:cs typeface="Arial"/>
              </a:rPr>
              <a:t> </a:t>
            </a:r>
            <a:r>
              <a:rPr lang="en-GB" sz="2000" i="1">
                <a:solidFill>
                  <a:schemeClr val="tx1"/>
                </a:solidFill>
                <a:cs typeface="Arial"/>
              </a:rPr>
              <a:t>in politics, in business, academia, civil society, in making your investment decisions </a:t>
            </a:r>
            <a:r>
              <a:rPr lang="mr-IN" sz="2000" i="1">
                <a:solidFill>
                  <a:schemeClr val="tx1"/>
                </a:solidFill>
                <a:cs typeface="Arial"/>
              </a:rPr>
              <a:t>…</a:t>
            </a:r>
            <a:r>
              <a:rPr lang="en-GB" sz="2000" i="1">
                <a:solidFill>
                  <a:schemeClr val="tx1"/>
                </a:solidFill>
                <a:cs typeface="Arial"/>
              </a:rPr>
              <a:t>   </a:t>
            </a:r>
            <a:r>
              <a:rPr lang="en-US" sz="2000" i="1">
                <a:solidFill>
                  <a:schemeClr val="tx1"/>
                </a:solidFill>
              </a:rPr>
              <a:t> </a:t>
            </a:r>
            <a:endParaRPr lang="en-GB" sz="2000" i="1">
              <a:solidFill>
                <a:schemeClr val="tx1"/>
              </a:solidFill>
              <a:cs typeface="Arial"/>
            </a:endParaRPr>
          </a:p>
          <a:p>
            <a:pPr>
              <a:buFont typeface="Arial" panose="020B0604020202020204" pitchFamily="34" charset="0"/>
              <a:buChar char="•"/>
            </a:pPr>
            <a:r>
              <a:rPr lang="en-GB" sz="2000" i="1">
                <a:solidFill>
                  <a:schemeClr val="tx1"/>
                </a:solidFill>
                <a:cs typeface="Arial"/>
              </a:rPr>
              <a:t>If we are to </a:t>
            </a:r>
            <a:r>
              <a:rPr lang="en-GB" sz="2000" i="1">
                <a:solidFill>
                  <a:srgbClr val="FF0000"/>
                </a:solidFill>
                <a:cs typeface="Arial"/>
              </a:rPr>
              <a:t>avoid </a:t>
            </a:r>
            <a:r>
              <a:rPr lang="en-US" sz="2000" i="1">
                <a:solidFill>
                  <a:srgbClr val="FF0000"/>
                </a:solidFill>
              </a:rPr>
              <a:t>globally extensive and inter-systemic crisis and frequent conflicts </a:t>
            </a:r>
            <a:r>
              <a:rPr lang="en-US" sz="2000" i="1">
                <a:solidFill>
                  <a:schemeClr val="tx1"/>
                </a:solidFill>
              </a:rPr>
              <a:t>than let’s get serious about implementing what we have agreed in SDGs. Changes are </a:t>
            </a:r>
            <a:r>
              <a:rPr lang="en-US" sz="2000" i="1">
                <a:solidFill>
                  <a:srgbClr val="FF0000"/>
                </a:solidFill>
              </a:rPr>
              <a:t>unavoidable</a:t>
            </a:r>
            <a:r>
              <a:rPr lang="en-US" sz="2000" i="1">
                <a:solidFill>
                  <a:schemeClr val="accent6"/>
                </a:solidFill>
              </a:rPr>
              <a:t> </a:t>
            </a:r>
            <a:r>
              <a:rPr lang="en-US" sz="2000" i="1">
                <a:solidFill>
                  <a:schemeClr val="tx1"/>
                </a:solidFill>
              </a:rPr>
              <a:t>and humans are supposed to be intelligent. It is high time to prove it.</a:t>
            </a:r>
          </a:p>
        </p:txBody>
      </p:sp>
      <p:pic>
        <p:nvPicPr>
          <p:cNvPr id="3" name="Picture 2">
            <a:extLst>
              <a:ext uri="{FF2B5EF4-FFF2-40B4-BE49-F238E27FC236}">
                <a16:creationId xmlns:a16="http://schemas.microsoft.com/office/drawing/2014/main" id="{BF0D536B-8BD3-F342-A2F1-179719D6D85E}"/>
              </a:ext>
            </a:extLst>
          </p:cNvPr>
          <p:cNvPicPr>
            <a:picLocks noChangeAspect="1"/>
          </p:cNvPicPr>
          <p:nvPr/>
        </p:nvPicPr>
        <p:blipFill>
          <a:blip r:embed="rId3"/>
          <a:stretch>
            <a:fillRect/>
          </a:stretch>
        </p:blipFill>
        <p:spPr>
          <a:xfrm>
            <a:off x="5562600" y="3181350"/>
            <a:ext cx="3429000" cy="1833327"/>
          </a:xfrm>
          <a:prstGeom prst="rect">
            <a:avLst/>
          </a:prstGeom>
        </p:spPr>
      </p:pic>
    </p:spTree>
    <p:extLst>
      <p:ext uri="{BB962C8B-B14F-4D97-AF65-F5344CB8AC3E}">
        <p14:creationId xmlns:p14="http://schemas.microsoft.com/office/powerpoint/2010/main" val="313064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04800" y="1504950"/>
            <a:ext cx="8534400" cy="3352800"/>
          </a:xfrm>
        </p:spPr>
        <p:txBody>
          <a:bodyPr>
            <a:noAutofit/>
          </a:bodyPr>
          <a:lstStyle/>
          <a:p>
            <a:pPr>
              <a:buFont typeface="Arial" panose="020B0604020202020204" pitchFamily="34" charset="0"/>
              <a:buChar char="•"/>
            </a:pPr>
            <a:r>
              <a:rPr lang="en-GB" i="1">
                <a:solidFill>
                  <a:schemeClr val="tx1"/>
                </a:solidFill>
                <a:cs typeface="Arial"/>
              </a:rPr>
              <a:t>Digital Transformation is </a:t>
            </a:r>
            <a:r>
              <a:rPr lang="en-US" i="1">
                <a:solidFill>
                  <a:srgbClr val="FF0000"/>
                </a:solidFill>
              </a:rPr>
              <a:t>not an end in itself</a:t>
            </a:r>
            <a:r>
              <a:rPr lang="en-US" i="1">
                <a:solidFill>
                  <a:schemeClr val="tx1"/>
                </a:solidFill>
              </a:rPr>
              <a:t>. </a:t>
            </a:r>
          </a:p>
          <a:p>
            <a:pPr>
              <a:buFont typeface="Arial" panose="020B0604020202020204" pitchFamily="34" charset="0"/>
              <a:buChar char="•"/>
            </a:pPr>
            <a:r>
              <a:rPr lang="en-US" i="1">
                <a:solidFill>
                  <a:schemeClr val="tx1"/>
                </a:solidFill>
              </a:rPr>
              <a:t>It should play a </a:t>
            </a:r>
            <a:r>
              <a:rPr lang="en-US" i="1">
                <a:solidFill>
                  <a:srgbClr val="FF0000"/>
                </a:solidFill>
              </a:rPr>
              <a:t>central role </a:t>
            </a:r>
            <a:r>
              <a:rPr lang="en-US" i="1">
                <a:solidFill>
                  <a:schemeClr val="tx1"/>
                </a:solidFill>
              </a:rPr>
              <a:t>in addressing the challenges we are collectively facing. </a:t>
            </a:r>
          </a:p>
          <a:p>
            <a:pPr>
              <a:buFont typeface="Arial" panose="020B0604020202020204" pitchFamily="34" charset="0"/>
              <a:buChar char="•"/>
            </a:pPr>
            <a:r>
              <a:rPr lang="en-US" i="1">
                <a:solidFill>
                  <a:schemeClr val="tx1"/>
                </a:solidFill>
              </a:rPr>
              <a:t>It is an </a:t>
            </a:r>
            <a:r>
              <a:rPr lang="en-US" i="1">
                <a:solidFill>
                  <a:srgbClr val="FF0000"/>
                </a:solidFill>
              </a:rPr>
              <a:t>enabling condition </a:t>
            </a:r>
            <a:r>
              <a:rPr lang="en-US" i="1">
                <a:solidFill>
                  <a:schemeClr val="tx1"/>
                </a:solidFill>
              </a:rPr>
              <a:t>to change our current economic model into a more sustainable one and it is essential to make circular economy a reality. </a:t>
            </a:r>
          </a:p>
          <a:p>
            <a:pPr>
              <a:buFont typeface="Arial" panose="020B0604020202020204" pitchFamily="34" charset="0"/>
              <a:buChar char="•"/>
            </a:pPr>
            <a:r>
              <a:rPr lang="en-US" i="1">
                <a:solidFill>
                  <a:schemeClr val="tx1"/>
                </a:solidFill>
              </a:rPr>
              <a:t>It is an </a:t>
            </a:r>
            <a:r>
              <a:rPr lang="en-US" i="1">
                <a:solidFill>
                  <a:srgbClr val="FF0000"/>
                </a:solidFill>
              </a:rPr>
              <a:t>invaluable ingredient for a better future</a:t>
            </a:r>
            <a:r>
              <a:rPr lang="en-US" i="1">
                <a:solidFill>
                  <a:schemeClr val="tx1"/>
                </a:solidFill>
              </a:rPr>
              <a:t>, if used in a responsible way … like all breakthrough human inventions</a:t>
            </a:r>
          </a:p>
        </p:txBody>
      </p:sp>
      <p:sp>
        <p:nvSpPr>
          <p:cNvPr id="3" name="TextBox 2"/>
          <p:cNvSpPr txBox="1"/>
          <p:nvPr/>
        </p:nvSpPr>
        <p:spPr>
          <a:xfrm>
            <a:off x="685800" y="228421"/>
            <a:ext cx="7661280" cy="1077218"/>
          </a:xfrm>
          <a:prstGeom prst="rect">
            <a:avLst/>
          </a:prstGeom>
          <a:noFill/>
        </p:spPr>
        <p:txBody>
          <a:bodyPr wrap="square" rtlCol="0">
            <a:spAutoFit/>
          </a:bodyPr>
          <a:lstStyle/>
          <a:p>
            <a:pPr algn="ctr"/>
            <a:r>
              <a:rPr lang="en-GB" sz="3200" i="1">
                <a:solidFill>
                  <a:srgbClr val="C00000"/>
                </a:solidFill>
                <a:cs typeface="Arial"/>
              </a:rPr>
              <a:t>AND THE ROLE OF A </a:t>
            </a:r>
          </a:p>
          <a:p>
            <a:pPr algn="ctr"/>
            <a:r>
              <a:rPr lang="en-GB" sz="3200" i="1">
                <a:solidFill>
                  <a:srgbClr val="C00000"/>
                </a:solidFill>
                <a:cs typeface="Arial"/>
              </a:rPr>
              <a:t>DIGITAL TRANSFORMATION …</a:t>
            </a:r>
          </a:p>
        </p:txBody>
      </p:sp>
    </p:spTree>
    <p:extLst>
      <p:ext uri="{BB962C8B-B14F-4D97-AF65-F5344CB8AC3E}">
        <p14:creationId xmlns:p14="http://schemas.microsoft.com/office/powerpoint/2010/main" val="213570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406AA8-A7DA-A041-BBDF-AC98C5620C94}"/>
              </a:ext>
            </a:extLst>
          </p:cNvPr>
          <p:cNvPicPr>
            <a:picLocks noChangeAspect="1"/>
          </p:cNvPicPr>
          <p:nvPr/>
        </p:nvPicPr>
        <p:blipFill>
          <a:blip r:embed="rId2"/>
          <a:stretch>
            <a:fillRect/>
          </a:stretch>
        </p:blipFill>
        <p:spPr>
          <a:xfrm>
            <a:off x="2897038" y="1047750"/>
            <a:ext cx="3732362" cy="3352800"/>
          </a:xfrm>
          <a:prstGeom prst="rect">
            <a:avLst/>
          </a:prstGeom>
        </p:spPr>
      </p:pic>
      <p:sp>
        <p:nvSpPr>
          <p:cNvPr id="5" name="TextBox 4">
            <a:extLst>
              <a:ext uri="{FF2B5EF4-FFF2-40B4-BE49-F238E27FC236}">
                <a16:creationId xmlns:a16="http://schemas.microsoft.com/office/drawing/2014/main" id="{53B0FAF8-F9F7-214F-8700-C26B3A454E0A}"/>
              </a:ext>
            </a:extLst>
          </p:cNvPr>
          <p:cNvSpPr txBox="1"/>
          <p:nvPr/>
        </p:nvSpPr>
        <p:spPr>
          <a:xfrm>
            <a:off x="0" y="2266950"/>
            <a:ext cx="2744638" cy="974626"/>
          </a:xfrm>
          <a:prstGeom prst="rect">
            <a:avLst/>
          </a:prstGeom>
          <a:noFill/>
        </p:spPr>
        <p:txBody>
          <a:bodyPr wrap="square">
            <a:spAutoFit/>
          </a:bodyPr>
          <a:lstStyle/>
          <a:p>
            <a:pPr algn="ctr">
              <a:lnSpc>
                <a:spcPct val="90000"/>
              </a:lnSpc>
              <a:spcBef>
                <a:spcPts val="150"/>
              </a:spcBef>
              <a:spcAft>
                <a:spcPts val="150"/>
              </a:spcAft>
              <a:defRPr/>
            </a:pPr>
            <a:r>
              <a:rPr lang="en-AU" sz="2000" b="1" i="1">
                <a:solidFill>
                  <a:schemeClr val="accent1">
                    <a:lumMod val="50000"/>
                  </a:schemeClr>
                </a:solidFill>
              </a:rPr>
              <a:t>Transition to Sustainable Economy</a:t>
            </a:r>
          </a:p>
          <a:p>
            <a:pPr algn="ctr">
              <a:lnSpc>
                <a:spcPct val="90000"/>
              </a:lnSpc>
              <a:spcBef>
                <a:spcPts val="150"/>
              </a:spcBef>
              <a:spcAft>
                <a:spcPts val="150"/>
              </a:spcAft>
              <a:defRPr/>
            </a:pPr>
            <a:r>
              <a:rPr lang="en-AU" sz="2000" b="1" i="1">
                <a:solidFill>
                  <a:schemeClr val="accent1">
                    <a:lumMod val="50000"/>
                  </a:schemeClr>
                </a:solidFill>
              </a:rPr>
              <a:t>(Circular Economy)</a:t>
            </a:r>
            <a:endParaRPr lang="en-AU" sz="1600" i="1">
              <a:solidFill>
                <a:schemeClr val="accent1">
                  <a:lumMod val="50000"/>
                </a:schemeClr>
              </a:solidFill>
            </a:endParaRPr>
          </a:p>
        </p:txBody>
      </p:sp>
      <p:sp>
        <p:nvSpPr>
          <p:cNvPr id="6" name="TextBox 5">
            <a:extLst>
              <a:ext uri="{FF2B5EF4-FFF2-40B4-BE49-F238E27FC236}">
                <a16:creationId xmlns:a16="http://schemas.microsoft.com/office/drawing/2014/main" id="{930CA71C-29AC-414C-AF06-9FC2E05605F7}"/>
              </a:ext>
            </a:extLst>
          </p:cNvPr>
          <p:cNvSpPr txBox="1"/>
          <p:nvPr/>
        </p:nvSpPr>
        <p:spPr>
          <a:xfrm>
            <a:off x="6553200" y="2483723"/>
            <a:ext cx="2438400" cy="697627"/>
          </a:xfrm>
          <a:prstGeom prst="rect">
            <a:avLst/>
          </a:prstGeom>
          <a:noFill/>
        </p:spPr>
        <p:txBody>
          <a:bodyPr wrap="square">
            <a:spAutoFit/>
          </a:bodyPr>
          <a:lstStyle/>
          <a:p>
            <a:pPr algn="ctr">
              <a:lnSpc>
                <a:spcPct val="90000"/>
              </a:lnSpc>
              <a:spcBef>
                <a:spcPts val="150"/>
              </a:spcBef>
              <a:spcAft>
                <a:spcPts val="150"/>
              </a:spcAft>
              <a:defRPr/>
            </a:pPr>
            <a:r>
              <a:rPr lang="en-AU" sz="2000" b="1" i="1">
                <a:solidFill>
                  <a:schemeClr val="accent1">
                    <a:lumMod val="50000"/>
                  </a:schemeClr>
                </a:solidFill>
              </a:rPr>
              <a:t>Digital </a:t>
            </a:r>
          </a:p>
          <a:p>
            <a:pPr algn="ctr">
              <a:lnSpc>
                <a:spcPct val="90000"/>
              </a:lnSpc>
              <a:spcBef>
                <a:spcPts val="150"/>
              </a:spcBef>
              <a:spcAft>
                <a:spcPts val="150"/>
              </a:spcAft>
              <a:defRPr/>
            </a:pPr>
            <a:r>
              <a:rPr lang="en-AU" sz="2000" b="1" i="1">
                <a:solidFill>
                  <a:schemeClr val="accent1">
                    <a:lumMod val="50000"/>
                  </a:schemeClr>
                </a:solidFill>
              </a:rPr>
              <a:t>Transformation</a:t>
            </a:r>
          </a:p>
        </p:txBody>
      </p:sp>
    </p:spTree>
    <p:extLst>
      <p:ext uri="{BB962C8B-B14F-4D97-AF65-F5344CB8AC3E}">
        <p14:creationId xmlns:p14="http://schemas.microsoft.com/office/powerpoint/2010/main" val="2954926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666750"/>
            <a:ext cx="7315200" cy="3908762"/>
          </a:xfrm>
          <a:prstGeom prst="rect">
            <a:avLst/>
          </a:prstGeom>
          <a:noFill/>
        </p:spPr>
        <p:txBody>
          <a:bodyPr wrap="square" rtlCol="0">
            <a:spAutoFit/>
          </a:bodyPr>
          <a:lstStyle/>
          <a:p>
            <a:pPr algn="ctr"/>
            <a:r>
              <a:rPr lang="en-GB" sz="3200" i="1"/>
              <a:t>Economy transition </a:t>
            </a:r>
          </a:p>
          <a:p>
            <a:pPr algn="ctr"/>
            <a:r>
              <a:rPr lang="en-GB" sz="3200" i="1"/>
              <a:t>(based on digital transformation) </a:t>
            </a:r>
          </a:p>
          <a:p>
            <a:pPr algn="ctr"/>
            <a:r>
              <a:rPr lang="en-GB" sz="3200" i="1"/>
              <a:t>is a major new opportunity for the innovation, new development opportunities, new jobs</a:t>
            </a:r>
          </a:p>
          <a:p>
            <a:pPr algn="ctr"/>
            <a:endParaRPr lang="sl-SI" sz="3200" i="1"/>
          </a:p>
          <a:p>
            <a:pPr algn="ctr"/>
            <a:r>
              <a:rPr lang="sl-SI" sz="2800" i="1">
                <a:solidFill>
                  <a:srgbClr val="FF0000"/>
                </a:solidFill>
              </a:rPr>
              <a:t>And alternative ... </a:t>
            </a:r>
          </a:p>
          <a:p>
            <a:pPr algn="ctr"/>
            <a:r>
              <a:rPr lang="sl-SI" sz="2800" i="1">
                <a:solidFill>
                  <a:srgbClr val="FF0000"/>
                </a:solidFill>
              </a:rPr>
              <a:t>I would rather not think and talk about it!</a:t>
            </a:r>
            <a:endParaRPr lang="en-GB" sz="2800" i="1">
              <a:solidFill>
                <a:srgbClr val="FF0000"/>
              </a:solidFill>
            </a:endParaRPr>
          </a:p>
        </p:txBody>
      </p:sp>
    </p:spTree>
    <p:extLst>
      <p:ext uri="{BB962C8B-B14F-4D97-AF65-F5344CB8AC3E}">
        <p14:creationId xmlns:p14="http://schemas.microsoft.com/office/powerpoint/2010/main" val="1033304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514600" y="1352550"/>
            <a:ext cx="6477000" cy="2667000"/>
          </a:xfrm>
        </p:spPr>
        <p:txBody>
          <a:bodyPr>
            <a:noAutofit/>
          </a:bodyPr>
          <a:lstStyle/>
          <a:p>
            <a:pPr marL="45720" indent="0">
              <a:buNone/>
            </a:pPr>
            <a:r>
              <a:rPr lang="en-GB" sz="2400" i="1">
                <a:solidFill>
                  <a:schemeClr val="tx1"/>
                </a:solidFill>
                <a:cs typeface="Arial"/>
              </a:rPr>
              <a:t>When asked why it is that mankind has stretched so far as to discover the structure of the atom, but we have not been able to devise the political means to keep the atom from destroying us he replied: </a:t>
            </a:r>
          </a:p>
          <a:p>
            <a:pPr marL="45720" indent="0">
              <a:buNone/>
            </a:pPr>
            <a:r>
              <a:rPr lang="en-GB" sz="2400" i="1">
                <a:solidFill>
                  <a:srgbClr val="FF0000"/>
                </a:solidFill>
                <a:cs typeface="Arial"/>
              </a:rPr>
              <a:t>“That is simple, my friend. It is because politics is more difficult than physics” </a:t>
            </a:r>
          </a:p>
        </p:txBody>
      </p:sp>
      <p:sp>
        <p:nvSpPr>
          <p:cNvPr id="3" name="TextBox 2"/>
          <p:cNvSpPr txBox="1"/>
          <p:nvPr/>
        </p:nvSpPr>
        <p:spPr>
          <a:xfrm>
            <a:off x="1482720" y="386775"/>
            <a:ext cx="7432680" cy="707886"/>
          </a:xfrm>
          <a:prstGeom prst="rect">
            <a:avLst/>
          </a:prstGeom>
          <a:noFill/>
        </p:spPr>
        <p:txBody>
          <a:bodyPr wrap="square" rtlCol="0">
            <a:spAutoFit/>
          </a:bodyPr>
          <a:lstStyle/>
          <a:p>
            <a:pPr algn="ctr"/>
            <a:r>
              <a:rPr lang="en-GB" sz="4000" i="1">
                <a:cs typeface="Arial"/>
              </a:rPr>
              <a:t>WILL IT BE EASY? </a:t>
            </a:r>
          </a:p>
        </p:txBody>
      </p:sp>
      <p:pic>
        <p:nvPicPr>
          <p:cNvPr id="4" name="Picture 3"/>
          <p:cNvPicPr>
            <a:picLocks noChangeAspect="1"/>
          </p:cNvPicPr>
          <p:nvPr/>
        </p:nvPicPr>
        <p:blipFill>
          <a:blip r:embed="rId2"/>
          <a:stretch>
            <a:fillRect/>
          </a:stretch>
        </p:blipFill>
        <p:spPr>
          <a:xfrm>
            <a:off x="411480" y="1433763"/>
            <a:ext cx="1798320" cy="2661987"/>
          </a:xfrm>
          <a:prstGeom prst="rect">
            <a:avLst/>
          </a:prstGeom>
        </p:spPr>
      </p:pic>
      <p:sp>
        <p:nvSpPr>
          <p:cNvPr id="5" name="TextBox 4"/>
          <p:cNvSpPr txBox="1"/>
          <p:nvPr/>
        </p:nvSpPr>
        <p:spPr>
          <a:xfrm>
            <a:off x="76200" y="1059418"/>
            <a:ext cx="2438400" cy="369332"/>
          </a:xfrm>
          <a:prstGeom prst="rect">
            <a:avLst/>
          </a:prstGeom>
          <a:noFill/>
        </p:spPr>
        <p:txBody>
          <a:bodyPr wrap="square" rtlCol="0">
            <a:spAutoFit/>
          </a:bodyPr>
          <a:lstStyle/>
          <a:p>
            <a:pPr algn="ctr"/>
            <a:r>
              <a:rPr lang="en-GB" i="1">
                <a:solidFill>
                  <a:srgbClr val="FF0000"/>
                </a:solidFill>
                <a:latin typeface="+mj-lt"/>
                <a:cs typeface="Arial"/>
              </a:rPr>
              <a:t>ALBERT EINSTEIN</a:t>
            </a:r>
          </a:p>
        </p:txBody>
      </p:sp>
    </p:spTree>
    <p:extLst>
      <p:ext uri="{BB962C8B-B14F-4D97-AF65-F5344CB8AC3E}">
        <p14:creationId xmlns:p14="http://schemas.microsoft.com/office/powerpoint/2010/main" val="3441428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52400" y="1885950"/>
            <a:ext cx="6705600" cy="2819400"/>
          </a:xfrm>
        </p:spPr>
        <p:txBody>
          <a:bodyPr>
            <a:noAutofit/>
          </a:bodyPr>
          <a:lstStyle/>
          <a:p>
            <a:pPr>
              <a:buFont typeface="Arial" panose="020B0604020202020204" pitchFamily="34" charset="0"/>
              <a:buChar char="•"/>
            </a:pPr>
            <a:r>
              <a:rPr lang="en-GB" i="1">
                <a:solidFill>
                  <a:schemeClr val="tx1"/>
                </a:solidFill>
                <a:cs typeface="Arial"/>
              </a:rPr>
              <a:t>Oxfam Report: 8 people own the same as the poorest half of the world and the richest 1% is more </a:t>
            </a:r>
            <a:r>
              <a:rPr lang="en-GB" i="1">
                <a:solidFill>
                  <a:srgbClr val="FF0000"/>
                </a:solidFill>
                <a:cs typeface="Arial"/>
              </a:rPr>
              <a:t>wealthy</a:t>
            </a:r>
            <a:r>
              <a:rPr lang="en-GB" i="1">
                <a:solidFill>
                  <a:schemeClr val="tx1"/>
                </a:solidFill>
                <a:cs typeface="Arial"/>
              </a:rPr>
              <a:t> than the rest of the world)</a:t>
            </a:r>
          </a:p>
          <a:p>
            <a:pPr>
              <a:buFont typeface="Arial" panose="020B0604020202020204" pitchFamily="34" charset="0"/>
              <a:buChar char="•"/>
            </a:pPr>
            <a:r>
              <a:rPr lang="en-GB" i="1">
                <a:solidFill>
                  <a:schemeClr val="tx1"/>
                </a:solidFill>
                <a:ea typeface="Calibri" charset="0"/>
              </a:rPr>
              <a:t>Nearly 800 million people are </a:t>
            </a:r>
            <a:r>
              <a:rPr lang="en-GB" i="1">
                <a:solidFill>
                  <a:srgbClr val="FF0000"/>
                </a:solidFill>
                <a:ea typeface="Calibri" charset="0"/>
              </a:rPr>
              <a:t>hungry,</a:t>
            </a:r>
            <a:r>
              <a:rPr lang="en-GB" i="1">
                <a:solidFill>
                  <a:schemeClr val="tx1"/>
                </a:solidFill>
                <a:ea typeface="Calibri" charset="0"/>
              </a:rPr>
              <a:t> over 2 billion suffer from micronutrient deficiencies … while over 2 billion people are </a:t>
            </a:r>
            <a:r>
              <a:rPr lang="en-GB" i="1">
                <a:solidFill>
                  <a:srgbClr val="FF0000"/>
                </a:solidFill>
                <a:ea typeface="Calibri" charset="0"/>
              </a:rPr>
              <a:t>obese</a:t>
            </a:r>
          </a:p>
          <a:p>
            <a:pPr>
              <a:buFont typeface="Arial" panose="020B0604020202020204" pitchFamily="34" charset="0"/>
              <a:buChar char="•"/>
            </a:pPr>
            <a:r>
              <a:rPr lang="en-GB" i="1">
                <a:solidFill>
                  <a:schemeClr val="tx1"/>
                </a:solidFill>
                <a:ea typeface="Calibri" charset="0"/>
              </a:rPr>
              <a:t>We </a:t>
            </a:r>
            <a:r>
              <a:rPr lang="en-GB" i="1">
                <a:solidFill>
                  <a:srgbClr val="FF0000"/>
                </a:solidFill>
                <a:ea typeface="Calibri" charset="0"/>
              </a:rPr>
              <a:t>throw away </a:t>
            </a:r>
            <a:r>
              <a:rPr lang="en-GB" i="1">
                <a:solidFill>
                  <a:schemeClr val="tx1"/>
                </a:solidFill>
                <a:ea typeface="Calibri" charset="0"/>
              </a:rPr>
              <a:t>one third of the </a:t>
            </a:r>
            <a:r>
              <a:rPr lang="en-GB" i="1">
                <a:solidFill>
                  <a:srgbClr val="FF0000"/>
                </a:solidFill>
                <a:ea typeface="Calibri" charset="0"/>
              </a:rPr>
              <a:t>food</a:t>
            </a:r>
            <a:r>
              <a:rPr lang="en-GB" i="1">
                <a:solidFill>
                  <a:schemeClr val="tx1"/>
                </a:solidFill>
                <a:ea typeface="Calibri" charset="0"/>
              </a:rPr>
              <a:t> we produce</a:t>
            </a:r>
            <a:endParaRPr lang="en-US" i="1">
              <a:solidFill>
                <a:schemeClr val="tx1"/>
              </a:solidFill>
            </a:endParaRPr>
          </a:p>
        </p:txBody>
      </p:sp>
      <p:sp>
        <p:nvSpPr>
          <p:cNvPr id="5" name="TextBox 4"/>
          <p:cNvSpPr txBox="1"/>
          <p:nvPr/>
        </p:nvSpPr>
        <p:spPr>
          <a:xfrm>
            <a:off x="838200" y="550843"/>
            <a:ext cx="5867400" cy="954107"/>
          </a:xfrm>
          <a:prstGeom prst="rect">
            <a:avLst/>
          </a:prstGeom>
          <a:noFill/>
        </p:spPr>
        <p:txBody>
          <a:bodyPr wrap="square" rtlCol="0">
            <a:spAutoFit/>
          </a:bodyPr>
          <a:lstStyle/>
          <a:p>
            <a:pPr algn="ctr"/>
            <a:r>
              <a:rPr lang="en-GB" sz="2800" i="1">
                <a:cs typeface="Arial"/>
              </a:rPr>
              <a:t>THE TASTE OF 21</a:t>
            </a:r>
            <a:r>
              <a:rPr lang="en-GB" sz="2800" i="1" baseline="30000">
                <a:cs typeface="Arial"/>
              </a:rPr>
              <a:t>ST</a:t>
            </a:r>
            <a:r>
              <a:rPr lang="en-GB" sz="2800" i="1">
                <a:cs typeface="Arial"/>
              </a:rPr>
              <a:t> CENTURY</a:t>
            </a:r>
            <a:r>
              <a:rPr lang="en-GB" sz="2000" i="1">
                <a:cs typeface="Arial"/>
              </a:rPr>
              <a:t> </a:t>
            </a:r>
          </a:p>
          <a:p>
            <a:pPr algn="ctr"/>
            <a:r>
              <a:rPr lang="en-GB" sz="2800" i="1">
                <a:solidFill>
                  <a:srgbClr val="FF0000"/>
                </a:solidFill>
                <a:cs typeface="Arial"/>
              </a:rPr>
              <a:t>POWERTY AND SOCIAL INEQUALITY </a:t>
            </a:r>
            <a:endParaRPr lang="en-GB" sz="3200" i="1">
              <a:solidFill>
                <a:srgbClr val="FF0000"/>
              </a:solidFill>
              <a:cs typeface="Arial"/>
            </a:endParaRPr>
          </a:p>
        </p:txBody>
      </p:sp>
      <p:pic>
        <p:nvPicPr>
          <p:cNvPr id="6" name="Picture 5" descr="j020219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0118" y="285750"/>
            <a:ext cx="1418082" cy="4495800"/>
          </a:xfrm>
          <a:prstGeom prst="rect">
            <a:avLst/>
          </a:prstGeom>
        </p:spPr>
      </p:pic>
    </p:spTree>
    <p:extLst>
      <p:ext uri="{BB962C8B-B14F-4D97-AF65-F5344CB8AC3E}">
        <p14:creationId xmlns:p14="http://schemas.microsoft.com/office/powerpoint/2010/main" val="74800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738" y="458335"/>
            <a:ext cx="7967662" cy="2422680"/>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a:effectLst>
            <a:softEdge rad="112500"/>
          </a:effectLst>
        </p:spPr>
      </p:pic>
      <p:sp>
        <p:nvSpPr>
          <p:cNvPr id="5" name="Title 4"/>
          <p:cNvSpPr>
            <a:spLocks noGrp="1"/>
          </p:cNvSpPr>
          <p:nvPr>
            <p:ph type="ctrTitle"/>
          </p:nvPr>
        </p:nvSpPr>
        <p:spPr>
          <a:xfrm>
            <a:off x="762000" y="2827075"/>
            <a:ext cx="7175351" cy="963875"/>
          </a:xfrm>
        </p:spPr>
        <p:txBody>
          <a:bodyPr/>
          <a:lstStyle/>
          <a:p>
            <a:pPr marL="182880" indent="0" algn="ctr">
              <a:buNone/>
            </a:pPr>
            <a:r>
              <a:rPr lang="en-US" sz="6000" b="0" i="1">
                <a:solidFill>
                  <a:srgbClr val="000000"/>
                </a:solidFill>
                <a:cs typeface="Arial"/>
              </a:rPr>
              <a:t>THANK YOU</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57150"/>
            <a:ext cx="1555991" cy="730511"/>
          </a:xfrm>
          <a:prstGeom prst="rect">
            <a:avLst/>
          </a:prstGeom>
        </p:spPr>
      </p:pic>
      <p:pic>
        <p:nvPicPr>
          <p:cNvPr id="10" name="Picture 9"/>
          <p:cNvPicPr>
            <a:picLocks noChangeAspect="1"/>
          </p:cNvPicPr>
          <p:nvPr/>
        </p:nvPicPr>
        <p:blipFill>
          <a:blip r:embed="rId5"/>
          <a:stretch>
            <a:fillRect/>
          </a:stretch>
        </p:blipFill>
        <p:spPr>
          <a:xfrm>
            <a:off x="7770869" y="57150"/>
            <a:ext cx="1289388" cy="767643"/>
          </a:xfrm>
          <a:prstGeom prst="rect">
            <a:avLst/>
          </a:prstGeom>
          <a:solidFill>
            <a:schemeClr val="bg2">
              <a:lumMod val="90000"/>
            </a:schemeClr>
          </a:solidFill>
        </p:spPr>
      </p:pic>
      <p:sp>
        <p:nvSpPr>
          <p:cNvPr id="11" name="Subtitle 2"/>
          <p:cNvSpPr txBox="1">
            <a:spLocks/>
          </p:cNvSpPr>
          <p:nvPr/>
        </p:nvSpPr>
        <p:spPr>
          <a:xfrm>
            <a:off x="381000" y="3714750"/>
            <a:ext cx="8254985" cy="1143959"/>
          </a:xfrm>
          <a:prstGeom prst="rect">
            <a:avLst/>
          </a:prstGeom>
        </p:spPr>
        <p:txBody>
          <a:bodyPr vert="horz" lIns="0" tIns="144000" rIns="0" bIns="45713" rtlCol="0">
            <a:noAutofit/>
          </a:bodyPr>
          <a:lstStyle>
            <a:lvl1pPr marL="0" indent="0" algn="l" defTabSz="457200" rtl="0" eaLnBrk="1" latinLnBrk="0" hangingPunct="1">
              <a:spcBef>
                <a:spcPct val="20000"/>
              </a:spcBef>
              <a:buFont typeface="Arial"/>
              <a:buNone/>
              <a:defRPr sz="3200" kern="1200">
                <a:solidFill>
                  <a:schemeClr val="tx1">
                    <a:tint val="75000"/>
                  </a:schemeClr>
                </a:solidFill>
                <a:latin typeface="Roboto Regular"/>
                <a:ea typeface="+mn-ea"/>
                <a:cs typeface="Roboto Regular"/>
              </a:defRPr>
            </a:lvl1pPr>
            <a:lvl2pPr marL="457200" indent="0" algn="ctr" defTabSz="457200" rtl="0" eaLnBrk="1" latinLnBrk="0" hangingPunct="1">
              <a:spcBef>
                <a:spcPct val="20000"/>
              </a:spcBef>
              <a:buFont typeface="Arial"/>
              <a:buNone/>
              <a:defRPr sz="2800" kern="1200">
                <a:solidFill>
                  <a:schemeClr val="tx1">
                    <a:tint val="75000"/>
                  </a:schemeClr>
                </a:solidFill>
                <a:latin typeface="Roboto Regular"/>
                <a:ea typeface="+mn-ea"/>
                <a:cs typeface="Roboto Regular"/>
              </a:defRPr>
            </a:lvl2pPr>
            <a:lvl3pPr marL="914400" indent="0" algn="ctr" defTabSz="457200" rtl="0" eaLnBrk="1" latinLnBrk="0" hangingPunct="1">
              <a:spcBef>
                <a:spcPct val="20000"/>
              </a:spcBef>
              <a:buFont typeface="Arial"/>
              <a:buNone/>
              <a:defRPr sz="2400" kern="1200">
                <a:solidFill>
                  <a:schemeClr val="tx1">
                    <a:tint val="75000"/>
                  </a:schemeClr>
                </a:solidFill>
                <a:latin typeface="Roboto Regular"/>
                <a:ea typeface="+mn-ea"/>
                <a:cs typeface="Roboto Regular"/>
              </a:defRPr>
            </a:lvl3pPr>
            <a:lvl4pPr marL="1371600" indent="0" algn="ctr" defTabSz="457200" rtl="0" eaLnBrk="1" latinLnBrk="0" hangingPunct="1">
              <a:spcBef>
                <a:spcPct val="20000"/>
              </a:spcBef>
              <a:buFont typeface="Arial"/>
              <a:buNone/>
              <a:defRPr sz="2000" kern="1200">
                <a:solidFill>
                  <a:schemeClr val="tx1">
                    <a:tint val="75000"/>
                  </a:schemeClr>
                </a:solidFill>
                <a:latin typeface="Roboto Regular"/>
                <a:ea typeface="+mn-ea"/>
                <a:cs typeface="Roboto Regular"/>
              </a:defRPr>
            </a:lvl4pPr>
            <a:lvl5pPr marL="1828800" indent="0" algn="ctr" defTabSz="457200" rtl="0" eaLnBrk="1" latinLnBrk="0" hangingPunct="1">
              <a:spcBef>
                <a:spcPct val="20000"/>
              </a:spcBef>
              <a:buFont typeface="Arial"/>
              <a:buNone/>
              <a:defRPr sz="2000" kern="1200">
                <a:solidFill>
                  <a:schemeClr val="tx1">
                    <a:tint val="75000"/>
                  </a:schemeClr>
                </a:solidFill>
                <a:latin typeface="Roboto Regular"/>
                <a:ea typeface="+mn-ea"/>
                <a:cs typeface="Roboto Regular"/>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GB" altLang="en-US" sz="1800" i="1">
                <a:solidFill>
                  <a:schemeClr val="tx1"/>
                </a:solidFill>
                <a:latin typeface="+mn-lt"/>
              </a:rPr>
              <a:t>For more information</a:t>
            </a:r>
          </a:p>
          <a:p>
            <a:pPr algn="ctr"/>
            <a:r>
              <a:rPr lang="en-GB" altLang="en-US" sz="1800" i="1">
                <a:solidFill>
                  <a:schemeClr val="tx1"/>
                </a:solidFill>
                <a:latin typeface="+mn-lt"/>
              </a:rPr>
              <a:t>Contact IRP Secretariat at </a:t>
            </a:r>
            <a:r>
              <a:rPr lang="en-GB" altLang="en-US" sz="1800" i="1" err="1">
                <a:solidFill>
                  <a:srgbClr val="FF0000"/>
                </a:solidFill>
                <a:latin typeface="+mn-lt"/>
              </a:rPr>
              <a:t>resourcepanel@un.org</a:t>
            </a:r>
            <a:r>
              <a:rPr lang="en-GB" altLang="en-US" sz="1800" i="1">
                <a:solidFill>
                  <a:srgbClr val="FF0000"/>
                </a:solidFill>
                <a:latin typeface="+mn-lt"/>
              </a:rPr>
              <a:t> </a:t>
            </a:r>
          </a:p>
          <a:p>
            <a:pPr algn="ctr"/>
            <a:r>
              <a:rPr lang="en-GB" altLang="en-US" sz="1800" i="1">
                <a:solidFill>
                  <a:schemeClr val="tx1"/>
                </a:solidFill>
                <a:latin typeface="+mn-lt"/>
              </a:rPr>
              <a:t>Visit our website at </a:t>
            </a:r>
            <a:r>
              <a:rPr lang="en-GB" altLang="en-US" sz="1800" i="1">
                <a:solidFill>
                  <a:srgbClr val="FF0000"/>
                </a:solidFill>
                <a:latin typeface="+mn-lt"/>
              </a:rPr>
              <a:t>http://</a:t>
            </a:r>
            <a:r>
              <a:rPr lang="en-GB" altLang="en-US" sz="1800" i="1" err="1">
                <a:solidFill>
                  <a:srgbClr val="FF0000"/>
                </a:solidFill>
                <a:latin typeface="+mn-lt"/>
              </a:rPr>
              <a:t>resourcepanel.org</a:t>
            </a:r>
            <a:r>
              <a:rPr lang="en-GB" altLang="en-US" sz="1800" i="1">
                <a:solidFill>
                  <a:srgbClr val="FF0000"/>
                </a:solidFill>
                <a:latin typeface="+mn-lt"/>
              </a:rPr>
              <a:t>/</a:t>
            </a:r>
          </a:p>
          <a:p>
            <a:endParaRPr lang="en-GB" altLang="en-US" sz="1050">
              <a:solidFill>
                <a:srgbClr val="FF0000"/>
              </a:solidFill>
            </a:endParaRPr>
          </a:p>
        </p:txBody>
      </p:sp>
    </p:spTree>
    <p:extLst>
      <p:ext uri="{BB962C8B-B14F-4D97-AF65-F5344CB8AC3E}">
        <p14:creationId xmlns:p14="http://schemas.microsoft.com/office/powerpoint/2010/main" val="1953846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52400" y="1200150"/>
            <a:ext cx="6705600" cy="3505200"/>
          </a:xfrm>
        </p:spPr>
        <p:txBody>
          <a:bodyPr>
            <a:noAutofit/>
          </a:bodyPr>
          <a:lstStyle/>
          <a:p>
            <a:pPr>
              <a:buFont typeface="Arial" panose="020B0604020202020204" pitchFamily="34" charset="0"/>
              <a:buChar char="•"/>
            </a:pPr>
            <a:r>
              <a:rPr lang="en-GB" i="1">
                <a:solidFill>
                  <a:schemeClr val="tx1"/>
                </a:solidFill>
                <a:cs typeface="Arial"/>
              </a:rPr>
              <a:t>There is increasing evidence of the </a:t>
            </a:r>
            <a:r>
              <a:rPr lang="en-GB" i="1">
                <a:solidFill>
                  <a:srgbClr val="FF0000"/>
                </a:solidFill>
                <a:cs typeface="Arial"/>
              </a:rPr>
              <a:t>climate change </a:t>
            </a:r>
            <a:r>
              <a:rPr lang="en-GB" i="1">
                <a:solidFill>
                  <a:schemeClr val="tx1"/>
                </a:solidFill>
                <a:cs typeface="Arial"/>
              </a:rPr>
              <a:t>threat</a:t>
            </a:r>
          </a:p>
          <a:p>
            <a:pPr>
              <a:buFont typeface="Arial" panose="020B0604020202020204" pitchFamily="34" charset="0"/>
              <a:buChar char="•"/>
            </a:pPr>
            <a:r>
              <a:rPr lang="en-GB" i="1">
                <a:solidFill>
                  <a:schemeClr val="tx1"/>
                </a:solidFill>
                <a:cs typeface="Arial"/>
              </a:rPr>
              <a:t>60% of </a:t>
            </a:r>
            <a:r>
              <a:rPr lang="en-GB" i="1">
                <a:solidFill>
                  <a:srgbClr val="FF0000"/>
                </a:solidFill>
                <a:cs typeface="Arial"/>
              </a:rPr>
              <a:t>ecosystems</a:t>
            </a:r>
            <a:r>
              <a:rPr lang="en-GB" i="1">
                <a:solidFill>
                  <a:schemeClr val="tx1"/>
                </a:solidFill>
                <a:cs typeface="Arial"/>
              </a:rPr>
              <a:t> already degraded or used unsustainably</a:t>
            </a:r>
          </a:p>
          <a:p>
            <a:pPr>
              <a:buFont typeface="Arial" panose="020B0604020202020204" pitchFamily="34" charset="0"/>
              <a:buChar char="•"/>
            </a:pPr>
            <a:r>
              <a:rPr lang="en-GB" i="1">
                <a:solidFill>
                  <a:schemeClr val="tx1"/>
                </a:solidFill>
                <a:cs typeface="Arial"/>
              </a:rPr>
              <a:t>Disappearing </a:t>
            </a:r>
            <a:r>
              <a:rPr lang="en-GB" i="1">
                <a:solidFill>
                  <a:srgbClr val="FF0000"/>
                </a:solidFill>
                <a:cs typeface="Arial"/>
              </a:rPr>
              <a:t>biodiversity</a:t>
            </a:r>
            <a:r>
              <a:rPr lang="en-GB" i="1">
                <a:solidFill>
                  <a:schemeClr val="tx1"/>
                </a:solidFill>
                <a:cs typeface="Arial"/>
              </a:rPr>
              <a:t> - the rate of number of species that become extinct is 1000 to 10000 times higher due to the presence of humans</a:t>
            </a:r>
          </a:p>
          <a:p>
            <a:pPr>
              <a:buFont typeface="Arial" panose="020B0604020202020204" pitchFamily="34" charset="0"/>
              <a:buChar char="•"/>
            </a:pPr>
            <a:r>
              <a:rPr lang="en-GB" i="1">
                <a:solidFill>
                  <a:schemeClr val="tx1"/>
                </a:solidFill>
              </a:rPr>
              <a:t>More than 85 % of the world's </a:t>
            </a:r>
            <a:r>
              <a:rPr lang="en-GB" i="1">
                <a:solidFill>
                  <a:srgbClr val="FF0000"/>
                </a:solidFill>
              </a:rPr>
              <a:t>fisheries</a:t>
            </a:r>
            <a:r>
              <a:rPr lang="en-GB" i="1">
                <a:solidFill>
                  <a:schemeClr val="tx1"/>
                </a:solidFill>
              </a:rPr>
              <a:t> are at, or beyond, their biological limits </a:t>
            </a:r>
          </a:p>
        </p:txBody>
      </p:sp>
      <p:sp>
        <p:nvSpPr>
          <p:cNvPr id="5" name="TextBox 4"/>
          <p:cNvSpPr txBox="1"/>
          <p:nvPr/>
        </p:nvSpPr>
        <p:spPr>
          <a:xfrm>
            <a:off x="457200" y="-19050"/>
            <a:ext cx="6248400" cy="1077218"/>
          </a:xfrm>
          <a:prstGeom prst="rect">
            <a:avLst/>
          </a:prstGeom>
          <a:noFill/>
        </p:spPr>
        <p:txBody>
          <a:bodyPr wrap="square" rtlCol="0">
            <a:spAutoFit/>
          </a:bodyPr>
          <a:lstStyle/>
          <a:p>
            <a:pPr algn="ctr"/>
            <a:r>
              <a:rPr lang="en-GB" sz="3200" i="1">
                <a:cs typeface="Arial"/>
              </a:rPr>
              <a:t>THE TASTE OF 21</a:t>
            </a:r>
            <a:r>
              <a:rPr lang="en-GB" sz="3200" i="1" baseline="30000">
                <a:cs typeface="Arial"/>
              </a:rPr>
              <a:t>ST</a:t>
            </a:r>
            <a:r>
              <a:rPr lang="en-GB" sz="3200" i="1">
                <a:cs typeface="Arial"/>
              </a:rPr>
              <a:t> CENTURY</a:t>
            </a:r>
            <a:r>
              <a:rPr lang="en-GB" sz="2400" i="1">
                <a:cs typeface="Arial"/>
              </a:rPr>
              <a:t> </a:t>
            </a:r>
          </a:p>
          <a:p>
            <a:pPr algn="ctr"/>
            <a:r>
              <a:rPr lang="en-GB" sz="3200" i="1">
                <a:solidFill>
                  <a:srgbClr val="FF0000"/>
                </a:solidFill>
                <a:cs typeface="Arial"/>
              </a:rPr>
              <a:t>ENVIRONMENT I</a:t>
            </a:r>
            <a:endParaRPr lang="en-GB" sz="3600" i="1">
              <a:solidFill>
                <a:srgbClr val="FF0000"/>
              </a:solidFill>
              <a:cs typeface="Arial"/>
            </a:endParaRPr>
          </a:p>
        </p:txBody>
      </p:sp>
      <p:pic>
        <p:nvPicPr>
          <p:cNvPr id="6" name="Picture 5" descr="j020219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0118" y="514350"/>
            <a:ext cx="1418082" cy="4495800"/>
          </a:xfrm>
          <a:prstGeom prst="rect">
            <a:avLst/>
          </a:prstGeom>
        </p:spPr>
      </p:pic>
    </p:spTree>
    <p:extLst>
      <p:ext uri="{BB962C8B-B14F-4D97-AF65-F5344CB8AC3E}">
        <p14:creationId xmlns:p14="http://schemas.microsoft.com/office/powerpoint/2010/main" val="182864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52400" y="1276350"/>
            <a:ext cx="6781800" cy="3352800"/>
          </a:xfrm>
        </p:spPr>
        <p:txBody>
          <a:bodyPr>
            <a:noAutofit/>
          </a:bodyPr>
          <a:lstStyle/>
          <a:p>
            <a:pPr>
              <a:buFont typeface="Arial" panose="020B0604020202020204" pitchFamily="34" charset="0"/>
              <a:buChar char="•"/>
            </a:pPr>
            <a:r>
              <a:rPr lang="en-US" i="1">
                <a:solidFill>
                  <a:schemeClr val="tx1"/>
                </a:solidFill>
                <a:ea typeface="Calibri" charset="0"/>
                <a:cs typeface="Times New Roman" charset="0"/>
              </a:rPr>
              <a:t>33% of </a:t>
            </a:r>
            <a:r>
              <a:rPr lang="en-US" i="1">
                <a:solidFill>
                  <a:srgbClr val="FF0000"/>
                </a:solidFill>
                <a:ea typeface="Calibri" charset="0"/>
                <a:cs typeface="Times New Roman" charset="0"/>
              </a:rPr>
              <a:t>soils </a:t>
            </a:r>
            <a:r>
              <a:rPr lang="en-US" i="1">
                <a:solidFill>
                  <a:schemeClr val="tx1"/>
                </a:solidFill>
                <a:ea typeface="Calibri" charset="0"/>
                <a:cs typeface="Times New Roman" charset="0"/>
              </a:rPr>
              <a:t>is moderately to highly degraded due to erosion, nutrient depletion, acidification, salinization, compaction and chemical pollution</a:t>
            </a:r>
          </a:p>
          <a:p>
            <a:pPr>
              <a:buFont typeface="Arial" panose="020B0604020202020204" pitchFamily="34" charset="0"/>
              <a:buChar char="•"/>
            </a:pPr>
            <a:r>
              <a:rPr lang="en-US" i="1">
                <a:solidFill>
                  <a:schemeClr val="tx1"/>
                </a:solidFill>
              </a:rPr>
              <a:t>467 000 premature </a:t>
            </a:r>
            <a:r>
              <a:rPr lang="en-US" i="1">
                <a:solidFill>
                  <a:srgbClr val="FF0000"/>
                </a:solidFill>
              </a:rPr>
              <a:t>deaths </a:t>
            </a:r>
            <a:r>
              <a:rPr lang="en-US" i="1">
                <a:solidFill>
                  <a:schemeClr val="tx1"/>
                </a:solidFill>
              </a:rPr>
              <a:t>yearly in EU </a:t>
            </a:r>
            <a:r>
              <a:rPr lang="en-US" i="1">
                <a:solidFill>
                  <a:srgbClr val="FF0000"/>
                </a:solidFill>
              </a:rPr>
              <a:t>due to air pollution</a:t>
            </a:r>
            <a:r>
              <a:rPr lang="en-US" i="1"/>
              <a:t> </a:t>
            </a:r>
            <a:r>
              <a:rPr lang="en-US" i="1">
                <a:solidFill>
                  <a:schemeClr val="tx1"/>
                </a:solidFill>
              </a:rPr>
              <a:t>(7 millions globally)</a:t>
            </a:r>
          </a:p>
          <a:p>
            <a:pPr>
              <a:buFont typeface="Arial" panose="020B0604020202020204" pitchFamily="34" charset="0"/>
              <a:buChar char="•"/>
            </a:pPr>
            <a:r>
              <a:rPr lang="en-US" i="1">
                <a:solidFill>
                  <a:schemeClr val="tx1"/>
                </a:solidFill>
                <a:ea typeface="Calibri" charset="0"/>
                <a:cs typeface="Times New Roman" charset="0"/>
              </a:rPr>
              <a:t>A million of </a:t>
            </a:r>
            <a:r>
              <a:rPr lang="en-US" i="1">
                <a:solidFill>
                  <a:srgbClr val="FF0000"/>
                </a:solidFill>
                <a:ea typeface="Calibri" charset="0"/>
                <a:cs typeface="Times New Roman" charset="0"/>
              </a:rPr>
              <a:t>plastic</a:t>
            </a:r>
            <a:r>
              <a:rPr lang="en-US" i="1">
                <a:solidFill>
                  <a:schemeClr val="tx1"/>
                </a:solidFill>
                <a:ea typeface="Calibri" charset="0"/>
                <a:cs typeface="Times New Roman" charset="0"/>
              </a:rPr>
              <a:t> bottles are bought every minute. In 2015 9% of plastic was recycled, 12% incinerated, 79% accumulated in landfills or the environment</a:t>
            </a:r>
          </a:p>
          <a:p>
            <a:pPr>
              <a:buFont typeface="Arial" panose="020B0604020202020204" pitchFamily="34" charset="0"/>
              <a:buChar char="•"/>
            </a:pPr>
            <a:endParaRPr lang="en-GB" i="1">
              <a:solidFill>
                <a:schemeClr val="tx1"/>
              </a:solidFill>
              <a:cs typeface="Arial"/>
            </a:endParaRPr>
          </a:p>
        </p:txBody>
      </p:sp>
      <p:sp>
        <p:nvSpPr>
          <p:cNvPr id="5" name="TextBox 4"/>
          <p:cNvSpPr txBox="1"/>
          <p:nvPr/>
        </p:nvSpPr>
        <p:spPr>
          <a:xfrm>
            <a:off x="457200" y="-19050"/>
            <a:ext cx="6248400" cy="1077218"/>
          </a:xfrm>
          <a:prstGeom prst="rect">
            <a:avLst/>
          </a:prstGeom>
          <a:noFill/>
        </p:spPr>
        <p:txBody>
          <a:bodyPr wrap="square" rtlCol="0">
            <a:spAutoFit/>
          </a:bodyPr>
          <a:lstStyle/>
          <a:p>
            <a:pPr algn="ctr"/>
            <a:r>
              <a:rPr lang="en-GB" sz="3200" i="1">
                <a:cs typeface="Arial"/>
              </a:rPr>
              <a:t>THE TASTE OF 21</a:t>
            </a:r>
            <a:r>
              <a:rPr lang="en-GB" sz="3200" i="1" baseline="30000">
                <a:cs typeface="Arial"/>
              </a:rPr>
              <a:t>ST</a:t>
            </a:r>
            <a:r>
              <a:rPr lang="en-GB" sz="3200" i="1">
                <a:cs typeface="Arial"/>
              </a:rPr>
              <a:t> CENTURY</a:t>
            </a:r>
            <a:r>
              <a:rPr lang="en-GB" sz="2400" i="1">
                <a:cs typeface="Arial"/>
              </a:rPr>
              <a:t> </a:t>
            </a:r>
          </a:p>
          <a:p>
            <a:pPr algn="ctr"/>
            <a:r>
              <a:rPr lang="en-GB" sz="3200" i="1">
                <a:solidFill>
                  <a:srgbClr val="FF0000"/>
                </a:solidFill>
                <a:cs typeface="Arial"/>
              </a:rPr>
              <a:t>ENVIRONMENT II</a:t>
            </a:r>
            <a:endParaRPr lang="en-GB" sz="3600" i="1">
              <a:solidFill>
                <a:srgbClr val="FF0000"/>
              </a:solidFill>
              <a:cs typeface="Arial"/>
            </a:endParaRPr>
          </a:p>
        </p:txBody>
      </p:sp>
      <p:pic>
        <p:nvPicPr>
          <p:cNvPr id="6" name="Picture 5" descr="j020219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0118" y="514350"/>
            <a:ext cx="1418082" cy="4495800"/>
          </a:xfrm>
          <a:prstGeom prst="rect">
            <a:avLst/>
          </a:prstGeom>
        </p:spPr>
      </p:pic>
    </p:spTree>
    <p:extLst>
      <p:ext uri="{BB962C8B-B14F-4D97-AF65-F5344CB8AC3E}">
        <p14:creationId xmlns:p14="http://schemas.microsoft.com/office/powerpoint/2010/main" val="6296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NAME" val="Oval"/>
</p:tagLst>
</file>

<file path=ppt/tags/tag12.xml><?xml version="1.0" encoding="utf-8"?>
<p:tagLst xmlns:a="http://schemas.openxmlformats.org/drawingml/2006/main" xmlns:r="http://schemas.openxmlformats.org/officeDocument/2006/relationships" xmlns:p="http://schemas.openxmlformats.org/presentationml/2006/main">
  <p:tag name="NAME" val="Oval"/>
</p:tagLst>
</file>

<file path=ppt/tags/tag13.xml><?xml version="1.0" encoding="utf-8"?>
<p:tagLst xmlns:a="http://schemas.openxmlformats.org/drawingml/2006/main" xmlns:r="http://schemas.openxmlformats.org/officeDocument/2006/relationships" xmlns:p="http://schemas.openxmlformats.org/presentationml/2006/main">
  <p:tag name="NAME" val="Oval"/>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Tj6OFqCW7EiCP6DqSX.QG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e0x9ds_fgkap6JrpFR.oB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Tj6OFqCW7EiCP6DqSX.QG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e0x9ds_fgkap6JrpFR.oB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Tj6OFqCW7EiCP6DqSX.QG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e0x9ds_fgkap6JrpFR.oB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Tj6OFqCW7EiCP6DqSX.QG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e0x9ds_fgkap6JrpFR.oB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ny89DSq1Q7aUoENMj4QKG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PDhcBkaQRg2CC5iuhiTP3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QB6CzQMbRiWWJPq5XF2zx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PfokvLSaRFyLOfCdNChBi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i7jE7FPfQ1ygqfmngJpPM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kgWiDfY.Ta6ILyVnZ8QpK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Slipstream</Template>
  <TotalTime>17280</TotalTime>
  <Words>3592</Words>
  <Application>Microsoft Macintosh PowerPoint</Application>
  <PresentationFormat>On-screen Show (16:9)</PresentationFormat>
  <Paragraphs>480</Paragraphs>
  <Slides>70</Slides>
  <Notes>25</Notes>
  <HiddenSlides>0</HiddenSlides>
  <MMClips>0</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1</vt:i4>
      </vt:variant>
      <vt:variant>
        <vt:lpstr>Slide Titles</vt:lpstr>
      </vt:variant>
      <vt:variant>
        <vt:i4>70</vt:i4>
      </vt:variant>
    </vt:vector>
  </HeadingPairs>
  <TitlesOfParts>
    <vt:vector size="88" baseType="lpstr">
      <vt:lpstr>MS PGothic</vt:lpstr>
      <vt:lpstr>MS PGothic</vt:lpstr>
      <vt:lpstr>SimSun</vt:lpstr>
      <vt:lpstr>Arial</vt:lpstr>
      <vt:lpstr>ArialMT</vt:lpstr>
      <vt:lpstr>Calibri</vt:lpstr>
      <vt:lpstr>Georgia</vt:lpstr>
      <vt:lpstr>Helv</vt:lpstr>
      <vt:lpstr>Helvetica Neue</vt:lpstr>
      <vt:lpstr>Helvetica Neue Light</vt:lpstr>
      <vt:lpstr>Mangal</vt:lpstr>
      <vt:lpstr>Roboto Regular</vt:lpstr>
      <vt:lpstr>Times New Roman</vt:lpstr>
      <vt:lpstr>Trebuchet MS</vt:lpstr>
      <vt:lpstr>Verdana</vt:lpstr>
      <vt:lpstr>Wingdings</vt:lpstr>
      <vt:lpstr>Slipstream</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MATERIAL FLOWS AND RESOURCE PRODUCTIVITY (1970-2017)</vt:lpstr>
      <vt:lpstr>PowerPoint Presentation</vt:lpstr>
      <vt:lpstr>PowerPoint Presentation</vt:lpstr>
      <vt:lpstr>PowerPoint Presentation</vt:lpstr>
      <vt:lpstr>PowerPoint Presentation</vt:lpstr>
      <vt:lpstr>PowerPoint Presentation</vt:lpstr>
      <vt:lpstr>MEASURES OF SOCIETAL DEVELOPMENT THAT INCLUDE NATURAL CAPITAL DEPLETION GROW MUCH SLOWER THAN GDP</vt:lpstr>
      <vt:lpstr>PowerPoint Presentation</vt:lpstr>
      <vt:lpstr>PowerPoint Presentation</vt:lpstr>
      <vt:lpstr>PowerPoint Presentation</vt:lpstr>
      <vt:lpstr>PowerPoint Presentation</vt:lpstr>
      <vt:lpstr>PowerPoint Presentation</vt:lpstr>
      <vt:lpstr>PowerPoint Presentation</vt:lpstr>
      <vt:lpstr>DECOUPLING IS THE IMPERATIVE  OF MODERN ENVIRONMENTAL AND ECONOMIC POLICY</vt:lpstr>
      <vt:lpstr>PowerPoint Presentation</vt:lpstr>
      <vt:lpstr>OUTLINE OF A CIRCULAR ECONOMY SYSTEM </vt:lpstr>
      <vt:lpstr>RESOLVE – A MENU OF BUSINESS ACTIONS FOR A BETTER ECONOMY</vt:lpstr>
      <vt:lpstr>PowerPoint Presentation</vt:lpstr>
      <vt:lpstr>PowerPoint Presentation</vt:lpstr>
      <vt:lpstr>PowerPoint Presentation</vt:lpstr>
      <vt:lpstr>PowerPoint Presentation</vt:lpstr>
      <vt:lpstr>PowerPoint Presentation</vt:lpstr>
      <vt:lpstr>PowerPoint Presentation</vt:lpstr>
      <vt:lpstr>A FUTURE END-STATE COULD LOOK VERY DIFFERENT FROM TODAY’S MOBILITY SITUATION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ANNUAL GROWTH SURVEY 2018</vt:lpstr>
      <vt:lpstr>2018 CIRCULAR ECONOMY PACKAGE 6 initiatives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TO CONCLUDE …</vt:lpstr>
      <vt:lpstr>NEW ECONOMIC MODEL BASED ON SCP INTEGRATING ALL PILLARS OF SUSTAINABILITY IS </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CHANGE</dc:title>
  <dc:creator>SKERL Andreja (COMM)</dc:creator>
  <cp:lastModifiedBy>Janez Potocnik</cp:lastModifiedBy>
  <cp:revision>670</cp:revision>
  <cp:lastPrinted>2016-12-19T13:35:17Z</cp:lastPrinted>
  <dcterms:created xsi:type="dcterms:W3CDTF">2006-08-16T00:00:00Z</dcterms:created>
  <dcterms:modified xsi:type="dcterms:W3CDTF">2018-06-17T08:23:28Z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_AdHocReviewCycleID">
    <vt:i4>1851236528</vt:i4>
  </property>
  <property fmtid="{D5CDD505-2E9C-101B-9397-08002B2CF9AE}" pid="4" name="_EmailSubject">
    <vt:lpwstr>UCL Presentation</vt:lpwstr>
  </property>
  <property fmtid="{D5CDD505-2E9C-101B-9397-08002B2CF9AE}" pid="5" name="_AuthorEmail">
    <vt:lpwstr>Janez.POTOCNIK@ec.europa.eu</vt:lpwstr>
  </property>
  <property fmtid="{D5CDD505-2E9C-101B-9397-08002B2CF9AE}" pid="6" name="_AuthorEmailDisplayName">
    <vt:lpwstr>POTOCNIK Janez (CAB-POTOCNIK)</vt:lpwstr>
  </property>
  <property fmtid="{D5CDD505-2E9C-101B-9397-08002B2CF9AE}" pid="7" name="_PreviousAdHocReviewCycleID">
    <vt:i4>2124332159</vt:i4>
  </property>
</Properties>
</file>