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908" r:id="rId2"/>
    <p:sldMasterId id="2147486002" r:id="rId3"/>
  </p:sldMasterIdLst>
  <p:notesMasterIdLst>
    <p:notesMasterId r:id="rId30"/>
  </p:notesMasterIdLst>
  <p:handoutMasterIdLst>
    <p:handoutMasterId r:id="rId31"/>
  </p:handoutMasterIdLst>
  <p:sldIdLst>
    <p:sldId id="758" r:id="rId4"/>
    <p:sldId id="790" r:id="rId5"/>
    <p:sldId id="763" r:id="rId6"/>
    <p:sldId id="825" r:id="rId7"/>
    <p:sldId id="823" r:id="rId8"/>
    <p:sldId id="793" r:id="rId9"/>
    <p:sldId id="799" r:id="rId10"/>
    <p:sldId id="824" r:id="rId11"/>
    <p:sldId id="794" r:id="rId12"/>
    <p:sldId id="700" r:id="rId13"/>
    <p:sldId id="796" r:id="rId14"/>
    <p:sldId id="797" r:id="rId15"/>
    <p:sldId id="826" r:id="rId16"/>
    <p:sldId id="736" r:id="rId17"/>
    <p:sldId id="730" r:id="rId18"/>
    <p:sldId id="778" r:id="rId19"/>
    <p:sldId id="809" r:id="rId20"/>
    <p:sldId id="765" r:id="rId21"/>
    <p:sldId id="820" r:id="rId22"/>
    <p:sldId id="834" r:id="rId23"/>
    <p:sldId id="810" r:id="rId24"/>
    <p:sldId id="811" r:id="rId25"/>
    <p:sldId id="802" r:id="rId26"/>
    <p:sldId id="807" r:id="rId27"/>
    <p:sldId id="833" r:id="rId28"/>
    <p:sldId id="780" r:id="rId29"/>
  </p:sldIdLst>
  <p:sldSz cx="9144000" cy="6858000" type="screen4x3"/>
  <p:notesSz cx="6797675" cy="9928225"/>
  <p:defaultTextStyle>
    <a:defPPr>
      <a:defRPr lang="sl-SI"/>
    </a:defPPr>
    <a:lvl1pPr algn="l" rtl="0" eaLnBrk="0" fontAlgn="base" hangingPunct="0">
      <a:spcBef>
        <a:spcPct val="0"/>
      </a:spcBef>
      <a:spcAft>
        <a:spcPct val="0"/>
      </a:spcAft>
      <a:defRPr sz="3200" b="1" kern="1200">
        <a:solidFill>
          <a:schemeClr val="tx1"/>
        </a:solidFill>
        <a:latin typeface="Calibri" charset="0"/>
        <a:ea typeface="ＭＳ Ｐゴシック" charset="0"/>
        <a:cs typeface="+mn-cs"/>
      </a:defRPr>
    </a:lvl1pPr>
    <a:lvl2pPr marL="457200" algn="l" rtl="0" eaLnBrk="0" fontAlgn="base" hangingPunct="0">
      <a:spcBef>
        <a:spcPct val="0"/>
      </a:spcBef>
      <a:spcAft>
        <a:spcPct val="0"/>
      </a:spcAft>
      <a:defRPr sz="3200" b="1" kern="1200">
        <a:solidFill>
          <a:schemeClr val="tx1"/>
        </a:solidFill>
        <a:latin typeface="Calibri" charset="0"/>
        <a:ea typeface="ＭＳ Ｐゴシック" charset="0"/>
        <a:cs typeface="+mn-cs"/>
      </a:defRPr>
    </a:lvl2pPr>
    <a:lvl3pPr marL="914400" algn="l" rtl="0" eaLnBrk="0" fontAlgn="base" hangingPunct="0">
      <a:spcBef>
        <a:spcPct val="0"/>
      </a:spcBef>
      <a:spcAft>
        <a:spcPct val="0"/>
      </a:spcAft>
      <a:defRPr sz="3200" b="1" kern="1200">
        <a:solidFill>
          <a:schemeClr val="tx1"/>
        </a:solidFill>
        <a:latin typeface="Calibri" charset="0"/>
        <a:ea typeface="ＭＳ Ｐゴシック" charset="0"/>
        <a:cs typeface="+mn-cs"/>
      </a:defRPr>
    </a:lvl3pPr>
    <a:lvl4pPr marL="1371600" algn="l" rtl="0" eaLnBrk="0" fontAlgn="base" hangingPunct="0">
      <a:spcBef>
        <a:spcPct val="0"/>
      </a:spcBef>
      <a:spcAft>
        <a:spcPct val="0"/>
      </a:spcAft>
      <a:defRPr sz="3200" b="1" kern="1200">
        <a:solidFill>
          <a:schemeClr val="tx1"/>
        </a:solidFill>
        <a:latin typeface="Calibri" charset="0"/>
        <a:ea typeface="ＭＳ Ｐゴシック" charset="0"/>
        <a:cs typeface="+mn-cs"/>
      </a:defRPr>
    </a:lvl4pPr>
    <a:lvl5pPr marL="1828800" algn="l" rtl="0" eaLnBrk="0" fontAlgn="base" hangingPunct="0">
      <a:spcBef>
        <a:spcPct val="0"/>
      </a:spcBef>
      <a:spcAft>
        <a:spcPct val="0"/>
      </a:spcAft>
      <a:defRPr sz="3200" b="1" kern="1200">
        <a:solidFill>
          <a:schemeClr val="tx1"/>
        </a:solidFill>
        <a:latin typeface="Calibri" charset="0"/>
        <a:ea typeface="ＭＳ Ｐゴシック" charset="0"/>
        <a:cs typeface="+mn-cs"/>
      </a:defRPr>
    </a:lvl5pPr>
    <a:lvl6pPr marL="2286000" algn="l" defTabSz="457200" rtl="0" eaLnBrk="1" latinLnBrk="0" hangingPunct="1">
      <a:defRPr sz="3200" b="1" kern="1200">
        <a:solidFill>
          <a:schemeClr val="tx1"/>
        </a:solidFill>
        <a:latin typeface="Calibri" charset="0"/>
        <a:ea typeface="ＭＳ Ｐゴシック" charset="0"/>
        <a:cs typeface="+mn-cs"/>
      </a:defRPr>
    </a:lvl6pPr>
    <a:lvl7pPr marL="2743200" algn="l" defTabSz="457200" rtl="0" eaLnBrk="1" latinLnBrk="0" hangingPunct="1">
      <a:defRPr sz="3200" b="1" kern="1200">
        <a:solidFill>
          <a:schemeClr val="tx1"/>
        </a:solidFill>
        <a:latin typeface="Calibri" charset="0"/>
        <a:ea typeface="ＭＳ Ｐゴシック" charset="0"/>
        <a:cs typeface="+mn-cs"/>
      </a:defRPr>
    </a:lvl7pPr>
    <a:lvl8pPr marL="3200400" algn="l" defTabSz="457200" rtl="0" eaLnBrk="1" latinLnBrk="0" hangingPunct="1">
      <a:defRPr sz="3200" b="1" kern="1200">
        <a:solidFill>
          <a:schemeClr val="tx1"/>
        </a:solidFill>
        <a:latin typeface="Calibri" charset="0"/>
        <a:ea typeface="ＭＳ Ｐゴシック" charset="0"/>
        <a:cs typeface="+mn-cs"/>
      </a:defRPr>
    </a:lvl8pPr>
    <a:lvl9pPr marL="3657600" algn="l" defTabSz="457200" rtl="0" eaLnBrk="1" latinLnBrk="0" hangingPunct="1">
      <a:defRPr sz="3200" b="1" kern="1200">
        <a:solidFill>
          <a:schemeClr val="tx1"/>
        </a:solidFill>
        <a:latin typeface="Calibri"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F9"/>
    <a:srgbClr val="33CC33"/>
    <a:srgbClr val="009999"/>
    <a:srgbClr val="663300"/>
    <a:srgbClr val="006666"/>
    <a:srgbClr val="008080"/>
    <a:srgbClr val="006600"/>
    <a:srgbClr val="000000"/>
    <a:srgbClr val="FFFF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7" autoAdjust="0"/>
    <p:restoredTop sz="86409" autoAdjust="0"/>
  </p:normalViewPr>
  <p:slideViewPr>
    <p:cSldViewPr>
      <p:cViewPr varScale="1">
        <p:scale>
          <a:sx n="100" d="100"/>
          <a:sy n="100" d="100"/>
        </p:scale>
        <p:origin x="2040" y="96"/>
      </p:cViewPr>
      <p:guideLst>
        <p:guide orient="horz" pos="2160"/>
        <p:guide pos="2880"/>
      </p:guideLst>
    </p:cSldViewPr>
  </p:slideViewPr>
  <p:outlineViewPr>
    <p:cViewPr>
      <p:scale>
        <a:sx n="33" d="100"/>
        <a:sy n="33" d="100"/>
      </p:scale>
      <p:origin x="0" y="14688"/>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64" d="100"/>
          <a:sy n="64" d="100"/>
        </p:scale>
        <p:origin x="-2682" y="-102"/>
      </p:cViewPr>
      <p:guideLst>
        <p:guide orient="horz" pos="3126"/>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2.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AD5F56-FFBC-490E-A94A-6713CFF43A36}" type="doc">
      <dgm:prSet loTypeId="urn:microsoft.com/office/officeart/2005/8/layout/arrow2" loCatId="process" qsTypeId="urn:microsoft.com/office/officeart/2005/8/quickstyle/simple1" qsCatId="simple" csTypeId="urn:microsoft.com/office/officeart/2005/8/colors/accent1_2" csCatId="accent1" phldr="1"/>
      <dgm:spPr/>
    </dgm:pt>
    <dgm:pt modelId="{DED62722-7ADD-44F4-B229-82B9A25EDDBC}">
      <dgm:prSet phldrT="[besedilo]" custT="1"/>
      <dgm:spPr/>
      <dgm:t>
        <a:bodyPr/>
        <a:lstStyle/>
        <a:p>
          <a:endParaRPr lang="sl-SI" sz="2500" b="1" dirty="0" smtClean="0">
            <a:solidFill>
              <a:schemeClr val="tx2"/>
            </a:solidFill>
            <a:latin typeface="Calibri" panose="020F0502020204030204" pitchFamily="34" charset="0"/>
          </a:endParaRPr>
        </a:p>
        <a:p>
          <a:r>
            <a:rPr lang="sl-SI" sz="1600" b="1" dirty="0" smtClean="0">
              <a:solidFill>
                <a:schemeClr val="tx1"/>
              </a:solidFill>
              <a:latin typeface="Calibri" panose="020F0502020204030204" pitchFamily="34" charset="0"/>
            </a:rPr>
            <a:t>1954 - Central Warehouses</a:t>
          </a:r>
          <a:endParaRPr lang="sl-SI" sz="1600" b="1" dirty="0">
            <a:solidFill>
              <a:schemeClr val="tx1"/>
            </a:solidFill>
            <a:latin typeface="Calibri" panose="020F0502020204030204" pitchFamily="34" charset="0"/>
          </a:endParaRPr>
        </a:p>
      </dgm:t>
    </dgm:pt>
    <dgm:pt modelId="{12C0DC84-CD0F-4395-A9A0-219694AF3113}" type="parTrans" cxnId="{3D03A0D5-79EB-4DED-8071-2365000985FB}">
      <dgm:prSet/>
      <dgm:spPr/>
      <dgm:t>
        <a:bodyPr/>
        <a:lstStyle/>
        <a:p>
          <a:endParaRPr lang="sl-SI"/>
        </a:p>
      </dgm:t>
    </dgm:pt>
    <dgm:pt modelId="{C26F5E54-2BE0-48AF-92E9-AE5289744583}" type="sibTrans" cxnId="{3D03A0D5-79EB-4DED-8071-2365000985FB}">
      <dgm:prSet/>
      <dgm:spPr/>
      <dgm:t>
        <a:bodyPr/>
        <a:lstStyle/>
        <a:p>
          <a:endParaRPr lang="sl-SI"/>
        </a:p>
      </dgm:t>
    </dgm:pt>
    <dgm:pt modelId="{ABC30998-38C8-48D1-9FC0-E28092ABBA12}">
      <dgm:prSet phldrT="[besedilo]" custT="1"/>
      <dgm:spPr/>
      <dgm:t>
        <a:bodyPr/>
        <a:lstStyle/>
        <a:p>
          <a:r>
            <a:rPr lang="sl-SI" sz="2400" dirty="0" smtClean="0">
              <a:solidFill>
                <a:schemeClr val="tx2"/>
              </a:solidFill>
            </a:rPr>
            <a:t>   </a:t>
          </a:r>
          <a:endParaRPr lang="sl-SI" sz="2400" dirty="0">
            <a:solidFill>
              <a:schemeClr val="tx2"/>
            </a:solidFill>
          </a:endParaRPr>
        </a:p>
      </dgm:t>
    </dgm:pt>
    <dgm:pt modelId="{4701D73F-21BC-46F2-AC1A-65FA31A8A229}" type="parTrans" cxnId="{2475B9FD-4511-4861-8F1D-9FD45CBED7E8}">
      <dgm:prSet/>
      <dgm:spPr/>
      <dgm:t>
        <a:bodyPr/>
        <a:lstStyle/>
        <a:p>
          <a:endParaRPr lang="sl-SI"/>
        </a:p>
      </dgm:t>
    </dgm:pt>
    <dgm:pt modelId="{54B37F94-EC78-476A-995F-585E40CA3C24}" type="sibTrans" cxnId="{2475B9FD-4511-4861-8F1D-9FD45CBED7E8}">
      <dgm:prSet/>
      <dgm:spPr/>
      <dgm:t>
        <a:bodyPr/>
        <a:lstStyle/>
        <a:p>
          <a:endParaRPr lang="sl-SI"/>
        </a:p>
      </dgm:t>
    </dgm:pt>
    <dgm:pt modelId="{95FEA120-91DB-42F3-8C01-0351A8BECF08}" type="pres">
      <dgm:prSet presAssocID="{26AD5F56-FFBC-490E-A94A-6713CFF43A36}" presName="arrowDiagram" presStyleCnt="0">
        <dgm:presLayoutVars>
          <dgm:chMax val="5"/>
          <dgm:dir/>
          <dgm:resizeHandles val="exact"/>
        </dgm:presLayoutVars>
      </dgm:prSet>
      <dgm:spPr/>
    </dgm:pt>
    <dgm:pt modelId="{6204F103-0C52-443A-A58E-D703F270DD4D}" type="pres">
      <dgm:prSet presAssocID="{26AD5F56-FFBC-490E-A94A-6713CFF43A36}" presName="arrow" presStyleLbl="bgShp" presStyleIdx="0" presStyleCnt="1" custScaleX="76902" custScaleY="86484" custLinFactNeighborX="-12288" custLinFactNeighborY="11916"/>
      <dgm:spPr>
        <a:solidFill>
          <a:schemeClr val="tx2">
            <a:lumMod val="40000"/>
            <a:lumOff val="60000"/>
          </a:schemeClr>
        </a:solidFill>
        <a:ln>
          <a:solidFill>
            <a:srgbClr val="4F81BD"/>
          </a:solidFill>
        </a:ln>
      </dgm:spPr>
    </dgm:pt>
    <dgm:pt modelId="{D1F63599-EE30-4F03-BA62-1DD3952C17B8}" type="pres">
      <dgm:prSet presAssocID="{26AD5F56-FFBC-490E-A94A-6713CFF43A36}" presName="arrowDiagram2" presStyleCnt="0"/>
      <dgm:spPr/>
    </dgm:pt>
    <dgm:pt modelId="{F682049A-FDBC-4C9A-9072-0319700E89DF}" type="pres">
      <dgm:prSet presAssocID="{DED62722-7ADD-44F4-B229-82B9A25EDDBC}" presName="bullet2a" presStyleLbl="node1" presStyleIdx="0" presStyleCnt="2" custFlipVert="1" custScaleX="245313" custScaleY="53070" custLinFactX="2106952" custLinFactY="48239" custLinFactNeighborX="2200000" custLinFactNeighborY="100000"/>
      <dgm:spPr/>
    </dgm:pt>
    <dgm:pt modelId="{A4A8E7F0-59E5-40C4-BB0A-46A71BE752DA}" type="pres">
      <dgm:prSet presAssocID="{DED62722-7ADD-44F4-B229-82B9A25EDDBC}" presName="textBox2a" presStyleLbl="revTx" presStyleIdx="0" presStyleCnt="2" custScaleX="147958" custLinFactNeighborX="-25821" custLinFactNeighborY="27553">
        <dgm:presLayoutVars>
          <dgm:bulletEnabled val="1"/>
        </dgm:presLayoutVars>
      </dgm:prSet>
      <dgm:spPr/>
      <dgm:t>
        <a:bodyPr/>
        <a:lstStyle/>
        <a:p>
          <a:endParaRPr lang="sl-SI"/>
        </a:p>
      </dgm:t>
    </dgm:pt>
    <dgm:pt modelId="{159F4BE3-836D-4B24-AF4F-2BAB9A2A0172}" type="pres">
      <dgm:prSet presAssocID="{ABC30998-38C8-48D1-9FC0-E28092ABBA12}" presName="bullet2b" presStyleLbl="node1" presStyleIdx="1" presStyleCnt="2" custScaleX="121188" custScaleY="121188" custLinFactX="197102" custLinFactNeighborX="200000" custLinFactNeighborY="-11943"/>
      <dgm:spPr/>
    </dgm:pt>
    <dgm:pt modelId="{BE010501-0E22-46BB-87EA-7902BC7BEEF9}" type="pres">
      <dgm:prSet presAssocID="{ABC30998-38C8-48D1-9FC0-E28092ABBA12}" presName="textBox2b" presStyleLbl="revTx" presStyleIdx="1" presStyleCnt="2" custScaleY="143954" custLinFactNeighborX="33105" custLinFactNeighborY="-15272">
        <dgm:presLayoutVars>
          <dgm:bulletEnabled val="1"/>
        </dgm:presLayoutVars>
      </dgm:prSet>
      <dgm:spPr/>
      <dgm:t>
        <a:bodyPr/>
        <a:lstStyle/>
        <a:p>
          <a:endParaRPr lang="sl-SI"/>
        </a:p>
      </dgm:t>
    </dgm:pt>
  </dgm:ptLst>
  <dgm:cxnLst>
    <dgm:cxn modelId="{3D03A0D5-79EB-4DED-8071-2365000985FB}" srcId="{26AD5F56-FFBC-490E-A94A-6713CFF43A36}" destId="{DED62722-7ADD-44F4-B229-82B9A25EDDBC}" srcOrd="0" destOrd="0" parTransId="{12C0DC84-CD0F-4395-A9A0-219694AF3113}" sibTransId="{C26F5E54-2BE0-48AF-92E9-AE5289744583}"/>
    <dgm:cxn modelId="{2475B9FD-4511-4861-8F1D-9FD45CBED7E8}" srcId="{26AD5F56-FFBC-490E-A94A-6713CFF43A36}" destId="{ABC30998-38C8-48D1-9FC0-E28092ABBA12}" srcOrd="1" destOrd="0" parTransId="{4701D73F-21BC-46F2-AC1A-65FA31A8A229}" sibTransId="{54B37F94-EC78-476A-995F-585E40CA3C24}"/>
    <dgm:cxn modelId="{C9BFE720-AB22-F041-BD0D-E19CCA9E98CC}" type="presOf" srcId="{26AD5F56-FFBC-490E-A94A-6713CFF43A36}" destId="{95FEA120-91DB-42F3-8C01-0351A8BECF08}" srcOrd="0" destOrd="0" presId="urn:microsoft.com/office/officeart/2005/8/layout/arrow2"/>
    <dgm:cxn modelId="{C912FC72-0CD3-744B-8DC6-03D1D3006320}" type="presOf" srcId="{DED62722-7ADD-44F4-B229-82B9A25EDDBC}" destId="{A4A8E7F0-59E5-40C4-BB0A-46A71BE752DA}" srcOrd="0" destOrd="0" presId="urn:microsoft.com/office/officeart/2005/8/layout/arrow2"/>
    <dgm:cxn modelId="{3A434F4E-C8EE-1546-AAE8-9ED700FE0A44}" type="presOf" srcId="{ABC30998-38C8-48D1-9FC0-E28092ABBA12}" destId="{BE010501-0E22-46BB-87EA-7902BC7BEEF9}" srcOrd="0" destOrd="0" presId="urn:microsoft.com/office/officeart/2005/8/layout/arrow2"/>
    <dgm:cxn modelId="{823CC63F-98D2-1742-82A3-D850D761E2EC}" type="presParOf" srcId="{95FEA120-91DB-42F3-8C01-0351A8BECF08}" destId="{6204F103-0C52-443A-A58E-D703F270DD4D}" srcOrd="0" destOrd="0" presId="urn:microsoft.com/office/officeart/2005/8/layout/arrow2"/>
    <dgm:cxn modelId="{A2BF71EC-D55E-264C-8243-9AA342F546D1}" type="presParOf" srcId="{95FEA120-91DB-42F3-8C01-0351A8BECF08}" destId="{D1F63599-EE30-4F03-BA62-1DD3952C17B8}" srcOrd="1" destOrd="0" presId="urn:microsoft.com/office/officeart/2005/8/layout/arrow2"/>
    <dgm:cxn modelId="{D0CAC72E-30F9-1448-BDB0-FB5F3607FB7E}" type="presParOf" srcId="{D1F63599-EE30-4F03-BA62-1DD3952C17B8}" destId="{F682049A-FDBC-4C9A-9072-0319700E89DF}" srcOrd="0" destOrd="0" presId="urn:microsoft.com/office/officeart/2005/8/layout/arrow2"/>
    <dgm:cxn modelId="{7B0D1E5F-EAD5-9442-9EB1-D4BAB07AC862}" type="presParOf" srcId="{D1F63599-EE30-4F03-BA62-1DD3952C17B8}" destId="{A4A8E7F0-59E5-40C4-BB0A-46A71BE752DA}" srcOrd="1" destOrd="0" presId="urn:microsoft.com/office/officeart/2005/8/layout/arrow2"/>
    <dgm:cxn modelId="{55709FA9-1E70-FA41-8555-6A8F549F2036}" type="presParOf" srcId="{D1F63599-EE30-4F03-BA62-1DD3952C17B8}" destId="{159F4BE3-836D-4B24-AF4F-2BAB9A2A0172}" srcOrd="2" destOrd="0" presId="urn:microsoft.com/office/officeart/2005/8/layout/arrow2"/>
    <dgm:cxn modelId="{2BA8F848-2EB3-6F40-ADF6-9049E0D03131}" type="presParOf" srcId="{D1F63599-EE30-4F03-BA62-1DD3952C17B8}" destId="{BE010501-0E22-46BB-87EA-7902BC7BEEF9}" srcOrd="3"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4F103-0C52-443A-A58E-D703F270DD4D}">
      <dsp:nvSpPr>
        <dsp:cNvPr id="0" name=""/>
        <dsp:cNvSpPr/>
      </dsp:nvSpPr>
      <dsp:spPr>
        <a:xfrm>
          <a:off x="0" y="280959"/>
          <a:ext cx="2467698" cy="1734483"/>
        </a:xfrm>
        <a:prstGeom prst="swooshArrow">
          <a:avLst>
            <a:gd name="adj1" fmla="val 25000"/>
            <a:gd name="adj2" fmla="val 25000"/>
          </a:avLst>
        </a:prstGeom>
        <a:solidFill>
          <a:schemeClr val="tx2">
            <a:lumMod val="40000"/>
            <a:lumOff val="60000"/>
          </a:schemeClr>
        </a:solidFill>
        <a:ln>
          <a:solidFill>
            <a:srgbClr val="4F81BD"/>
          </a:solidFill>
        </a:ln>
        <a:effectLst/>
      </dsp:spPr>
      <dsp:style>
        <a:lnRef idx="0">
          <a:scrgbClr r="0" g="0" b="0"/>
        </a:lnRef>
        <a:fillRef idx="1">
          <a:scrgbClr r="0" g="0" b="0"/>
        </a:fillRef>
        <a:effectRef idx="0">
          <a:scrgbClr r="0" g="0" b="0"/>
        </a:effectRef>
        <a:fontRef idx="minor"/>
      </dsp:style>
    </dsp:sp>
    <dsp:sp modelId="{F682049A-FDBC-4C9A-9072-0319700E89DF}">
      <dsp:nvSpPr>
        <dsp:cNvPr id="0" name=""/>
        <dsp:cNvSpPr/>
      </dsp:nvSpPr>
      <dsp:spPr>
        <a:xfrm flipV="1">
          <a:off x="2933373" y="1192312"/>
          <a:ext cx="275513" cy="5960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A8E7F0-59E5-40C4-BB0A-46A71BE752DA}">
      <dsp:nvSpPr>
        <dsp:cNvPr id="0" name=""/>
        <dsp:cNvSpPr/>
      </dsp:nvSpPr>
      <dsp:spPr>
        <a:xfrm>
          <a:off x="241966" y="1291581"/>
          <a:ext cx="1543036" cy="856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511" tIns="0" rIns="0" bIns="0" numCol="1" spcCol="1270" anchor="t" anchorCtr="0">
          <a:noAutofit/>
        </a:bodyPr>
        <a:lstStyle/>
        <a:p>
          <a:pPr lvl="0" algn="l" defTabSz="1111250">
            <a:lnSpc>
              <a:spcPct val="90000"/>
            </a:lnSpc>
            <a:spcBef>
              <a:spcPct val="0"/>
            </a:spcBef>
            <a:spcAft>
              <a:spcPct val="35000"/>
            </a:spcAft>
          </a:pPr>
          <a:endParaRPr lang="sl-SI" sz="2500" b="1" kern="1200" dirty="0" smtClean="0">
            <a:solidFill>
              <a:schemeClr val="tx2"/>
            </a:solidFill>
            <a:latin typeface="Calibri" panose="020F0502020204030204" pitchFamily="34" charset="0"/>
          </a:endParaRPr>
        </a:p>
        <a:p>
          <a:pPr lvl="0" algn="l" defTabSz="1111250">
            <a:lnSpc>
              <a:spcPct val="90000"/>
            </a:lnSpc>
            <a:spcBef>
              <a:spcPct val="0"/>
            </a:spcBef>
            <a:spcAft>
              <a:spcPct val="35000"/>
            </a:spcAft>
          </a:pPr>
          <a:r>
            <a:rPr lang="sl-SI" sz="1600" b="1" kern="1200" dirty="0" smtClean="0">
              <a:solidFill>
                <a:schemeClr val="tx1"/>
              </a:solidFill>
              <a:latin typeface="Calibri" panose="020F0502020204030204" pitchFamily="34" charset="0"/>
            </a:rPr>
            <a:t>1954 - Central Warehouses</a:t>
          </a:r>
          <a:endParaRPr lang="sl-SI" sz="1600" b="1" kern="1200" dirty="0">
            <a:solidFill>
              <a:schemeClr val="tx1"/>
            </a:solidFill>
            <a:latin typeface="Calibri" panose="020F0502020204030204" pitchFamily="34" charset="0"/>
          </a:endParaRPr>
        </a:p>
      </dsp:txBody>
      <dsp:txXfrm>
        <a:off x="241966" y="1291581"/>
        <a:ext cx="1543036" cy="856371"/>
      </dsp:txXfrm>
    </dsp:sp>
    <dsp:sp modelId="{159F4BE3-836D-4B24-AF4F-2BAB9A2A0172}">
      <dsp:nvSpPr>
        <dsp:cNvPr id="0" name=""/>
        <dsp:cNvSpPr/>
      </dsp:nvSpPr>
      <dsp:spPr>
        <a:xfrm>
          <a:off x="2484191" y="444661"/>
          <a:ext cx="233327" cy="2333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010501-0E22-46BB-87EA-7902BC7BEEF9}">
      <dsp:nvSpPr>
        <dsp:cNvPr id="0" name=""/>
        <dsp:cNvSpPr/>
      </dsp:nvSpPr>
      <dsp:spPr>
        <a:xfrm>
          <a:off x="2165998" y="89773"/>
          <a:ext cx="1042888" cy="1911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19" tIns="0" rIns="0" bIns="0" numCol="1" spcCol="1270" anchor="t" anchorCtr="0">
          <a:noAutofit/>
        </a:bodyPr>
        <a:lstStyle/>
        <a:p>
          <a:pPr lvl="0" algn="l" defTabSz="1066800">
            <a:lnSpc>
              <a:spcPct val="90000"/>
            </a:lnSpc>
            <a:spcBef>
              <a:spcPct val="0"/>
            </a:spcBef>
            <a:spcAft>
              <a:spcPct val="35000"/>
            </a:spcAft>
          </a:pPr>
          <a:r>
            <a:rPr lang="sl-SI" sz="2400" kern="1200" dirty="0" smtClean="0">
              <a:solidFill>
                <a:schemeClr val="tx2"/>
              </a:solidFill>
            </a:rPr>
            <a:t>   </a:t>
          </a:r>
          <a:endParaRPr lang="sl-SI" sz="2400" kern="1200" dirty="0">
            <a:solidFill>
              <a:schemeClr val="tx2"/>
            </a:solidFill>
          </a:endParaRPr>
        </a:p>
      </dsp:txBody>
      <dsp:txXfrm>
        <a:off x="2165998" y="89773"/>
        <a:ext cx="1042888" cy="1911244"/>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46400" cy="496967"/>
          </a:xfrm>
          <a:prstGeom prst="rect">
            <a:avLst/>
          </a:prstGeom>
        </p:spPr>
        <p:txBody>
          <a:bodyPr vert="horz" lIns="91440" tIns="45720" rIns="91440" bIns="45720" rtlCol="0"/>
          <a:lstStyle>
            <a:lvl1pPr algn="l" eaLnBrk="1" fontAlgn="auto" hangingPunct="1">
              <a:spcBef>
                <a:spcPts val="0"/>
              </a:spcBef>
              <a:spcAft>
                <a:spcPts val="0"/>
              </a:spcAft>
              <a:defRPr sz="1200" b="0">
                <a:latin typeface="+mn-lt"/>
                <a:ea typeface="+mn-ea"/>
              </a:defRPr>
            </a:lvl1pPr>
          </a:lstStyle>
          <a:p>
            <a:pPr>
              <a:defRPr/>
            </a:pPr>
            <a:endParaRPr lang="sl-SI"/>
          </a:p>
        </p:txBody>
      </p:sp>
      <p:sp>
        <p:nvSpPr>
          <p:cNvPr id="3" name="Ograda datuma 2"/>
          <p:cNvSpPr>
            <a:spLocks noGrp="1"/>
          </p:cNvSpPr>
          <p:nvPr>
            <p:ph type="dt" sz="quarter" idx="1"/>
          </p:nvPr>
        </p:nvSpPr>
        <p:spPr>
          <a:xfrm>
            <a:off x="3849688" y="0"/>
            <a:ext cx="2946400" cy="496967"/>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b="0"/>
            </a:lvl1pPr>
          </a:lstStyle>
          <a:p>
            <a:fld id="{43B06697-0936-AA40-94DE-4CA8109163DB}" type="datetimeFigureOut">
              <a:rPr lang="sl-SI"/>
              <a:pPr/>
              <a:t>13.6.2018</a:t>
            </a:fld>
            <a:endParaRPr lang="sl-SI"/>
          </a:p>
        </p:txBody>
      </p:sp>
      <p:sp>
        <p:nvSpPr>
          <p:cNvPr id="4" name="Ograda noge 3"/>
          <p:cNvSpPr>
            <a:spLocks noGrp="1"/>
          </p:cNvSpPr>
          <p:nvPr>
            <p:ph type="ftr" sz="quarter" idx="2"/>
          </p:nvPr>
        </p:nvSpPr>
        <p:spPr>
          <a:xfrm>
            <a:off x="0" y="9429671"/>
            <a:ext cx="2946400" cy="496966"/>
          </a:xfrm>
          <a:prstGeom prst="rect">
            <a:avLst/>
          </a:prstGeom>
        </p:spPr>
        <p:txBody>
          <a:bodyPr vert="horz" lIns="91440" tIns="45720" rIns="91440" bIns="45720" rtlCol="0" anchor="b"/>
          <a:lstStyle>
            <a:lvl1pPr algn="l" eaLnBrk="1" fontAlgn="auto" hangingPunct="1">
              <a:spcBef>
                <a:spcPts val="0"/>
              </a:spcBef>
              <a:spcAft>
                <a:spcPts val="0"/>
              </a:spcAft>
              <a:defRPr sz="1200" b="0">
                <a:latin typeface="+mn-lt"/>
                <a:ea typeface="+mn-ea"/>
              </a:defRPr>
            </a:lvl1pPr>
          </a:lstStyle>
          <a:p>
            <a:pPr>
              <a:defRPr/>
            </a:pPr>
            <a:endParaRPr lang="sl-SI"/>
          </a:p>
        </p:txBody>
      </p:sp>
      <p:sp>
        <p:nvSpPr>
          <p:cNvPr id="5" name="Ograda številke diapozitiva 4"/>
          <p:cNvSpPr>
            <a:spLocks noGrp="1"/>
          </p:cNvSpPr>
          <p:nvPr>
            <p:ph type="sldNum" sz="quarter" idx="3"/>
          </p:nvPr>
        </p:nvSpPr>
        <p:spPr>
          <a:xfrm>
            <a:off x="3849688" y="9429671"/>
            <a:ext cx="2946400" cy="496966"/>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b="0"/>
            </a:lvl1pPr>
          </a:lstStyle>
          <a:p>
            <a:fld id="{BA0F1B42-AFA9-6941-9093-5B5F8CCC0EFC}" type="slidenum">
              <a:rPr lang="sl-SI"/>
              <a:pPr/>
              <a:t>‹#›</a:t>
            </a:fld>
            <a:endParaRPr lang="sl-SI"/>
          </a:p>
        </p:txBody>
      </p:sp>
    </p:spTree>
    <p:extLst>
      <p:ext uri="{BB962C8B-B14F-4D97-AF65-F5344CB8AC3E}">
        <p14:creationId xmlns:p14="http://schemas.microsoft.com/office/powerpoint/2010/main" val="785392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atin typeface="Calibri" panose="020F0502020204030204" pitchFamily="34" charset="0"/>
                <a:ea typeface="+mn-ea"/>
              </a:defRPr>
            </a:lvl1pPr>
          </a:lstStyle>
          <a:p>
            <a:pPr>
              <a:defRPr/>
            </a:pPr>
            <a:endParaRPr lang="sl-SI"/>
          </a:p>
        </p:txBody>
      </p:sp>
      <p:sp>
        <p:nvSpPr>
          <p:cNvPr id="3" name="Ograda datuma 2"/>
          <p:cNvSpPr>
            <a:spLocks noGrp="1"/>
          </p:cNvSpPr>
          <p:nvPr>
            <p:ph type="dt" idx="1"/>
          </p:nvPr>
        </p:nvSpPr>
        <p:spPr>
          <a:xfrm>
            <a:off x="3849688" y="0"/>
            <a:ext cx="2946400" cy="496967"/>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A56BA09-6BF6-9541-881C-1F83CAFEE36E}" type="datetimeFigureOut">
              <a:rPr lang="sl-SI"/>
              <a:pPr/>
              <a:t>13.6.2018</a:t>
            </a:fld>
            <a:endParaRPr lang="sl-SI"/>
          </a:p>
        </p:txBody>
      </p:sp>
      <p:sp>
        <p:nvSpPr>
          <p:cNvPr id="4" name="Ograda stranske slik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sl-SI" noProof="0" dirty="0" smtClean="0"/>
          </a:p>
        </p:txBody>
      </p:sp>
      <p:sp>
        <p:nvSpPr>
          <p:cNvPr id="5" name="Ograda opomb 4"/>
          <p:cNvSpPr>
            <a:spLocks noGrp="1"/>
          </p:cNvSpPr>
          <p:nvPr>
            <p:ph type="body" sz="quarter" idx="3"/>
          </p:nvPr>
        </p:nvSpPr>
        <p:spPr>
          <a:xfrm>
            <a:off x="679450" y="4715629"/>
            <a:ext cx="5438775" cy="4467939"/>
          </a:xfrm>
          <a:prstGeom prst="rect">
            <a:avLst/>
          </a:prstGeom>
        </p:spPr>
        <p:txBody>
          <a:bodyPr vert="horz" wrap="square" lIns="91440" tIns="45720" rIns="91440" bIns="45720" numCol="1" anchor="t" anchorCtr="0" compatLnSpc="1">
            <a:prstTxWarp prst="textNoShape">
              <a:avLst/>
            </a:prstTxWarp>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grada noge 5"/>
          <p:cNvSpPr>
            <a:spLocks noGrp="1"/>
          </p:cNvSpPr>
          <p:nvPr>
            <p:ph type="ftr" sz="quarter" idx="4"/>
          </p:nvPr>
        </p:nvSpPr>
        <p:spPr>
          <a:xfrm>
            <a:off x="0" y="9429671"/>
            <a:ext cx="2946400" cy="496966"/>
          </a:xfrm>
          <a:prstGeom prst="rect">
            <a:avLst/>
          </a:prstGeom>
        </p:spPr>
        <p:txBody>
          <a:bodyPr vert="horz" lIns="91440" tIns="45720" rIns="91440" bIns="45720" rtlCol="0" anchor="b"/>
          <a:lstStyle>
            <a:lvl1pPr algn="l">
              <a:defRPr sz="1200">
                <a:latin typeface="Calibri" panose="020F0502020204030204" pitchFamily="34" charset="0"/>
                <a:ea typeface="+mn-ea"/>
              </a:defRPr>
            </a:lvl1pPr>
          </a:lstStyle>
          <a:p>
            <a:pPr>
              <a:defRPr/>
            </a:pPr>
            <a:endParaRPr lang="sl-SI"/>
          </a:p>
        </p:txBody>
      </p:sp>
      <p:sp>
        <p:nvSpPr>
          <p:cNvPr id="7" name="Ograda številke diapozitiva 6"/>
          <p:cNvSpPr>
            <a:spLocks noGrp="1"/>
          </p:cNvSpPr>
          <p:nvPr>
            <p:ph type="sldNum" sz="quarter" idx="5"/>
          </p:nvPr>
        </p:nvSpPr>
        <p:spPr>
          <a:xfrm>
            <a:off x="3849688" y="9429671"/>
            <a:ext cx="2946400" cy="496966"/>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E16D340-4D4A-5540-92BD-65290CE5C9CB}" type="slidenum">
              <a:rPr lang="sl-SI"/>
              <a:pPr/>
              <a:t>‹#›</a:t>
            </a:fld>
            <a:endParaRPr lang="sl-SI"/>
          </a:p>
        </p:txBody>
      </p:sp>
    </p:spTree>
    <p:extLst>
      <p:ext uri="{BB962C8B-B14F-4D97-AF65-F5344CB8AC3E}">
        <p14:creationId xmlns:p14="http://schemas.microsoft.com/office/powerpoint/2010/main" val="26538808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Označba mesta stranske slike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3971" name="Označba mesta opomb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sl-SI">
              <a:latin typeface="Calibri" charset="0"/>
            </a:endParaRPr>
          </a:p>
        </p:txBody>
      </p:sp>
      <p:sp>
        <p:nvSpPr>
          <p:cNvPr id="83972" name="Označba mesta številke diapoz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b="1">
                <a:solidFill>
                  <a:schemeClr val="tx1"/>
                </a:solidFill>
                <a:latin typeface="Calibri" charset="0"/>
                <a:ea typeface="ＭＳ Ｐゴシック" charset="0"/>
              </a:defRPr>
            </a:lvl1pPr>
            <a:lvl2pPr marL="742950" indent="-285750">
              <a:defRPr sz="3200" b="1">
                <a:solidFill>
                  <a:schemeClr val="tx1"/>
                </a:solidFill>
                <a:latin typeface="Calibri" charset="0"/>
                <a:ea typeface="ＭＳ Ｐゴシック" charset="0"/>
              </a:defRPr>
            </a:lvl2pPr>
            <a:lvl3pPr marL="1143000" indent="-228600">
              <a:defRPr sz="3200" b="1">
                <a:solidFill>
                  <a:schemeClr val="tx1"/>
                </a:solidFill>
                <a:latin typeface="Calibri" charset="0"/>
                <a:ea typeface="ＭＳ Ｐゴシック" charset="0"/>
              </a:defRPr>
            </a:lvl3pPr>
            <a:lvl4pPr marL="1600200" indent="-228600">
              <a:defRPr sz="3200" b="1">
                <a:solidFill>
                  <a:schemeClr val="tx1"/>
                </a:solidFill>
                <a:latin typeface="Calibri" charset="0"/>
                <a:ea typeface="ＭＳ Ｐゴシック" charset="0"/>
              </a:defRPr>
            </a:lvl4pPr>
            <a:lvl5pPr marL="2057400" indent="-228600">
              <a:defRPr sz="3200" b="1">
                <a:solidFill>
                  <a:schemeClr val="tx1"/>
                </a:solidFill>
                <a:latin typeface="Calibri" charset="0"/>
                <a:ea typeface="ＭＳ Ｐゴシック" charset="0"/>
              </a:defRPr>
            </a:lvl5pPr>
            <a:lvl6pPr marL="2514600" indent="-228600" eaLnBrk="0" fontAlgn="base" hangingPunct="0">
              <a:spcBef>
                <a:spcPct val="0"/>
              </a:spcBef>
              <a:spcAft>
                <a:spcPct val="0"/>
              </a:spcAft>
              <a:defRPr sz="3200" b="1">
                <a:solidFill>
                  <a:schemeClr val="tx1"/>
                </a:solidFill>
                <a:latin typeface="Calibri" charset="0"/>
                <a:ea typeface="ＭＳ Ｐゴシック" charset="0"/>
              </a:defRPr>
            </a:lvl6pPr>
            <a:lvl7pPr marL="2971800" indent="-228600" eaLnBrk="0" fontAlgn="base" hangingPunct="0">
              <a:spcBef>
                <a:spcPct val="0"/>
              </a:spcBef>
              <a:spcAft>
                <a:spcPct val="0"/>
              </a:spcAft>
              <a:defRPr sz="3200" b="1">
                <a:solidFill>
                  <a:schemeClr val="tx1"/>
                </a:solidFill>
                <a:latin typeface="Calibri" charset="0"/>
                <a:ea typeface="ＭＳ Ｐゴシック" charset="0"/>
              </a:defRPr>
            </a:lvl7pPr>
            <a:lvl8pPr marL="3429000" indent="-228600" eaLnBrk="0" fontAlgn="base" hangingPunct="0">
              <a:spcBef>
                <a:spcPct val="0"/>
              </a:spcBef>
              <a:spcAft>
                <a:spcPct val="0"/>
              </a:spcAft>
              <a:defRPr sz="3200" b="1">
                <a:solidFill>
                  <a:schemeClr val="tx1"/>
                </a:solidFill>
                <a:latin typeface="Calibri" charset="0"/>
                <a:ea typeface="ＭＳ Ｐゴシック" charset="0"/>
              </a:defRPr>
            </a:lvl8pPr>
            <a:lvl9pPr marL="3886200" indent="-228600" eaLnBrk="0" fontAlgn="base" hangingPunct="0">
              <a:spcBef>
                <a:spcPct val="0"/>
              </a:spcBef>
              <a:spcAft>
                <a:spcPct val="0"/>
              </a:spcAft>
              <a:defRPr sz="3200" b="1">
                <a:solidFill>
                  <a:schemeClr val="tx1"/>
                </a:solidFill>
                <a:latin typeface="Calibri" charset="0"/>
                <a:ea typeface="ＭＳ Ｐゴシック" charset="0"/>
              </a:defRPr>
            </a:lvl9pPr>
          </a:lstStyle>
          <a:p>
            <a:fld id="{5D99A563-5E4E-4145-BB4D-F3BE6258B8AE}" type="slidenum">
              <a:rPr lang="sl-SI" sz="1200"/>
              <a:pPr/>
              <a:t>3</a:t>
            </a:fld>
            <a:endParaRPr lang="sl-SI" sz="1200"/>
          </a:p>
        </p:txBody>
      </p:sp>
    </p:spTree>
    <p:extLst>
      <p:ext uri="{BB962C8B-B14F-4D97-AF65-F5344CB8AC3E}">
        <p14:creationId xmlns:p14="http://schemas.microsoft.com/office/powerpoint/2010/main" val="1623516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Od </a:t>
            </a:r>
            <a:r>
              <a:rPr lang="en-US" dirty="0" err="1" smtClean="0"/>
              <a:t>maja</a:t>
            </a:r>
            <a:r>
              <a:rPr lang="en-US" baseline="0" dirty="0" smtClean="0"/>
              <a:t> </a:t>
            </a:r>
            <a:r>
              <a:rPr lang="en-US" baseline="0" dirty="0" err="1" smtClean="0"/>
              <a:t>lansko</a:t>
            </a:r>
            <a:r>
              <a:rPr lang="en-US" baseline="0" dirty="0" smtClean="0"/>
              <a:t> </a:t>
            </a:r>
            <a:r>
              <a:rPr lang="en-US" baseline="0" dirty="0" err="1" smtClean="0"/>
              <a:t>leto</a:t>
            </a:r>
            <a:r>
              <a:rPr lang="en-US" baseline="0" dirty="0" smtClean="0"/>
              <a:t>, </a:t>
            </a:r>
            <a:r>
              <a:rPr lang="en-US" baseline="0" dirty="0" err="1" smtClean="0"/>
              <a:t>ko</a:t>
            </a:r>
            <a:r>
              <a:rPr lang="en-US" baseline="0" dirty="0" smtClean="0"/>
              <a:t> je BTC </a:t>
            </a:r>
            <a:r>
              <a:rPr lang="en-US" baseline="0" dirty="0" err="1" smtClean="0"/>
              <a:t>soustanovil</a:t>
            </a:r>
            <a:r>
              <a:rPr lang="en-US" baseline="0" dirty="0" smtClean="0"/>
              <a:t> ABC </a:t>
            </a:r>
            <a:r>
              <a:rPr lang="en-US" baseline="0" dirty="0" err="1" smtClean="0"/>
              <a:t>pospeševalnik</a:t>
            </a:r>
            <a:r>
              <a:rPr lang="en-US" baseline="0" dirty="0" smtClean="0"/>
              <a:t> in s tem v </a:t>
            </a:r>
            <a:r>
              <a:rPr lang="en-US" baseline="0" dirty="0" err="1" smtClean="0"/>
              <a:t>središče</a:t>
            </a:r>
            <a:r>
              <a:rPr lang="en-US" baseline="0" dirty="0" smtClean="0"/>
              <a:t> “</a:t>
            </a:r>
            <a:r>
              <a:rPr lang="en-US" baseline="0" dirty="0" err="1" smtClean="0"/>
              <a:t>mesta</a:t>
            </a:r>
            <a:r>
              <a:rPr lang="en-US" baseline="0" dirty="0" smtClean="0"/>
              <a:t>” </a:t>
            </a:r>
            <a:r>
              <a:rPr lang="en-US" baseline="0" dirty="0" err="1" smtClean="0"/>
              <a:t>postavil</a:t>
            </a:r>
            <a:r>
              <a:rPr lang="en-US" baseline="0" dirty="0" smtClean="0"/>
              <a:t> </a:t>
            </a:r>
            <a:r>
              <a:rPr lang="en-US" baseline="0" dirty="0" err="1" smtClean="0"/>
              <a:t>inovacijsko</a:t>
            </a:r>
            <a:r>
              <a:rPr lang="en-US" baseline="0" dirty="0" smtClean="0"/>
              <a:t> </a:t>
            </a:r>
            <a:r>
              <a:rPr lang="en-US" baseline="0" dirty="0" err="1" smtClean="0"/>
              <a:t>središče</a:t>
            </a:r>
            <a:r>
              <a:rPr lang="en-US" baseline="0" dirty="0" smtClean="0"/>
              <a:t>, je </a:t>
            </a:r>
            <a:r>
              <a:rPr lang="en-US" baseline="0" dirty="0" err="1" smtClean="0"/>
              <a:t>zgodba</a:t>
            </a:r>
            <a:r>
              <a:rPr lang="en-US" baseline="0" dirty="0" smtClean="0"/>
              <a:t> </a:t>
            </a:r>
            <a:r>
              <a:rPr lang="en-US" baseline="0" dirty="0" err="1" smtClean="0"/>
              <a:t>pospeševalnika</a:t>
            </a:r>
            <a:r>
              <a:rPr lang="en-US" baseline="0" dirty="0" smtClean="0"/>
              <a:t> </a:t>
            </a:r>
            <a:r>
              <a:rPr lang="en-US" baseline="0" dirty="0" err="1" smtClean="0"/>
              <a:t>prerasla</a:t>
            </a:r>
            <a:r>
              <a:rPr lang="en-US" baseline="0" dirty="0" smtClean="0"/>
              <a:t> </a:t>
            </a:r>
            <a:r>
              <a:rPr lang="en-US" baseline="0" dirty="0" err="1" smtClean="0"/>
              <a:t>vse</a:t>
            </a:r>
            <a:r>
              <a:rPr lang="en-US" baseline="0" dirty="0" smtClean="0"/>
              <a:t> </a:t>
            </a:r>
            <a:r>
              <a:rPr lang="en-US" baseline="0" dirty="0" err="1" smtClean="0"/>
              <a:t>okvirje</a:t>
            </a:r>
            <a:r>
              <a:rPr lang="en-US" baseline="0" dirty="0" smtClean="0"/>
              <a:t> in </a:t>
            </a:r>
            <a:r>
              <a:rPr lang="en-US" baseline="0" dirty="0" err="1" smtClean="0"/>
              <a:t>postala</a:t>
            </a:r>
            <a:r>
              <a:rPr lang="en-US" baseline="0" dirty="0" smtClean="0"/>
              <a:t> ne </a:t>
            </a:r>
            <a:r>
              <a:rPr lang="en-US" baseline="0" dirty="0" err="1" smtClean="0"/>
              <a:t>samo</a:t>
            </a:r>
            <a:r>
              <a:rPr lang="en-US" baseline="0" dirty="0" smtClean="0"/>
              <a:t> </a:t>
            </a:r>
            <a:r>
              <a:rPr lang="en-US" baseline="0" dirty="0" err="1" smtClean="0"/>
              <a:t>največja</a:t>
            </a:r>
            <a:r>
              <a:rPr lang="en-US" baseline="0" dirty="0" smtClean="0"/>
              <a:t> </a:t>
            </a:r>
            <a:r>
              <a:rPr lang="en-US" baseline="0" dirty="0" err="1" smtClean="0"/>
              <a:t>Slovenska</a:t>
            </a:r>
            <a:r>
              <a:rPr lang="en-US" baseline="0" dirty="0" smtClean="0"/>
              <a:t> </a:t>
            </a:r>
            <a:r>
              <a:rPr lang="en-US" baseline="0" dirty="0" err="1" smtClean="0"/>
              <a:t>zgodba</a:t>
            </a:r>
            <a:r>
              <a:rPr lang="en-US" baseline="0" dirty="0" smtClean="0"/>
              <a:t> o </a:t>
            </a:r>
            <a:r>
              <a:rPr lang="en-US" baseline="0" dirty="0" err="1" smtClean="0"/>
              <a:t>uspehu</a:t>
            </a:r>
            <a:r>
              <a:rPr lang="en-US" baseline="0" dirty="0" smtClean="0"/>
              <a:t>, </a:t>
            </a:r>
            <a:r>
              <a:rPr lang="en-US" baseline="0" dirty="0" err="1" smtClean="0"/>
              <a:t>temveč</a:t>
            </a:r>
            <a:r>
              <a:rPr lang="en-US" baseline="0" dirty="0" smtClean="0"/>
              <a:t> je </a:t>
            </a:r>
            <a:r>
              <a:rPr lang="en-US" baseline="0" dirty="0" err="1" smtClean="0"/>
              <a:t>močno</a:t>
            </a:r>
            <a:r>
              <a:rPr lang="en-US" baseline="0" dirty="0" smtClean="0"/>
              <a:t> </a:t>
            </a:r>
            <a:r>
              <a:rPr lang="en-US" baseline="0" dirty="0" err="1" smtClean="0"/>
              <a:t>prerasla</a:t>
            </a:r>
            <a:r>
              <a:rPr lang="en-US" baseline="0" dirty="0" smtClean="0"/>
              <a:t> </a:t>
            </a:r>
            <a:r>
              <a:rPr lang="en-US" baseline="0" dirty="0" err="1" smtClean="0"/>
              <a:t>slovenske</a:t>
            </a:r>
            <a:r>
              <a:rPr lang="en-US" baseline="0" dirty="0" smtClean="0"/>
              <a:t> </a:t>
            </a:r>
            <a:r>
              <a:rPr lang="en-US" baseline="0" dirty="0" err="1" smtClean="0"/>
              <a:t>meje</a:t>
            </a:r>
            <a:r>
              <a:rPr lang="en-US" baseline="0" dirty="0" smtClean="0"/>
              <a:t>. V </a:t>
            </a:r>
            <a:r>
              <a:rPr lang="en-US" baseline="0" dirty="0" err="1" smtClean="0"/>
              <a:t>letošnjem</a:t>
            </a:r>
            <a:r>
              <a:rPr lang="en-US" baseline="0" dirty="0" smtClean="0"/>
              <a:t> </a:t>
            </a:r>
            <a:r>
              <a:rPr lang="en-US" baseline="0" dirty="0" err="1" smtClean="0"/>
              <a:t>juniju</a:t>
            </a:r>
            <a:r>
              <a:rPr lang="en-US" baseline="0" dirty="0" smtClean="0"/>
              <a:t> se je </a:t>
            </a:r>
            <a:r>
              <a:rPr lang="en-US" baseline="0" dirty="0" err="1" smtClean="0"/>
              <a:t>namreč</a:t>
            </a:r>
            <a:r>
              <a:rPr lang="en-US" baseline="0" dirty="0" smtClean="0"/>
              <a:t> </a:t>
            </a:r>
            <a:r>
              <a:rPr lang="en-US" baseline="0" dirty="0" err="1" smtClean="0"/>
              <a:t>odprla</a:t>
            </a:r>
            <a:r>
              <a:rPr lang="en-US" baseline="0" dirty="0" smtClean="0"/>
              <a:t> </a:t>
            </a:r>
            <a:r>
              <a:rPr lang="en-US" baseline="0" dirty="0" err="1" smtClean="0"/>
              <a:t>izpostava</a:t>
            </a:r>
            <a:r>
              <a:rPr lang="en-US" baseline="0" dirty="0" smtClean="0"/>
              <a:t> ABC </a:t>
            </a:r>
            <a:r>
              <a:rPr lang="en-US" baseline="0" dirty="0" err="1" smtClean="0"/>
              <a:t>pospeševalnika</a:t>
            </a:r>
            <a:r>
              <a:rPr lang="en-US" baseline="0" dirty="0" smtClean="0"/>
              <a:t> v </a:t>
            </a:r>
            <a:r>
              <a:rPr lang="en-US" baseline="0" dirty="0" err="1" smtClean="0"/>
              <a:t>Munchenu</a:t>
            </a:r>
            <a:r>
              <a:rPr lang="en-US" baseline="0" dirty="0" smtClean="0"/>
              <a:t>, </a:t>
            </a:r>
            <a:r>
              <a:rPr lang="en-US" baseline="0" dirty="0" err="1" smtClean="0"/>
              <a:t>pred</a:t>
            </a:r>
            <a:r>
              <a:rPr lang="en-US" baseline="0" dirty="0" smtClean="0"/>
              <a:t> </a:t>
            </a:r>
            <a:r>
              <a:rPr lang="en-US" baseline="0" dirty="0" err="1" smtClean="0"/>
              <a:t>samo</a:t>
            </a:r>
            <a:r>
              <a:rPr lang="en-US" baseline="0" dirty="0" smtClean="0"/>
              <a:t> </a:t>
            </a:r>
            <a:r>
              <a:rPr lang="en-US" baseline="0" dirty="0" err="1" smtClean="0"/>
              <a:t>dvema</a:t>
            </a:r>
            <a:r>
              <a:rPr lang="en-US" baseline="0" dirty="0" smtClean="0"/>
              <a:t> </a:t>
            </a:r>
            <a:r>
              <a:rPr lang="en-US" baseline="0" dirty="0" err="1" smtClean="0"/>
              <a:t>tednoma</a:t>
            </a:r>
            <a:r>
              <a:rPr lang="en-US" baseline="0" dirty="0" smtClean="0"/>
              <a:t> (24.Septembra) pa </a:t>
            </a:r>
            <a:r>
              <a:rPr lang="en-US" baseline="0" dirty="0" err="1" smtClean="0"/>
              <a:t>smo</a:t>
            </a:r>
            <a:r>
              <a:rPr lang="en-US" baseline="0" dirty="0" smtClean="0"/>
              <a:t> </a:t>
            </a:r>
            <a:r>
              <a:rPr lang="en-US" baseline="0" dirty="0" err="1" smtClean="0"/>
              <a:t>bili</a:t>
            </a:r>
            <a:r>
              <a:rPr lang="en-US" baseline="0" dirty="0" smtClean="0"/>
              <a:t> </a:t>
            </a:r>
            <a:r>
              <a:rPr lang="en-US" baseline="0" dirty="0" err="1" smtClean="0"/>
              <a:t>deležni</a:t>
            </a:r>
            <a:r>
              <a:rPr lang="en-US" baseline="0" dirty="0" smtClean="0"/>
              <a:t> </a:t>
            </a:r>
            <a:r>
              <a:rPr lang="en-US" baseline="0" dirty="0" err="1" smtClean="0"/>
              <a:t>otvoritve</a:t>
            </a:r>
            <a:r>
              <a:rPr lang="en-US" baseline="0" dirty="0" smtClean="0"/>
              <a:t> ABC </a:t>
            </a:r>
            <a:r>
              <a:rPr lang="en-US" baseline="0" dirty="0" err="1" smtClean="0"/>
              <a:t>pospeševalniku</a:t>
            </a:r>
            <a:r>
              <a:rPr lang="en-US" baseline="0" dirty="0" smtClean="0"/>
              <a:t> v </a:t>
            </a:r>
            <a:r>
              <a:rPr lang="en-US" baseline="0" dirty="0" err="1" smtClean="0"/>
              <a:t>srcu</a:t>
            </a:r>
            <a:r>
              <a:rPr lang="en-US" baseline="0" dirty="0" smtClean="0"/>
              <a:t> </a:t>
            </a:r>
            <a:r>
              <a:rPr lang="en-US" baseline="0" dirty="0" err="1" smtClean="0"/>
              <a:t>Silicijeve</a:t>
            </a:r>
            <a:r>
              <a:rPr lang="en-US" baseline="0" dirty="0" smtClean="0"/>
              <a:t> </a:t>
            </a:r>
            <a:r>
              <a:rPr lang="en-US" baseline="0" dirty="0" err="1" smtClean="0"/>
              <a:t>doline</a:t>
            </a:r>
            <a:r>
              <a:rPr lang="en-US" baseline="0" dirty="0" smtClean="0"/>
              <a:t> - San Jose-</a:t>
            </a:r>
            <a:r>
              <a:rPr lang="en-US" baseline="0" dirty="0" err="1" smtClean="0"/>
              <a:t>ju</a:t>
            </a:r>
            <a:r>
              <a:rPr lang="en-US" baseline="0" dirty="0" smtClean="0"/>
              <a:t>. </a:t>
            </a:r>
            <a:r>
              <a:rPr lang="en-US" baseline="0" dirty="0" err="1" smtClean="0"/>
              <a:t>Predvsem</a:t>
            </a:r>
            <a:r>
              <a:rPr lang="en-US" baseline="0" dirty="0" smtClean="0"/>
              <a:t> je </a:t>
            </a:r>
            <a:r>
              <a:rPr lang="en-US" baseline="0" dirty="0" err="1" smtClean="0"/>
              <a:t>izjemno</a:t>
            </a:r>
            <a:r>
              <a:rPr lang="en-US" baseline="0" dirty="0" smtClean="0"/>
              <a:t> to, da </a:t>
            </a:r>
            <a:r>
              <a:rPr lang="en-US" baseline="0" dirty="0" err="1" smtClean="0"/>
              <a:t>gre</a:t>
            </a:r>
            <a:r>
              <a:rPr lang="en-US" baseline="0" dirty="0" smtClean="0"/>
              <a:t> </a:t>
            </a:r>
            <a:r>
              <a:rPr lang="en-US" baseline="0" dirty="0" err="1" smtClean="0"/>
              <a:t>za</a:t>
            </a:r>
            <a:r>
              <a:rPr lang="en-US" baseline="0" dirty="0" smtClean="0"/>
              <a:t> </a:t>
            </a:r>
            <a:r>
              <a:rPr lang="en-US" baseline="0" dirty="0" err="1" smtClean="0"/>
              <a:t>pospeševalnik</a:t>
            </a:r>
            <a:r>
              <a:rPr lang="en-US" baseline="0" dirty="0" smtClean="0"/>
              <a:t> v </a:t>
            </a:r>
            <a:r>
              <a:rPr lang="en-US" baseline="0" dirty="0" err="1" smtClean="0"/>
              <a:t>povsem</a:t>
            </a:r>
            <a:r>
              <a:rPr lang="en-US" baseline="0" dirty="0" smtClean="0"/>
              <a:t> </a:t>
            </a:r>
            <a:r>
              <a:rPr lang="en-US" baseline="0" dirty="0" err="1" smtClean="0"/>
              <a:t>privatni</a:t>
            </a:r>
            <a:r>
              <a:rPr lang="en-US" baseline="0" dirty="0" smtClean="0"/>
              <a:t> </a:t>
            </a:r>
            <a:r>
              <a:rPr lang="en-US" baseline="0" dirty="0" err="1" smtClean="0"/>
              <a:t>lasti</a:t>
            </a:r>
            <a:r>
              <a:rPr lang="en-US" baseline="0" dirty="0" smtClean="0"/>
              <a:t> in </a:t>
            </a:r>
            <a:r>
              <a:rPr lang="en-US" baseline="0" dirty="0" err="1" smtClean="0"/>
              <a:t>povsem</a:t>
            </a:r>
            <a:r>
              <a:rPr lang="en-US" baseline="0" dirty="0" smtClean="0"/>
              <a:t> </a:t>
            </a:r>
            <a:r>
              <a:rPr lang="en-US" baseline="0" dirty="0" err="1" smtClean="0"/>
              <a:t>slovenskih</a:t>
            </a:r>
            <a:r>
              <a:rPr lang="en-US" baseline="0" dirty="0" smtClean="0"/>
              <a:t> </a:t>
            </a:r>
            <a:r>
              <a:rPr lang="en-US" baseline="0" dirty="0" err="1" smtClean="0"/>
              <a:t>korenin</a:t>
            </a:r>
            <a:r>
              <a:rPr lang="en-US" baseline="0" dirty="0" smtClean="0"/>
              <a:t> </a:t>
            </a:r>
            <a:r>
              <a:rPr lang="en-US" baseline="0" dirty="0" err="1" smtClean="0"/>
              <a:t>ki</a:t>
            </a:r>
            <a:r>
              <a:rPr lang="en-US" baseline="0" dirty="0" smtClean="0"/>
              <a:t> je z </a:t>
            </a:r>
            <a:r>
              <a:rPr lang="en-US" baseline="0" dirty="0" err="1" smtClean="0"/>
              <a:t>svojo</a:t>
            </a:r>
            <a:r>
              <a:rPr lang="en-US" baseline="0" dirty="0" smtClean="0"/>
              <a:t> </a:t>
            </a:r>
            <a:r>
              <a:rPr lang="en-US" baseline="0" dirty="0" err="1" smtClean="0"/>
              <a:t>edinstveno</a:t>
            </a:r>
            <a:r>
              <a:rPr lang="en-US" baseline="0" dirty="0" smtClean="0"/>
              <a:t> </a:t>
            </a:r>
            <a:r>
              <a:rPr lang="en-US" baseline="0" dirty="0" err="1" smtClean="0"/>
              <a:t>zasnovo</a:t>
            </a:r>
            <a:r>
              <a:rPr lang="en-US" baseline="0" dirty="0" smtClean="0"/>
              <a:t> in </a:t>
            </a:r>
            <a:r>
              <a:rPr lang="en-US" baseline="0" dirty="0" err="1" smtClean="0"/>
              <a:t>posvlonim</a:t>
            </a:r>
            <a:r>
              <a:rPr lang="en-US" baseline="0" dirty="0" smtClean="0"/>
              <a:t> </a:t>
            </a:r>
            <a:r>
              <a:rPr lang="en-US" baseline="0" dirty="0" err="1" smtClean="0"/>
              <a:t>modelom</a:t>
            </a:r>
            <a:r>
              <a:rPr lang="en-US" baseline="0" dirty="0" smtClean="0"/>
              <a:t> </a:t>
            </a:r>
            <a:r>
              <a:rPr lang="en-US" baseline="0" dirty="0" err="1" smtClean="0"/>
              <a:t>uspel</a:t>
            </a:r>
            <a:r>
              <a:rPr lang="en-US" baseline="0" dirty="0" smtClean="0"/>
              <a:t> </a:t>
            </a:r>
            <a:r>
              <a:rPr lang="en-US" baseline="0" dirty="0" err="1" smtClean="0"/>
              <a:t>postaviti</a:t>
            </a:r>
            <a:r>
              <a:rPr lang="en-US" baseline="0" dirty="0" smtClean="0"/>
              <a:t> </a:t>
            </a:r>
            <a:r>
              <a:rPr lang="en-US" baseline="0" dirty="0" err="1" smtClean="0"/>
              <a:t>ob</a:t>
            </a:r>
            <a:r>
              <a:rPr lang="en-US" baseline="0" dirty="0" smtClean="0"/>
              <a:t> </a:t>
            </a:r>
            <a:r>
              <a:rPr lang="en-US" baseline="0" dirty="0" err="1" smtClean="0"/>
              <a:t>bok</a:t>
            </a:r>
            <a:r>
              <a:rPr lang="en-US" baseline="0" dirty="0" smtClean="0"/>
              <a:t> </a:t>
            </a:r>
            <a:r>
              <a:rPr lang="en-US" baseline="0" dirty="0" err="1" smtClean="0"/>
              <a:t>navečjih</a:t>
            </a:r>
            <a:r>
              <a:rPr lang="en-US" baseline="0" dirty="0" smtClean="0"/>
              <a:t> </a:t>
            </a:r>
            <a:r>
              <a:rPr lang="en-US" baseline="0" dirty="0" err="1" smtClean="0"/>
              <a:t>svetovnih</a:t>
            </a:r>
            <a:r>
              <a:rPr lang="en-US" baseline="0" dirty="0" smtClean="0"/>
              <a:t> </a:t>
            </a:r>
            <a:r>
              <a:rPr lang="en-US" baseline="0" dirty="0" err="1" smtClean="0"/>
              <a:t>pospeševalnikov</a:t>
            </a:r>
            <a:r>
              <a:rPr lang="en-US" baseline="0" dirty="0" smtClean="0"/>
              <a:t> in </a:t>
            </a:r>
            <a:r>
              <a:rPr lang="en-US" baseline="0" dirty="0" err="1" smtClean="0"/>
              <a:t>ima</a:t>
            </a:r>
            <a:r>
              <a:rPr lang="en-US" baseline="0" dirty="0" smtClean="0"/>
              <a:t> </a:t>
            </a:r>
            <a:r>
              <a:rPr lang="en-US" baseline="0" dirty="0" err="1" smtClean="0"/>
              <a:t>ambicijo</a:t>
            </a:r>
            <a:r>
              <a:rPr lang="en-US" baseline="0" dirty="0" smtClean="0"/>
              <a:t> </a:t>
            </a:r>
            <a:r>
              <a:rPr lang="en-US" baseline="0" dirty="0" err="1" smtClean="0"/>
              <a:t>postati</a:t>
            </a:r>
            <a:r>
              <a:rPr lang="en-US" baseline="0" dirty="0" smtClean="0"/>
              <a:t> </a:t>
            </a:r>
            <a:r>
              <a:rPr lang="en-US" baseline="0" dirty="0" err="1" smtClean="0"/>
              <a:t>najboljši</a:t>
            </a:r>
            <a:r>
              <a:rPr lang="en-US" baseline="0" dirty="0" smtClean="0"/>
              <a:t> </a:t>
            </a:r>
            <a:r>
              <a:rPr lang="en-US" baseline="0" dirty="0" err="1" smtClean="0"/>
              <a:t>na</a:t>
            </a:r>
            <a:r>
              <a:rPr lang="en-US" baseline="0" dirty="0" smtClean="0"/>
              <a:t> </a:t>
            </a:r>
            <a:r>
              <a:rPr lang="en-US" baseline="0" dirty="0" err="1" smtClean="0"/>
              <a:t>svetu</a:t>
            </a:r>
            <a:r>
              <a:rPr lang="en-US" baseline="0" dirty="0" smtClean="0"/>
              <a:t>. </a:t>
            </a:r>
            <a:r>
              <a:rPr lang="en-US" baseline="0" dirty="0" err="1" smtClean="0"/>
              <a:t>Ekosistem</a:t>
            </a:r>
            <a:r>
              <a:rPr lang="en-US" baseline="0" dirty="0" smtClean="0"/>
              <a:t> </a:t>
            </a:r>
            <a:r>
              <a:rPr lang="en-US" baseline="0" dirty="0" err="1" smtClean="0"/>
              <a:t>ki</a:t>
            </a:r>
            <a:r>
              <a:rPr lang="en-US" baseline="0" dirty="0" smtClean="0"/>
              <a:t> </a:t>
            </a:r>
            <a:r>
              <a:rPr lang="en-US" baseline="0" dirty="0" err="1" smtClean="0"/>
              <a:t>nastaja</a:t>
            </a:r>
            <a:r>
              <a:rPr lang="en-US" baseline="0" dirty="0" smtClean="0"/>
              <a:t>, </a:t>
            </a:r>
            <a:r>
              <a:rPr lang="en-US" baseline="0" dirty="0" err="1" smtClean="0"/>
              <a:t>pomeni</a:t>
            </a:r>
            <a:r>
              <a:rPr lang="en-US" baseline="0" dirty="0" smtClean="0"/>
              <a:t> </a:t>
            </a:r>
            <a:r>
              <a:rPr lang="en-US" baseline="0" dirty="0" err="1" smtClean="0"/>
              <a:t>za</a:t>
            </a:r>
            <a:r>
              <a:rPr lang="en-US" baseline="0" dirty="0" smtClean="0"/>
              <a:t> </a:t>
            </a:r>
            <a:r>
              <a:rPr lang="en-US" baseline="0" dirty="0" err="1" smtClean="0"/>
              <a:t>mlada</a:t>
            </a:r>
            <a:r>
              <a:rPr lang="en-US" baseline="0" dirty="0" smtClean="0"/>
              <a:t> startup </a:t>
            </a:r>
            <a:r>
              <a:rPr lang="en-US" baseline="0" dirty="0" err="1" smtClean="0"/>
              <a:t>podjetja</a:t>
            </a:r>
            <a:r>
              <a:rPr lang="en-US" baseline="0" dirty="0" smtClean="0"/>
              <a:t> most med EU in ZDA z </a:t>
            </a:r>
            <a:r>
              <a:rPr lang="en-US" baseline="0" dirty="0" err="1" smtClean="0"/>
              <a:t>Slovenijo</a:t>
            </a:r>
            <a:r>
              <a:rPr lang="en-US" baseline="0" dirty="0" smtClean="0"/>
              <a:t> v </a:t>
            </a:r>
            <a:r>
              <a:rPr lang="en-US" baseline="0" dirty="0" err="1" smtClean="0"/>
              <a:t>osrčju</a:t>
            </a:r>
            <a:r>
              <a:rPr lang="en-US" baseline="0" dirty="0" smtClean="0"/>
              <a:t>, </a:t>
            </a:r>
            <a:r>
              <a:rPr lang="en-US" baseline="0" dirty="0" err="1" smtClean="0"/>
              <a:t>kjer</a:t>
            </a:r>
            <a:r>
              <a:rPr lang="en-US" baseline="0" dirty="0" smtClean="0"/>
              <a:t> se </a:t>
            </a:r>
            <a:r>
              <a:rPr lang="en-US" baseline="0" dirty="0" err="1" smtClean="0"/>
              <a:t>izvaja</a:t>
            </a:r>
            <a:r>
              <a:rPr lang="en-US" baseline="0" dirty="0" smtClean="0"/>
              <a:t> </a:t>
            </a:r>
            <a:r>
              <a:rPr lang="en-US" baseline="0" dirty="0" err="1" smtClean="0"/>
              <a:t>začetno</a:t>
            </a:r>
            <a:r>
              <a:rPr lang="en-US" baseline="0" dirty="0" smtClean="0"/>
              <a:t> </a:t>
            </a:r>
            <a:r>
              <a:rPr lang="en-US" baseline="0" dirty="0" err="1" smtClean="0"/>
              <a:t>rekrutiranje</a:t>
            </a:r>
            <a:r>
              <a:rPr lang="en-US" baseline="0" dirty="0" smtClean="0"/>
              <a:t> </a:t>
            </a:r>
            <a:r>
              <a:rPr lang="en-US" baseline="0" dirty="0" err="1" smtClean="0"/>
              <a:t>mladih</a:t>
            </a:r>
            <a:r>
              <a:rPr lang="en-US" baseline="0" dirty="0" smtClean="0"/>
              <a:t> </a:t>
            </a:r>
            <a:r>
              <a:rPr lang="en-US" baseline="0" dirty="0" err="1" smtClean="0"/>
              <a:t>podjetij</a:t>
            </a:r>
            <a:r>
              <a:rPr lang="en-US" baseline="0" dirty="0" smtClean="0"/>
              <a:t> (v </a:t>
            </a:r>
            <a:r>
              <a:rPr lang="en-US" baseline="0" dirty="0" err="1" smtClean="0"/>
              <a:t>trenutnem</a:t>
            </a:r>
            <a:r>
              <a:rPr lang="en-US" baseline="0" dirty="0" smtClean="0"/>
              <a:t> </a:t>
            </a:r>
            <a:r>
              <a:rPr lang="en-US" baseline="0" dirty="0" err="1" smtClean="0"/>
              <a:t>programu</a:t>
            </a:r>
            <a:r>
              <a:rPr lang="en-US" baseline="0" dirty="0" smtClean="0"/>
              <a:t> z </a:t>
            </a:r>
            <a:r>
              <a:rPr lang="en-US" baseline="0" dirty="0" err="1" smtClean="0"/>
              <a:t>naslovom</a:t>
            </a:r>
            <a:r>
              <a:rPr lang="en-US" baseline="0" dirty="0" smtClean="0"/>
              <a:t> </a:t>
            </a:r>
            <a:r>
              <a:rPr lang="en-US" baseline="0" dirty="0" err="1" smtClean="0"/>
              <a:t>IoT</a:t>
            </a:r>
            <a:r>
              <a:rPr lang="en-US" baseline="0" dirty="0" smtClean="0"/>
              <a:t> – Internet of Things, so </a:t>
            </a:r>
            <a:r>
              <a:rPr lang="en-US" baseline="0" dirty="0" err="1" smtClean="0"/>
              <a:t>prijavljena</a:t>
            </a:r>
            <a:r>
              <a:rPr lang="en-US" baseline="0" dirty="0" smtClean="0"/>
              <a:t> </a:t>
            </a:r>
            <a:r>
              <a:rPr lang="en-US" baseline="0" dirty="0" err="1" smtClean="0"/>
              <a:t>mlada</a:t>
            </a:r>
            <a:r>
              <a:rPr lang="en-US" baseline="0" dirty="0" smtClean="0"/>
              <a:t> </a:t>
            </a:r>
            <a:r>
              <a:rPr lang="en-US" baseline="0" dirty="0" err="1" smtClean="0"/>
              <a:t>podjetja</a:t>
            </a:r>
            <a:r>
              <a:rPr lang="en-US" baseline="0" dirty="0" smtClean="0"/>
              <a:t> </a:t>
            </a:r>
            <a:r>
              <a:rPr lang="en-US" baseline="0" dirty="0" err="1" smtClean="0"/>
              <a:t>poleg</a:t>
            </a:r>
            <a:r>
              <a:rPr lang="en-US" baseline="0" dirty="0" smtClean="0"/>
              <a:t> </a:t>
            </a:r>
            <a:r>
              <a:rPr lang="en-US" baseline="0" dirty="0" err="1" smtClean="0"/>
              <a:t>slovencev</a:t>
            </a:r>
            <a:r>
              <a:rPr lang="en-US" baseline="0" dirty="0" smtClean="0"/>
              <a:t>, </a:t>
            </a:r>
            <a:r>
              <a:rPr lang="en-US" baseline="0" dirty="0" err="1" smtClean="0"/>
              <a:t>že</a:t>
            </a:r>
            <a:r>
              <a:rPr lang="en-US" baseline="0" dirty="0" smtClean="0"/>
              <a:t> </a:t>
            </a:r>
            <a:r>
              <a:rPr lang="en-US" baseline="0" dirty="0" err="1" smtClean="0"/>
              <a:t>iz</a:t>
            </a:r>
            <a:r>
              <a:rPr lang="en-US" baseline="0" dirty="0" smtClean="0"/>
              <a:t> </a:t>
            </a:r>
            <a:r>
              <a:rPr lang="en-US" baseline="0" dirty="0" err="1" smtClean="0"/>
              <a:t>vseh</a:t>
            </a:r>
            <a:r>
              <a:rPr lang="en-US" baseline="0" dirty="0" smtClean="0"/>
              <a:t> </a:t>
            </a:r>
            <a:r>
              <a:rPr lang="en-US" baseline="0" dirty="0" err="1" smtClean="0"/>
              <a:t>koncev</a:t>
            </a:r>
            <a:r>
              <a:rPr lang="en-US" baseline="0" dirty="0" smtClean="0"/>
              <a:t> </a:t>
            </a:r>
            <a:r>
              <a:rPr lang="en-US" baseline="0" dirty="0" err="1" smtClean="0"/>
              <a:t>sveta</a:t>
            </a:r>
            <a:r>
              <a:rPr lang="en-US" baseline="0" dirty="0" smtClean="0"/>
              <a:t>)</a:t>
            </a:r>
          </a:p>
          <a:p>
            <a:r>
              <a:rPr lang="en-US" baseline="0" dirty="0" smtClean="0"/>
              <a:t>Pa </a:t>
            </a:r>
            <a:r>
              <a:rPr lang="en-US" baseline="0" dirty="0" err="1" smtClean="0"/>
              <a:t>poglejmo</a:t>
            </a:r>
            <a:r>
              <a:rPr lang="en-US" baseline="0" dirty="0" smtClean="0"/>
              <a:t> </a:t>
            </a:r>
            <a:r>
              <a:rPr lang="en-US" baseline="0" dirty="0" err="1" smtClean="0"/>
              <a:t>kako</a:t>
            </a:r>
            <a:r>
              <a:rPr lang="en-US" baseline="0" dirty="0" smtClean="0"/>
              <a:t> je </a:t>
            </a:r>
            <a:r>
              <a:rPr lang="en-US" baseline="0" dirty="0" err="1" smtClean="0"/>
              <a:t>koncept</a:t>
            </a:r>
            <a:r>
              <a:rPr lang="en-US" baseline="0" dirty="0" smtClean="0"/>
              <a:t> </a:t>
            </a:r>
            <a:r>
              <a:rPr lang="en-US" baseline="0" dirty="0" err="1" smtClean="0"/>
              <a:t>zasnovan</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7E16D340-4D4A-5540-92BD-65290CE5C9CB}" type="slidenum">
              <a:rPr lang="sl-SI" smtClean="0"/>
              <a:pPr/>
              <a:t>7</a:t>
            </a:fld>
            <a:endParaRPr lang="sl-SI"/>
          </a:p>
        </p:txBody>
      </p:sp>
    </p:spTree>
    <p:extLst>
      <p:ext uri="{BB962C8B-B14F-4D97-AF65-F5344CB8AC3E}">
        <p14:creationId xmlns:p14="http://schemas.microsoft.com/office/powerpoint/2010/main" val="1911080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Pa </a:t>
            </a:r>
            <a:r>
              <a:rPr lang="en-US" baseline="0" dirty="0" err="1" smtClean="0"/>
              <a:t>poglejmo</a:t>
            </a:r>
            <a:r>
              <a:rPr lang="en-US" baseline="0" dirty="0" smtClean="0"/>
              <a:t> </a:t>
            </a:r>
            <a:r>
              <a:rPr lang="en-US" baseline="0" dirty="0" err="1" smtClean="0"/>
              <a:t>kako</a:t>
            </a:r>
            <a:r>
              <a:rPr lang="en-US" baseline="0" dirty="0" smtClean="0"/>
              <a:t> je </a:t>
            </a:r>
            <a:r>
              <a:rPr lang="en-US" baseline="0" dirty="0" err="1" smtClean="0"/>
              <a:t>koncept</a:t>
            </a:r>
            <a:r>
              <a:rPr lang="en-US" baseline="0" dirty="0" smtClean="0"/>
              <a:t> </a:t>
            </a:r>
            <a:r>
              <a:rPr lang="en-US" baseline="0" dirty="0" err="1" smtClean="0"/>
              <a:t>zasnovan</a:t>
            </a:r>
            <a:r>
              <a:rPr lang="en-US" baseline="0" dirty="0" smtClean="0"/>
              <a:t>: </a:t>
            </a:r>
          </a:p>
          <a:p>
            <a:r>
              <a:rPr lang="en-US" dirty="0" err="1" smtClean="0"/>
              <a:t>Kot</a:t>
            </a:r>
            <a:r>
              <a:rPr lang="en-US" baseline="0" dirty="0" smtClean="0"/>
              <a:t> </a:t>
            </a:r>
            <a:r>
              <a:rPr lang="en-US" baseline="0" dirty="0" err="1" smtClean="0"/>
              <a:t>rečeno</a:t>
            </a:r>
            <a:r>
              <a:rPr lang="en-US" baseline="0" dirty="0" smtClean="0"/>
              <a:t>, se v </a:t>
            </a:r>
            <a:r>
              <a:rPr lang="en-US" baseline="0" dirty="0" err="1" smtClean="0"/>
              <a:t>Slovenski</a:t>
            </a:r>
            <a:r>
              <a:rPr lang="en-US" baseline="0" dirty="0" smtClean="0"/>
              <a:t> </a:t>
            </a:r>
            <a:r>
              <a:rPr lang="en-US" baseline="0" dirty="0" err="1" smtClean="0"/>
              <a:t>pospeševalnik</a:t>
            </a:r>
            <a:r>
              <a:rPr lang="en-US" baseline="0" dirty="0" smtClean="0"/>
              <a:t> v program </a:t>
            </a:r>
            <a:r>
              <a:rPr lang="en-US" baseline="0" dirty="0" err="1" smtClean="0"/>
              <a:t>prijavijo</a:t>
            </a:r>
            <a:r>
              <a:rPr lang="en-US" baseline="0" dirty="0" smtClean="0"/>
              <a:t> </a:t>
            </a:r>
            <a:r>
              <a:rPr lang="en-US" baseline="0" dirty="0" err="1" smtClean="0"/>
              <a:t>mlada</a:t>
            </a:r>
            <a:r>
              <a:rPr lang="en-US" baseline="0" dirty="0" smtClean="0"/>
              <a:t> startup </a:t>
            </a:r>
            <a:r>
              <a:rPr lang="en-US" baseline="0" dirty="0" err="1" smtClean="0"/>
              <a:t>podjetja</a:t>
            </a:r>
            <a:r>
              <a:rPr lang="en-US" baseline="0" dirty="0" smtClean="0"/>
              <a:t> </a:t>
            </a:r>
            <a:r>
              <a:rPr lang="en-US" baseline="0" dirty="0" err="1" smtClean="0"/>
              <a:t>iz</a:t>
            </a:r>
            <a:r>
              <a:rPr lang="en-US" baseline="0" dirty="0" smtClean="0"/>
              <a:t> </a:t>
            </a:r>
            <a:r>
              <a:rPr lang="en-US" baseline="0" dirty="0" err="1" smtClean="0"/>
              <a:t>vsega</a:t>
            </a:r>
            <a:r>
              <a:rPr lang="en-US" baseline="0" dirty="0" smtClean="0"/>
              <a:t> </a:t>
            </a:r>
            <a:r>
              <a:rPr lang="en-US" baseline="0" dirty="0" err="1" smtClean="0"/>
              <a:t>sveta</a:t>
            </a:r>
            <a:r>
              <a:rPr lang="en-US" baseline="0" dirty="0" smtClean="0"/>
              <a:t> (60 </a:t>
            </a:r>
            <a:r>
              <a:rPr lang="en-US" baseline="0" dirty="0" err="1" smtClean="0"/>
              <a:t>podjetij</a:t>
            </a:r>
            <a:r>
              <a:rPr lang="en-US" baseline="0" dirty="0" smtClean="0"/>
              <a:t> </a:t>
            </a:r>
            <a:r>
              <a:rPr lang="en-US" baseline="0" dirty="0" err="1" smtClean="0"/>
              <a:t>na</a:t>
            </a:r>
            <a:r>
              <a:rPr lang="en-US" baseline="0" dirty="0" smtClean="0"/>
              <a:t> </a:t>
            </a:r>
            <a:r>
              <a:rPr lang="en-US" baseline="0" dirty="0" err="1" smtClean="0"/>
              <a:t>leto</a:t>
            </a:r>
            <a:r>
              <a:rPr lang="en-US" baseline="0" dirty="0" smtClean="0"/>
              <a:t>). Po </a:t>
            </a:r>
            <a:r>
              <a:rPr lang="en-US" baseline="0" dirty="0" err="1" smtClean="0"/>
              <a:t>uspešno</a:t>
            </a:r>
            <a:r>
              <a:rPr lang="en-US" baseline="0" dirty="0" smtClean="0"/>
              <a:t> </a:t>
            </a:r>
            <a:r>
              <a:rPr lang="en-US" baseline="0" dirty="0" err="1" smtClean="0"/>
              <a:t>zaključenem</a:t>
            </a:r>
            <a:r>
              <a:rPr lang="en-US" baseline="0" dirty="0" smtClean="0"/>
              <a:t> </a:t>
            </a:r>
            <a:r>
              <a:rPr lang="en-US" baseline="0" dirty="0" err="1" smtClean="0"/>
              <a:t>programu</a:t>
            </a:r>
            <a:r>
              <a:rPr lang="en-US" baseline="0" dirty="0" smtClean="0"/>
              <a:t>, se </a:t>
            </a:r>
            <a:r>
              <a:rPr lang="en-US" baseline="0" dirty="0" err="1" smtClean="0"/>
              <a:t>podjetja</a:t>
            </a:r>
            <a:r>
              <a:rPr lang="en-US" baseline="0" dirty="0" smtClean="0"/>
              <a:t> </a:t>
            </a:r>
            <a:r>
              <a:rPr lang="en-US" baseline="0" dirty="0" err="1" smtClean="0"/>
              <a:t>lahko</a:t>
            </a:r>
            <a:r>
              <a:rPr lang="en-US" baseline="0" dirty="0" smtClean="0"/>
              <a:t> </a:t>
            </a:r>
            <a:r>
              <a:rPr lang="en-US" baseline="0" dirty="0" err="1" smtClean="0"/>
              <a:t>odločijo</a:t>
            </a:r>
            <a:r>
              <a:rPr lang="en-US" baseline="0" dirty="0" smtClean="0"/>
              <a:t>, da </a:t>
            </a:r>
            <a:r>
              <a:rPr lang="en-US" baseline="0" dirty="0" err="1" smtClean="0"/>
              <a:t>ostanejo</a:t>
            </a:r>
            <a:r>
              <a:rPr lang="en-US" baseline="0" dirty="0" smtClean="0"/>
              <a:t> v </a:t>
            </a:r>
            <a:r>
              <a:rPr lang="en-US" baseline="0" dirty="0" err="1" smtClean="0"/>
              <a:t>Sloveniji</a:t>
            </a:r>
            <a:r>
              <a:rPr lang="en-US" baseline="0" dirty="0" smtClean="0"/>
              <a:t>, </a:t>
            </a:r>
            <a:r>
              <a:rPr lang="en-US" baseline="0" dirty="0" err="1" smtClean="0"/>
              <a:t>za</a:t>
            </a:r>
            <a:r>
              <a:rPr lang="en-US" baseline="0" dirty="0" smtClean="0"/>
              <a:t> </a:t>
            </a:r>
            <a:r>
              <a:rPr lang="en-US" baseline="0" dirty="0" err="1" smtClean="0"/>
              <a:t>kar</a:t>
            </a:r>
            <a:r>
              <a:rPr lang="en-US" baseline="0" dirty="0" smtClean="0"/>
              <a:t> </a:t>
            </a:r>
            <a:r>
              <a:rPr lang="en-US" baseline="0" dirty="0" err="1" smtClean="0"/>
              <a:t>smo</a:t>
            </a:r>
            <a:r>
              <a:rPr lang="en-US" baseline="0" dirty="0" smtClean="0"/>
              <a:t> v </a:t>
            </a:r>
            <a:r>
              <a:rPr lang="en-US" baseline="0" dirty="0" err="1" smtClean="0"/>
              <a:t>BTCju</a:t>
            </a:r>
            <a:r>
              <a:rPr lang="en-US" baseline="0" dirty="0" smtClean="0"/>
              <a:t> v </a:t>
            </a:r>
            <a:r>
              <a:rPr lang="en-US" baseline="0" dirty="0" err="1" smtClean="0"/>
              <a:t>Hali</a:t>
            </a:r>
            <a:r>
              <a:rPr lang="en-US" baseline="0" dirty="0" smtClean="0"/>
              <a:t> D pod Emporium-</a:t>
            </a:r>
            <a:r>
              <a:rPr lang="en-US" baseline="0" dirty="0" err="1" smtClean="0"/>
              <a:t>om</a:t>
            </a:r>
            <a:r>
              <a:rPr lang="en-US" baseline="0" dirty="0" smtClean="0"/>
              <a:t> </a:t>
            </a:r>
            <a:r>
              <a:rPr lang="en-US" baseline="0" dirty="0" err="1" smtClean="0"/>
              <a:t>uredili</a:t>
            </a:r>
            <a:r>
              <a:rPr lang="en-US" baseline="0" dirty="0" smtClean="0"/>
              <a:t> </a:t>
            </a:r>
            <a:r>
              <a:rPr lang="en-US" baseline="0" dirty="0" err="1" smtClean="0"/>
              <a:t>poslovno</a:t>
            </a:r>
            <a:r>
              <a:rPr lang="en-US" baseline="0" dirty="0" smtClean="0"/>
              <a:t> </a:t>
            </a:r>
            <a:r>
              <a:rPr lang="en-US" baseline="0" dirty="0" err="1" smtClean="0"/>
              <a:t>okolje</a:t>
            </a:r>
            <a:r>
              <a:rPr lang="en-US" baseline="0" dirty="0" smtClean="0"/>
              <a:t> ABC HUB, </a:t>
            </a:r>
            <a:r>
              <a:rPr lang="en-US" baseline="0" dirty="0" err="1" smtClean="0"/>
              <a:t>kjer</a:t>
            </a:r>
            <a:r>
              <a:rPr lang="en-US" baseline="0" dirty="0" smtClean="0"/>
              <a:t> je </a:t>
            </a:r>
            <a:r>
              <a:rPr lang="en-US" baseline="0" dirty="0" err="1" smtClean="0"/>
              <a:t>na</a:t>
            </a:r>
            <a:r>
              <a:rPr lang="en-US" baseline="0" dirty="0" smtClean="0"/>
              <a:t> 2000m2 </a:t>
            </a:r>
            <a:r>
              <a:rPr lang="en-US" baseline="0" dirty="0" err="1" smtClean="0"/>
              <a:t>pripravljeno</a:t>
            </a:r>
            <a:r>
              <a:rPr lang="en-US" baseline="0" dirty="0" smtClean="0"/>
              <a:t> </a:t>
            </a:r>
            <a:r>
              <a:rPr lang="en-US" baseline="0" dirty="0" err="1" smtClean="0"/>
              <a:t>vse</a:t>
            </a:r>
            <a:r>
              <a:rPr lang="en-US" baseline="0" dirty="0" smtClean="0"/>
              <a:t>, da </a:t>
            </a:r>
            <a:r>
              <a:rPr lang="en-US" baseline="0" dirty="0" err="1" smtClean="0"/>
              <a:t>lahko</a:t>
            </a:r>
            <a:r>
              <a:rPr lang="en-US" baseline="0" dirty="0" smtClean="0"/>
              <a:t> </a:t>
            </a:r>
            <a:r>
              <a:rPr lang="en-US" baseline="0" dirty="0" err="1" smtClean="0"/>
              <a:t>mlada</a:t>
            </a:r>
            <a:r>
              <a:rPr lang="en-US" baseline="0" dirty="0" smtClean="0"/>
              <a:t> </a:t>
            </a:r>
            <a:r>
              <a:rPr lang="en-US" baseline="0" dirty="0" err="1" smtClean="0"/>
              <a:t>podjetja</a:t>
            </a:r>
            <a:r>
              <a:rPr lang="en-US" baseline="0" dirty="0" smtClean="0"/>
              <a:t> </a:t>
            </a:r>
            <a:r>
              <a:rPr lang="en-US" baseline="0" dirty="0" err="1" smtClean="0"/>
              <a:t>nadaljujejo</a:t>
            </a:r>
            <a:r>
              <a:rPr lang="en-US" baseline="0" dirty="0" smtClean="0"/>
              <a:t> s </a:t>
            </a:r>
            <a:r>
              <a:rPr lang="en-US" baseline="0" dirty="0" err="1" smtClean="0"/>
              <a:t>poslovanjem</a:t>
            </a:r>
            <a:r>
              <a:rPr lang="en-US" baseline="0" dirty="0" smtClean="0"/>
              <a:t> in </a:t>
            </a:r>
            <a:r>
              <a:rPr lang="en-US" baseline="0" dirty="0" err="1" smtClean="0"/>
              <a:t>poslovnim</a:t>
            </a:r>
            <a:r>
              <a:rPr lang="en-US" baseline="0" dirty="0" smtClean="0"/>
              <a:t> </a:t>
            </a:r>
            <a:r>
              <a:rPr lang="en-US" baseline="0" dirty="0" err="1" smtClean="0"/>
              <a:t>povezovanjem</a:t>
            </a:r>
            <a:r>
              <a:rPr lang="en-US" baseline="0" dirty="0" smtClean="0"/>
              <a:t>. V </a:t>
            </a:r>
            <a:r>
              <a:rPr lang="en-US" baseline="0" dirty="0" err="1" smtClean="0"/>
              <a:t>kolikor</a:t>
            </a:r>
            <a:r>
              <a:rPr lang="en-US" baseline="0" dirty="0" smtClean="0"/>
              <a:t> pa </a:t>
            </a:r>
            <a:r>
              <a:rPr lang="en-US" baseline="0" dirty="0" err="1" smtClean="0"/>
              <a:t>ima</a:t>
            </a:r>
            <a:r>
              <a:rPr lang="en-US" baseline="0" dirty="0" smtClean="0"/>
              <a:t> </a:t>
            </a:r>
            <a:r>
              <a:rPr lang="en-US" baseline="0" dirty="0" err="1" smtClean="0"/>
              <a:t>podjetje</a:t>
            </a:r>
            <a:r>
              <a:rPr lang="en-US" baseline="0" dirty="0" smtClean="0"/>
              <a:t> </a:t>
            </a:r>
            <a:r>
              <a:rPr lang="en-US" baseline="0" dirty="0" err="1" smtClean="0"/>
              <a:t>potencial</a:t>
            </a:r>
            <a:r>
              <a:rPr lang="en-US" baseline="0" dirty="0" smtClean="0"/>
              <a:t> in </a:t>
            </a:r>
            <a:r>
              <a:rPr lang="en-US" baseline="0" dirty="0" err="1" smtClean="0"/>
              <a:t>željo</a:t>
            </a:r>
            <a:r>
              <a:rPr lang="en-US" baseline="0" dirty="0" smtClean="0"/>
              <a:t> </a:t>
            </a:r>
            <a:r>
              <a:rPr lang="en-US" baseline="0" dirty="0" err="1" smtClean="0"/>
              <a:t>takoj</a:t>
            </a:r>
            <a:r>
              <a:rPr lang="en-US" baseline="0" dirty="0" smtClean="0"/>
              <a:t> </a:t>
            </a:r>
            <a:r>
              <a:rPr lang="en-US" baseline="0" dirty="0" err="1" smtClean="0"/>
              <a:t>nastopiti</a:t>
            </a:r>
            <a:r>
              <a:rPr lang="en-US" baseline="0" dirty="0" smtClean="0"/>
              <a:t> </a:t>
            </a:r>
            <a:r>
              <a:rPr lang="en-US" baseline="0" dirty="0" err="1" smtClean="0"/>
              <a:t>na</a:t>
            </a:r>
            <a:r>
              <a:rPr lang="en-US" baseline="0" dirty="0" smtClean="0"/>
              <a:t> </a:t>
            </a:r>
            <a:r>
              <a:rPr lang="en-US" baseline="0" dirty="0" err="1" smtClean="0"/>
              <a:t>najzahtevnejšem</a:t>
            </a:r>
            <a:r>
              <a:rPr lang="en-US" baseline="0" dirty="0" smtClean="0"/>
              <a:t> </a:t>
            </a:r>
            <a:r>
              <a:rPr lang="en-US" baseline="0" dirty="0" err="1" smtClean="0"/>
              <a:t>trgu</a:t>
            </a:r>
            <a:r>
              <a:rPr lang="en-US" baseline="0" dirty="0" smtClean="0"/>
              <a:t> EU, </a:t>
            </a:r>
            <a:r>
              <a:rPr lang="en-US" baseline="0" dirty="0" err="1" smtClean="0"/>
              <a:t>Nemčiji</a:t>
            </a:r>
            <a:r>
              <a:rPr lang="en-US" baseline="0" dirty="0" smtClean="0"/>
              <a:t>, pa </a:t>
            </a:r>
            <a:r>
              <a:rPr lang="en-US" baseline="0" dirty="0" err="1" smtClean="0"/>
              <a:t>jih</a:t>
            </a:r>
            <a:r>
              <a:rPr lang="en-US" baseline="0" dirty="0" smtClean="0"/>
              <a:t> ABC </a:t>
            </a:r>
            <a:r>
              <a:rPr lang="en-US" baseline="0" dirty="0" err="1" smtClean="0"/>
              <a:t>ekipa</a:t>
            </a:r>
            <a:r>
              <a:rPr lang="en-US" baseline="0" dirty="0" smtClean="0"/>
              <a:t> </a:t>
            </a:r>
            <a:r>
              <a:rPr lang="en-US" baseline="0" dirty="0" err="1" smtClean="0"/>
              <a:t>sprejme</a:t>
            </a:r>
            <a:r>
              <a:rPr lang="en-US" baseline="0" dirty="0" smtClean="0"/>
              <a:t> v </a:t>
            </a:r>
            <a:r>
              <a:rPr lang="en-US" baseline="0" dirty="0" err="1" smtClean="0"/>
              <a:t>Munchenu</a:t>
            </a:r>
            <a:r>
              <a:rPr lang="en-US" baseline="0" dirty="0" smtClean="0"/>
              <a:t> in </a:t>
            </a:r>
            <a:r>
              <a:rPr lang="en-US" baseline="0" dirty="0" err="1" smtClean="0"/>
              <a:t>jih</a:t>
            </a:r>
            <a:r>
              <a:rPr lang="en-US" baseline="0" dirty="0" smtClean="0"/>
              <a:t> </a:t>
            </a:r>
            <a:r>
              <a:rPr lang="en-US" baseline="0" dirty="0" err="1" smtClean="0"/>
              <a:t>skozi</a:t>
            </a:r>
            <a:r>
              <a:rPr lang="en-US" baseline="0" dirty="0" smtClean="0"/>
              <a:t> program in </a:t>
            </a:r>
            <a:r>
              <a:rPr lang="en-US" baseline="0" dirty="0" err="1" smtClean="0"/>
              <a:t>mentorske</a:t>
            </a:r>
            <a:r>
              <a:rPr lang="en-US" baseline="0" dirty="0" smtClean="0"/>
              <a:t> </a:t>
            </a:r>
            <a:r>
              <a:rPr lang="en-US" baseline="0" dirty="0" err="1" smtClean="0"/>
              <a:t>povezave</a:t>
            </a:r>
            <a:r>
              <a:rPr lang="en-US" baseline="0" dirty="0" smtClean="0"/>
              <a:t> </a:t>
            </a:r>
            <a:r>
              <a:rPr lang="en-US" baseline="0" dirty="0" err="1" smtClean="0"/>
              <a:t>nudi</a:t>
            </a:r>
            <a:r>
              <a:rPr lang="en-US" baseline="0" dirty="0" smtClean="0"/>
              <a:t> </a:t>
            </a:r>
            <a:r>
              <a:rPr lang="en-US" baseline="0" dirty="0" err="1" smtClean="0"/>
              <a:t>okolje</a:t>
            </a:r>
            <a:r>
              <a:rPr lang="en-US" baseline="0" dirty="0" smtClean="0"/>
              <a:t> </a:t>
            </a:r>
            <a:r>
              <a:rPr lang="en-US" baseline="0" dirty="0" err="1" smtClean="0"/>
              <a:t>za</a:t>
            </a:r>
            <a:r>
              <a:rPr lang="en-US" baseline="0" dirty="0" smtClean="0"/>
              <a:t> </a:t>
            </a:r>
            <a:r>
              <a:rPr lang="en-US" baseline="0" dirty="0" err="1" smtClean="0"/>
              <a:t>nadaljevanje</a:t>
            </a:r>
            <a:r>
              <a:rPr lang="en-US" baseline="0" dirty="0" smtClean="0"/>
              <a:t>. </a:t>
            </a:r>
            <a:r>
              <a:rPr lang="en-US" baseline="0" dirty="0" err="1" smtClean="0"/>
              <a:t>Finalna</a:t>
            </a:r>
            <a:r>
              <a:rPr lang="en-US" baseline="0" dirty="0" smtClean="0"/>
              <a:t> </a:t>
            </a:r>
            <a:r>
              <a:rPr lang="en-US" baseline="0" dirty="0" err="1" smtClean="0"/>
              <a:t>stopnja</a:t>
            </a:r>
            <a:r>
              <a:rPr lang="en-US" baseline="0" dirty="0" smtClean="0"/>
              <a:t> oz. </a:t>
            </a:r>
            <a:r>
              <a:rPr lang="en-US" baseline="0" dirty="0" err="1" smtClean="0"/>
              <a:t>startupi</a:t>
            </a:r>
            <a:r>
              <a:rPr lang="en-US" baseline="0" dirty="0" smtClean="0"/>
              <a:t> z </a:t>
            </a:r>
            <a:r>
              <a:rPr lang="en-US" baseline="0" dirty="0" err="1" smtClean="0"/>
              <a:t>največjim</a:t>
            </a:r>
            <a:r>
              <a:rPr lang="en-US" baseline="0" dirty="0" smtClean="0"/>
              <a:t> </a:t>
            </a:r>
            <a:r>
              <a:rPr lang="en-US" baseline="0" dirty="0" err="1" smtClean="0"/>
              <a:t>potencialom</a:t>
            </a:r>
            <a:r>
              <a:rPr lang="en-US" baseline="0" dirty="0" smtClean="0"/>
              <a:t> pa so </a:t>
            </a:r>
            <a:r>
              <a:rPr lang="en-US" baseline="0" dirty="0" err="1" smtClean="0"/>
              <a:t>sprejeti</a:t>
            </a:r>
            <a:r>
              <a:rPr lang="en-US" baseline="0" dirty="0" smtClean="0"/>
              <a:t> v Silicon Valley, </a:t>
            </a:r>
            <a:r>
              <a:rPr lang="en-US" baseline="0" dirty="0" err="1" smtClean="0"/>
              <a:t>kjer</a:t>
            </a:r>
            <a:r>
              <a:rPr lang="en-US" baseline="0" dirty="0" smtClean="0"/>
              <a:t> se </a:t>
            </a:r>
            <a:r>
              <a:rPr lang="en-US" baseline="0" dirty="0" err="1" smtClean="0"/>
              <a:t>pričakujejo</a:t>
            </a:r>
            <a:r>
              <a:rPr lang="en-US" baseline="0" dirty="0" smtClean="0"/>
              <a:t> </a:t>
            </a:r>
            <a:r>
              <a:rPr lang="en-US" baseline="0" dirty="0" err="1" smtClean="0"/>
              <a:t>največje</a:t>
            </a:r>
            <a:r>
              <a:rPr lang="en-US" baseline="0" dirty="0" smtClean="0"/>
              <a:t> </a:t>
            </a:r>
            <a:r>
              <a:rPr lang="en-US" baseline="0" dirty="0" err="1" smtClean="0"/>
              <a:t>investicije</a:t>
            </a:r>
            <a:r>
              <a:rPr lang="en-US" baseline="0" dirty="0" smtClean="0"/>
              <a:t> in </a:t>
            </a:r>
            <a:r>
              <a:rPr lang="en-US" baseline="0" dirty="0" err="1" smtClean="0"/>
              <a:t>izjemna</a:t>
            </a:r>
            <a:r>
              <a:rPr lang="en-US" baseline="0" dirty="0" smtClean="0"/>
              <a:t> </a:t>
            </a:r>
            <a:r>
              <a:rPr lang="en-US" baseline="0" dirty="0" err="1" smtClean="0"/>
              <a:t>rast</a:t>
            </a:r>
            <a:r>
              <a:rPr lang="en-US" baseline="0" dirty="0" smtClean="0"/>
              <a:t>. Model je </a:t>
            </a:r>
            <a:r>
              <a:rPr lang="en-US" baseline="0" dirty="0" err="1" smtClean="0"/>
              <a:t>otrje</a:t>
            </a:r>
            <a:r>
              <a:rPr lang="en-US" baseline="0" dirty="0" smtClean="0"/>
              <a:t> </a:t>
            </a:r>
            <a:r>
              <a:rPr lang="en-US" baseline="0" dirty="0" err="1" smtClean="0"/>
              <a:t>zasnovan</a:t>
            </a:r>
            <a:r>
              <a:rPr lang="en-US" baseline="0" dirty="0" smtClean="0"/>
              <a:t> </a:t>
            </a:r>
            <a:r>
              <a:rPr lang="en-US" baseline="0" dirty="0" err="1" smtClean="0"/>
              <a:t>tako</a:t>
            </a:r>
            <a:r>
              <a:rPr lang="en-US" baseline="0" dirty="0" smtClean="0"/>
              <a:t>, da </a:t>
            </a:r>
            <a:r>
              <a:rPr lang="en-US" baseline="0" dirty="0" err="1" smtClean="0"/>
              <a:t>omogoča</a:t>
            </a:r>
            <a:r>
              <a:rPr lang="en-US" baseline="0" dirty="0" smtClean="0"/>
              <a:t> </a:t>
            </a:r>
            <a:r>
              <a:rPr lang="en-US" baseline="0" dirty="0" err="1" smtClean="0"/>
              <a:t>stopenjsko</a:t>
            </a:r>
            <a:r>
              <a:rPr lang="en-US" baseline="0" dirty="0" smtClean="0"/>
              <a:t> </a:t>
            </a:r>
            <a:r>
              <a:rPr lang="en-US" baseline="0" dirty="0" err="1" smtClean="0"/>
              <a:t>prehajanje</a:t>
            </a:r>
            <a:r>
              <a:rPr lang="en-US" baseline="0" dirty="0" smtClean="0"/>
              <a:t> </a:t>
            </a:r>
            <a:r>
              <a:rPr lang="en-US" baseline="0" dirty="0" err="1" smtClean="0"/>
              <a:t>na</a:t>
            </a:r>
            <a:r>
              <a:rPr lang="en-US" baseline="0" dirty="0" smtClean="0"/>
              <a:t> </a:t>
            </a:r>
            <a:r>
              <a:rPr lang="en-US" baseline="0" dirty="0" err="1" smtClean="0"/>
              <a:t>višje</a:t>
            </a:r>
            <a:r>
              <a:rPr lang="en-US" baseline="0" dirty="0" smtClean="0"/>
              <a:t> </a:t>
            </a:r>
            <a:r>
              <a:rPr lang="en-US" baseline="0" dirty="0" err="1" smtClean="0"/>
              <a:t>nivoje</a:t>
            </a:r>
            <a:r>
              <a:rPr lang="en-US" baseline="0" dirty="0" smtClean="0"/>
              <a:t>, </a:t>
            </a:r>
            <a:r>
              <a:rPr lang="en-US" baseline="0" dirty="0" err="1" smtClean="0"/>
              <a:t>glede</a:t>
            </a:r>
            <a:r>
              <a:rPr lang="en-US" baseline="0" dirty="0" smtClean="0"/>
              <a:t> </a:t>
            </a:r>
            <a:r>
              <a:rPr lang="en-US" baseline="0" dirty="0" err="1" smtClean="0"/>
              <a:t>na</a:t>
            </a:r>
            <a:r>
              <a:rPr lang="en-US" baseline="0" dirty="0" smtClean="0"/>
              <a:t> </a:t>
            </a:r>
            <a:r>
              <a:rPr lang="en-US" baseline="0" dirty="0" err="1" smtClean="0"/>
              <a:t>zrelost</a:t>
            </a:r>
            <a:r>
              <a:rPr lang="en-US" baseline="0" dirty="0" smtClean="0"/>
              <a:t> in </a:t>
            </a:r>
            <a:r>
              <a:rPr lang="en-US" baseline="0" dirty="0" err="1" smtClean="0"/>
              <a:t>razvojno</a:t>
            </a:r>
            <a:r>
              <a:rPr lang="en-US" baseline="0" dirty="0" smtClean="0"/>
              <a:t> </a:t>
            </a:r>
            <a:r>
              <a:rPr lang="en-US" baseline="0" dirty="0" err="1" smtClean="0"/>
              <a:t>fazo</a:t>
            </a:r>
            <a:r>
              <a:rPr lang="en-US" baseline="0" dirty="0" smtClean="0"/>
              <a:t> </a:t>
            </a:r>
            <a:r>
              <a:rPr lang="en-US" baseline="0" dirty="0" err="1" smtClean="0"/>
              <a:t>podjetja</a:t>
            </a:r>
            <a:r>
              <a:rPr lang="en-US" baseline="0" dirty="0" smtClean="0"/>
              <a:t> </a:t>
            </a:r>
            <a:r>
              <a:rPr lang="en-US" baseline="0" dirty="0" err="1" smtClean="0"/>
              <a:t>ter</a:t>
            </a:r>
            <a:r>
              <a:rPr lang="en-US" baseline="0" dirty="0" smtClean="0"/>
              <a:t> </a:t>
            </a:r>
            <a:r>
              <a:rPr lang="en-US" baseline="0" dirty="0" err="1" smtClean="0"/>
              <a:t>seveda</a:t>
            </a:r>
            <a:r>
              <a:rPr lang="en-US" baseline="0" dirty="0" smtClean="0"/>
              <a:t> </a:t>
            </a:r>
            <a:r>
              <a:rPr lang="en-US" baseline="0" dirty="0" err="1" smtClean="0"/>
              <a:t>poslovni</a:t>
            </a:r>
            <a:r>
              <a:rPr lang="en-US" baseline="0" dirty="0" smtClean="0"/>
              <a:t> </a:t>
            </a:r>
            <a:r>
              <a:rPr lang="en-US" baseline="0" dirty="0" err="1" smtClean="0"/>
              <a:t>potencial</a:t>
            </a:r>
            <a:r>
              <a:rPr lang="en-US" baseline="0" dirty="0" smtClean="0"/>
              <a:t>.</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7E16D340-4D4A-5540-92BD-65290CE5C9CB}" type="slidenum">
              <a:rPr lang="sl-SI" smtClean="0"/>
              <a:pPr/>
              <a:t>10</a:t>
            </a:fld>
            <a:endParaRPr lang="sl-SI"/>
          </a:p>
        </p:txBody>
      </p:sp>
    </p:spTree>
    <p:extLst>
      <p:ext uri="{BB962C8B-B14F-4D97-AF65-F5344CB8AC3E}">
        <p14:creationId xmlns:p14="http://schemas.microsoft.com/office/powerpoint/2010/main" val="3466634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6D340-4D4A-5540-92BD-65290CE5C9CB}" type="slidenum">
              <a:rPr lang="sl-SI" smtClean="0"/>
              <a:pPr/>
              <a:t>17</a:t>
            </a:fld>
            <a:endParaRPr lang="sl-SI"/>
          </a:p>
        </p:txBody>
      </p:sp>
    </p:spTree>
    <p:extLst>
      <p:ext uri="{BB962C8B-B14F-4D97-AF65-F5344CB8AC3E}">
        <p14:creationId xmlns:p14="http://schemas.microsoft.com/office/powerpoint/2010/main" val="21347225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slovnica 1A">
    <p:spTree>
      <p:nvGrpSpPr>
        <p:cNvPr id="1" name=""/>
        <p:cNvGrpSpPr/>
        <p:nvPr/>
      </p:nvGrpSpPr>
      <p:grpSpPr>
        <a:xfrm>
          <a:off x="0" y="0"/>
          <a:ext cx="0" cy="0"/>
          <a:chOff x="0" y="0"/>
          <a:chExt cx="0" cy="0"/>
        </a:xfrm>
      </p:grpSpPr>
      <p:pic>
        <p:nvPicPr>
          <p:cNvPr id="2" name="Picture 5" descr="BTC 2014 BTC PPT HIGH RES-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69259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Brez naslova 2">
    <p:spTree>
      <p:nvGrpSpPr>
        <p:cNvPr id="1" name=""/>
        <p:cNvGrpSpPr/>
        <p:nvPr/>
      </p:nvGrpSpPr>
      <p:grpSpPr>
        <a:xfrm>
          <a:off x="0" y="0"/>
          <a:ext cx="0" cy="0"/>
          <a:chOff x="0" y="0"/>
          <a:chExt cx="0" cy="0"/>
        </a:xfrm>
      </p:grpSpPr>
      <p:pic>
        <p:nvPicPr>
          <p:cNvPr id="3" name="Picture 1" descr="BTC 2014 BTC PPT-PREVOD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Subtitle 2"/>
          <p:cNvSpPr>
            <a:spLocks noGrp="1"/>
          </p:cNvSpPr>
          <p:nvPr>
            <p:ph type="subTitle" idx="1"/>
          </p:nvPr>
        </p:nvSpPr>
        <p:spPr>
          <a:xfrm>
            <a:off x="639618" y="683575"/>
            <a:ext cx="7805372" cy="400110"/>
          </a:xfrm>
          <a:prstGeom prst="rect">
            <a:avLst/>
          </a:prstGeom>
        </p:spPr>
        <p:txBody>
          <a:bodyPr wrap="square">
            <a:sp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Uredite slog podnaslova matrice</a:t>
            </a:r>
            <a:endParaRPr lang="en-US" dirty="0"/>
          </a:p>
        </p:txBody>
      </p:sp>
    </p:spTree>
    <p:extLst>
      <p:ext uri="{BB962C8B-B14F-4D97-AF65-F5344CB8AC3E}">
        <p14:creationId xmlns:p14="http://schemas.microsoft.com/office/powerpoint/2010/main" val="544972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zitiv Slika Prazna">
    <p:spTree>
      <p:nvGrpSpPr>
        <p:cNvPr id="1" name=""/>
        <p:cNvGrpSpPr/>
        <p:nvPr/>
      </p:nvGrpSpPr>
      <p:grpSpPr>
        <a:xfrm>
          <a:off x="0" y="0"/>
          <a:ext cx="0" cy="0"/>
          <a:chOff x="0" y="0"/>
          <a:chExt cx="0" cy="0"/>
        </a:xfrm>
      </p:grpSpPr>
      <p:pic>
        <p:nvPicPr>
          <p:cNvPr id="2" name="Picture 5" descr="Vedute.wm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44088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zitiv  Slika 1">
    <p:spTree>
      <p:nvGrpSpPr>
        <p:cNvPr id="1" name=""/>
        <p:cNvGrpSpPr/>
        <p:nvPr/>
      </p:nvGrpSpPr>
      <p:grpSpPr>
        <a:xfrm>
          <a:off x="0" y="0"/>
          <a:ext cx="0" cy="0"/>
          <a:chOff x="0" y="0"/>
          <a:chExt cx="0" cy="0"/>
        </a:xfrm>
      </p:grpSpPr>
      <p:pic>
        <p:nvPicPr>
          <p:cNvPr id="2" name="Picture 10" descr="Kolesarj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9" descr="Vedute.wm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6942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zitiv  Slika 2">
    <p:spTree>
      <p:nvGrpSpPr>
        <p:cNvPr id="1" name=""/>
        <p:cNvGrpSpPr/>
        <p:nvPr/>
      </p:nvGrpSpPr>
      <p:grpSpPr>
        <a:xfrm>
          <a:off x="0" y="0"/>
          <a:ext cx="0" cy="0"/>
          <a:chOff x="0" y="0"/>
          <a:chExt cx="0" cy="0"/>
        </a:xfrm>
      </p:grpSpPr>
      <p:pic>
        <p:nvPicPr>
          <p:cNvPr id="2" name="Picture 1" descr="BTC 2014 BTC PPT HIGH RES-5.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19650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zitiv  Slika 3">
    <p:spTree>
      <p:nvGrpSpPr>
        <p:cNvPr id="1" name=""/>
        <p:cNvGrpSpPr/>
        <p:nvPr/>
      </p:nvGrpSpPr>
      <p:grpSpPr>
        <a:xfrm>
          <a:off x="0" y="0"/>
          <a:ext cx="0" cy="0"/>
          <a:chOff x="0" y="0"/>
          <a:chExt cx="0" cy="0"/>
        </a:xfrm>
      </p:grpSpPr>
      <p:pic>
        <p:nvPicPr>
          <p:cNvPr id="2" name="Picture 2" descr="BTC 2014 BTC PPT HIGH RES-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25207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zitiv  Slika 4">
    <p:spTree>
      <p:nvGrpSpPr>
        <p:cNvPr id="1" name=""/>
        <p:cNvGrpSpPr/>
        <p:nvPr/>
      </p:nvGrpSpPr>
      <p:grpSpPr>
        <a:xfrm>
          <a:off x="0" y="0"/>
          <a:ext cx="0" cy="0"/>
          <a:chOff x="0" y="0"/>
          <a:chExt cx="0" cy="0"/>
        </a:xfrm>
      </p:grpSpPr>
      <p:pic>
        <p:nvPicPr>
          <p:cNvPr id="2" name="Picture 2" descr="BTC 2014 BTC PPT HIGH RES-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59109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pic>
        <p:nvPicPr>
          <p:cNvPr id="82" name="image8.jpeg" descr="BTC 2014 BTC PPT-PREVOD7.jpg"/>
          <p:cNvPicPr>
            <a:picLocks noChangeAspect="1"/>
          </p:cNvPicPr>
          <p:nvPr/>
        </p:nvPicPr>
        <p:blipFill>
          <a:blip r:embed="rId2">
            <a:extLst/>
          </a:blip>
          <a:srcRect l="89571" t="85116"/>
          <a:stretch>
            <a:fillRect/>
          </a:stretch>
        </p:blipFill>
        <p:spPr>
          <a:xfrm>
            <a:off x="8190407" y="5837287"/>
            <a:ext cx="953593" cy="1020714"/>
          </a:xfrm>
          <a:prstGeom prst="rect">
            <a:avLst/>
          </a:prstGeom>
          <a:ln w="12700">
            <a:miter lim="400000"/>
          </a:ln>
        </p:spPr>
      </p:pic>
      <p:sp>
        <p:nvSpPr>
          <p:cNvPr id="83" name="Shape 83"/>
          <p:cNvSpPr>
            <a:spLocks noGrp="1"/>
          </p:cNvSpPr>
          <p:nvPr>
            <p:ph type="sldNum" sz="quarter" idx="2"/>
          </p:nvPr>
        </p:nvSpPr>
        <p:spPr>
          <a:xfrm>
            <a:off x="6294578" y="6221731"/>
            <a:ext cx="258623" cy="26923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7022616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p>
            <a:fld id="{BA381A66-07AB-EB43-BFE3-19C88E6EA5EA}" type="datetimeFigureOut">
              <a:rPr lang="en-US" smtClean="0"/>
              <a:t>6/13/2018</a:t>
            </a:fld>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D7070F10-595D-D143-8046-DB996ED42B8B}" type="slidenum">
              <a:rPr lang="en-US" smtClean="0"/>
              <a:t>‹#›</a:t>
            </a:fld>
            <a:endParaRPr lang="en-US"/>
          </a:p>
        </p:txBody>
      </p:sp>
    </p:spTree>
    <p:extLst>
      <p:ext uri="{BB962C8B-B14F-4D97-AF65-F5344CB8AC3E}">
        <p14:creationId xmlns:p14="http://schemas.microsoft.com/office/powerpoint/2010/main" val="1985884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smtClean="0"/>
              <a:t>Uredite slog naslova matrice</a:t>
            </a:r>
            <a:endParaRPr lang="sl-SI"/>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Uredite slog podnaslova matrice</a:t>
            </a:r>
            <a:endParaRPr lang="sl-SI"/>
          </a:p>
        </p:txBody>
      </p:sp>
      <p:sp>
        <p:nvSpPr>
          <p:cNvPr id="4" name="Ograda datuma 3"/>
          <p:cNvSpPr>
            <a:spLocks noGrp="1"/>
          </p:cNvSpPr>
          <p:nvPr>
            <p:ph type="dt" sz="half" idx="10"/>
          </p:nvPr>
        </p:nvSpPr>
        <p:spPr/>
        <p:txBody>
          <a:bodyPr/>
          <a:lstStyle>
            <a:lvl1pPr eaLnBrk="0" hangingPunct="0">
              <a:defRPr b="1"/>
            </a:lvl1pPr>
          </a:lstStyle>
          <a:p>
            <a:fld id="{EFAE2F56-2FE5-C746-9AD3-422237277FD8}" type="datetimeFigureOut">
              <a:rPr lang="sl-SI"/>
              <a:pPr/>
              <a:t>13.6.2018</a:t>
            </a:fld>
            <a:endParaRPr lang="sl-SI"/>
          </a:p>
        </p:txBody>
      </p:sp>
      <p:sp>
        <p:nvSpPr>
          <p:cNvPr id="5" name="Ograda noge 4"/>
          <p:cNvSpPr>
            <a:spLocks noGrp="1"/>
          </p:cNvSpPr>
          <p:nvPr>
            <p:ph type="ftr" sz="quarter" idx="11"/>
          </p:nvPr>
        </p:nvSpPr>
        <p:spPr/>
        <p:txBody>
          <a:bodyPr/>
          <a:lstStyle>
            <a:lvl1pPr eaLnBrk="0" fontAlgn="base" hangingPunct="0">
              <a:spcBef>
                <a:spcPct val="0"/>
              </a:spcBef>
              <a:spcAft>
                <a:spcPct val="0"/>
              </a:spcAft>
              <a:defRPr b="1">
                <a:latin typeface="Calibri" panose="020F0502020204030204" pitchFamily="34" charset="0"/>
              </a:defRPr>
            </a:lvl1pPr>
          </a:lstStyle>
          <a:p>
            <a:pPr>
              <a:defRPr/>
            </a:pPr>
            <a:endParaRPr lang="sl-SI"/>
          </a:p>
        </p:txBody>
      </p:sp>
      <p:sp>
        <p:nvSpPr>
          <p:cNvPr id="6" name="Ograda številke diapozitiva 5"/>
          <p:cNvSpPr>
            <a:spLocks noGrp="1"/>
          </p:cNvSpPr>
          <p:nvPr>
            <p:ph type="sldNum" sz="quarter" idx="12"/>
          </p:nvPr>
        </p:nvSpPr>
        <p:spPr/>
        <p:txBody>
          <a:bodyPr/>
          <a:lstStyle>
            <a:lvl1pPr eaLnBrk="0" hangingPunct="0">
              <a:defRPr b="1"/>
            </a:lvl1pPr>
          </a:lstStyle>
          <a:p>
            <a:fld id="{963FDCF6-C1C5-5446-8A34-B8C024D802CF}" type="slidenum">
              <a:rPr lang="sl-SI"/>
              <a:pPr/>
              <a:t>‹#›</a:t>
            </a:fld>
            <a:endParaRPr lang="sl-SI"/>
          </a:p>
        </p:txBody>
      </p:sp>
    </p:spTree>
    <p:extLst>
      <p:ext uri="{BB962C8B-B14F-4D97-AF65-F5344CB8AC3E}">
        <p14:creationId xmlns:p14="http://schemas.microsoft.com/office/powerpoint/2010/main" val="487555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lvl1pPr eaLnBrk="0" hangingPunct="0">
              <a:defRPr b="1"/>
            </a:lvl1pPr>
          </a:lstStyle>
          <a:p>
            <a:fld id="{F696FD5E-3A8C-8A46-901F-F23C0A6C0A15}" type="datetimeFigureOut">
              <a:rPr lang="sl-SI"/>
              <a:pPr/>
              <a:t>13.6.2018</a:t>
            </a:fld>
            <a:endParaRPr lang="sl-SI"/>
          </a:p>
        </p:txBody>
      </p:sp>
      <p:sp>
        <p:nvSpPr>
          <p:cNvPr id="5" name="Ograda noge 4"/>
          <p:cNvSpPr>
            <a:spLocks noGrp="1"/>
          </p:cNvSpPr>
          <p:nvPr>
            <p:ph type="ftr" sz="quarter" idx="11"/>
          </p:nvPr>
        </p:nvSpPr>
        <p:spPr/>
        <p:txBody>
          <a:bodyPr/>
          <a:lstStyle>
            <a:lvl1pPr eaLnBrk="0" fontAlgn="base" hangingPunct="0">
              <a:spcBef>
                <a:spcPct val="0"/>
              </a:spcBef>
              <a:spcAft>
                <a:spcPct val="0"/>
              </a:spcAft>
              <a:defRPr b="1">
                <a:latin typeface="Calibri" panose="020F0502020204030204" pitchFamily="34" charset="0"/>
              </a:defRPr>
            </a:lvl1pPr>
          </a:lstStyle>
          <a:p>
            <a:pPr>
              <a:defRPr/>
            </a:pPr>
            <a:endParaRPr lang="sl-SI"/>
          </a:p>
        </p:txBody>
      </p:sp>
      <p:sp>
        <p:nvSpPr>
          <p:cNvPr id="6" name="Ograda številke diapozitiva 5"/>
          <p:cNvSpPr>
            <a:spLocks noGrp="1"/>
          </p:cNvSpPr>
          <p:nvPr>
            <p:ph type="sldNum" sz="quarter" idx="12"/>
          </p:nvPr>
        </p:nvSpPr>
        <p:spPr/>
        <p:txBody>
          <a:bodyPr/>
          <a:lstStyle>
            <a:lvl1pPr eaLnBrk="0" hangingPunct="0">
              <a:defRPr b="1"/>
            </a:lvl1pPr>
          </a:lstStyle>
          <a:p>
            <a:fld id="{DEFFA2D0-9BB5-4D4A-92D4-91A85523555E}" type="slidenum">
              <a:rPr lang="sl-SI"/>
              <a:pPr/>
              <a:t>‹#›</a:t>
            </a:fld>
            <a:endParaRPr lang="sl-SI"/>
          </a:p>
        </p:txBody>
      </p:sp>
    </p:spTree>
    <p:extLst>
      <p:ext uri="{BB962C8B-B14F-4D97-AF65-F5344CB8AC3E}">
        <p14:creationId xmlns:p14="http://schemas.microsoft.com/office/powerpoint/2010/main" val="2923872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slovnica 1B">
    <p:spTree>
      <p:nvGrpSpPr>
        <p:cNvPr id="1" name=""/>
        <p:cNvGrpSpPr/>
        <p:nvPr/>
      </p:nvGrpSpPr>
      <p:grpSpPr>
        <a:xfrm>
          <a:off x="0" y="0"/>
          <a:ext cx="0" cy="0"/>
          <a:chOff x="0" y="0"/>
          <a:chExt cx="0" cy="0"/>
        </a:xfrm>
      </p:grpSpPr>
      <p:pic>
        <p:nvPicPr>
          <p:cNvPr id="2" name="Picture 5" descr="BTC 2014 BTC PPT HIGH RES-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93111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smtClean="0"/>
              <a:t>Uredite slog naslova matrice</a:t>
            </a:r>
            <a:endParaRPr lang="sl-SI"/>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Ograda datuma 3"/>
          <p:cNvSpPr>
            <a:spLocks noGrp="1"/>
          </p:cNvSpPr>
          <p:nvPr>
            <p:ph type="dt" sz="half" idx="10"/>
          </p:nvPr>
        </p:nvSpPr>
        <p:spPr/>
        <p:txBody>
          <a:bodyPr/>
          <a:lstStyle>
            <a:lvl1pPr eaLnBrk="0" hangingPunct="0">
              <a:defRPr b="1"/>
            </a:lvl1pPr>
          </a:lstStyle>
          <a:p>
            <a:fld id="{2D2093EB-64F9-4D48-BE4F-7710741F923C}" type="datetimeFigureOut">
              <a:rPr lang="sl-SI"/>
              <a:pPr/>
              <a:t>13.6.2018</a:t>
            </a:fld>
            <a:endParaRPr lang="sl-SI"/>
          </a:p>
        </p:txBody>
      </p:sp>
      <p:sp>
        <p:nvSpPr>
          <p:cNvPr id="5" name="Ograda noge 4"/>
          <p:cNvSpPr>
            <a:spLocks noGrp="1"/>
          </p:cNvSpPr>
          <p:nvPr>
            <p:ph type="ftr" sz="quarter" idx="11"/>
          </p:nvPr>
        </p:nvSpPr>
        <p:spPr/>
        <p:txBody>
          <a:bodyPr/>
          <a:lstStyle>
            <a:lvl1pPr eaLnBrk="0" fontAlgn="base" hangingPunct="0">
              <a:spcBef>
                <a:spcPct val="0"/>
              </a:spcBef>
              <a:spcAft>
                <a:spcPct val="0"/>
              </a:spcAft>
              <a:defRPr b="1">
                <a:latin typeface="Calibri" panose="020F0502020204030204" pitchFamily="34" charset="0"/>
              </a:defRPr>
            </a:lvl1pPr>
          </a:lstStyle>
          <a:p>
            <a:pPr>
              <a:defRPr/>
            </a:pPr>
            <a:endParaRPr lang="sl-SI"/>
          </a:p>
        </p:txBody>
      </p:sp>
      <p:sp>
        <p:nvSpPr>
          <p:cNvPr id="6" name="Ograda številke diapozitiva 5"/>
          <p:cNvSpPr>
            <a:spLocks noGrp="1"/>
          </p:cNvSpPr>
          <p:nvPr>
            <p:ph type="sldNum" sz="quarter" idx="12"/>
          </p:nvPr>
        </p:nvSpPr>
        <p:spPr/>
        <p:txBody>
          <a:bodyPr/>
          <a:lstStyle>
            <a:lvl1pPr eaLnBrk="0" hangingPunct="0">
              <a:defRPr b="1"/>
            </a:lvl1pPr>
          </a:lstStyle>
          <a:p>
            <a:fld id="{31ABC56A-27D5-294B-AA13-76F2A6CA0C39}" type="slidenum">
              <a:rPr lang="sl-SI"/>
              <a:pPr/>
              <a:t>‹#›</a:t>
            </a:fld>
            <a:endParaRPr lang="sl-SI"/>
          </a:p>
        </p:txBody>
      </p:sp>
    </p:spTree>
    <p:extLst>
      <p:ext uri="{BB962C8B-B14F-4D97-AF65-F5344CB8AC3E}">
        <p14:creationId xmlns:p14="http://schemas.microsoft.com/office/powerpoint/2010/main" val="3509018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datuma 4"/>
          <p:cNvSpPr>
            <a:spLocks noGrp="1"/>
          </p:cNvSpPr>
          <p:nvPr>
            <p:ph type="dt" sz="half" idx="10"/>
          </p:nvPr>
        </p:nvSpPr>
        <p:spPr/>
        <p:txBody>
          <a:bodyPr/>
          <a:lstStyle>
            <a:lvl1pPr eaLnBrk="0" hangingPunct="0">
              <a:defRPr b="1"/>
            </a:lvl1pPr>
          </a:lstStyle>
          <a:p>
            <a:fld id="{80285EE8-4E4C-674D-B158-4F1B064DFEC2}" type="datetimeFigureOut">
              <a:rPr lang="sl-SI"/>
              <a:pPr/>
              <a:t>13.6.2018</a:t>
            </a:fld>
            <a:endParaRPr lang="sl-SI"/>
          </a:p>
        </p:txBody>
      </p:sp>
      <p:sp>
        <p:nvSpPr>
          <p:cNvPr id="6" name="Ograda noge 5"/>
          <p:cNvSpPr>
            <a:spLocks noGrp="1"/>
          </p:cNvSpPr>
          <p:nvPr>
            <p:ph type="ftr" sz="quarter" idx="11"/>
          </p:nvPr>
        </p:nvSpPr>
        <p:spPr/>
        <p:txBody>
          <a:bodyPr/>
          <a:lstStyle>
            <a:lvl1pPr eaLnBrk="0" fontAlgn="base" hangingPunct="0">
              <a:spcBef>
                <a:spcPct val="0"/>
              </a:spcBef>
              <a:spcAft>
                <a:spcPct val="0"/>
              </a:spcAft>
              <a:defRPr b="1">
                <a:latin typeface="Calibri" panose="020F0502020204030204" pitchFamily="34" charset="0"/>
              </a:defRPr>
            </a:lvl1pPr>
          </a:lstStyle>
          <a:p>
            <a:pPr>
              <a:defRPr/>
            </a:pPr>
            <a:endParaRPr lang="sl-SI"/>
          </a:p>
        </p:txBody>
      </p:sp>
      <p:sp>
        <p:nvSpPr>
          <p:cNvPr id="7" name="Ograda številke diapozitiva 6"/>
          <p:cNvSpPr>
            <a:spLocks noGrp="1"/>
          </p:cNvSpPr>
          <p:nvPr>
            <p:ph type="sldNum" sz="quarter" idx="12"/>
          </p:nvPr>
        </p:nvSpPr>
        <p:spPr/>
        <p:txBody>
          <a:bodyPr/>
          <a:lstStyle>
            <a:lvl1pPr eaLnBrk="0" hangingPunct="0">
              <a:defRPr b="1"/>
            </a:lvl1pPr>
          </a:lstStyle>
          <a:p>
            <a:fld id="{C4789957-6FF1-6046-988A-DF32EF43F2FB}" type="slidenum">
              <a:rPr lang="sl-SI"/>
              <a:pPr/>
              <a:t>‹#›</a:t>
            </a:fld>
            <a:endParaRPr lang="sl-SI"/>
          </a:p>
        </p:txBody>
      </p:sp>
    </p:spTree>
    <p:extLst>
      <p:ext uri="{BB962C8B-B14F-4D97-AF65-F5344CB8AC3E}">
        <p14:creationId xmlns:p14="http://schemas.microsoft.com/office/powerpoint/2010/main" val="3937093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smtClean="0"/>
              <a:t>Uredite slog naslova matrice</a:t>
            </a:r>
            <a:endParaRPr lang="sl-SI"/>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grada datuma 6"/>
          <p:cNvSpPr>
            <a:spLocks noGrp="1"/>
          </p:cNvSpPr>
          <p:nvPr>
            <p:ph type="dt" sz="half" idx="10"/>
          </p:nvPr>
        </p:nvSpPr>
        <p:spPr/>
        <p:txBody>
          <a:bodyPr/>
          <a:lstStyle>
            <a:lvl1pPr eaLnBrk="0" hangingPunct="0">
              <a:defRPr b="1"/>
            </a:lvl1pPr>
          </a:lstStyle>
          <a:p>
            <a:fld id="{F3A86AAF-9AA3-304B-B98C-35F8D1121906}" type="datetimeFigureOut">
              <a:rPr lang="sl-SI"/>
              <a:pPr/>
              <a:t>13.6.2018</a:t>
            </a:fld>
            <a:endParaRPr lang="sl-SI"/>
          </a:p>
        </p:txBody>
      </p:sp>
      <p:sp>
        <p:nvSpPr>
          <p:cNvPr id="8" name="Ograda noge 7"/>
          <p:cNvSpPr>
            <a:spLocks noGrp="1"/>
          </p:cNvSpPr>
          <p:nvPr>
            <p:ph type="ftr" sz="quarter" idx="11"/>
          </p:nvPr>
        </p:nvSpPr>
        <p:spPr/>
        <p:txBody>
          <a:bodyPr/>
          <a:lstStyle>
            <a:lvl1pPr eaLnBrk="0" fontAlgn="base" hangingPunct="0">
              <a:spcBef>
                <a:spcPct val="0"/>
              </a:spcBef>
              <a:spcAft>
                <a:spcPct val="0"/>
              </a:spcAft>
              <a:defRPr b="1">
                <a:latin typeface="Calibri" panose="020F0502020204030204" pitchFamily="34" charset="0"/>
              </a:defRPr>
            </a:lvl1pPr>
          </a:lstStyle>
          <a:p>
            <a:pPr>
              <a:defRPr/>
            </a:pPr>
            <a:endParaRPr lang="sl-SI"/>
          </a:p>
        </p:txBody>
      </p:sp>
      <p:sp>
        <p:nvSpPr>
          <p:cNvPr id="9" name="Ograda številke diapozitiva 8"/>
          <p:cNvSpPr>
            <a:spLocks noGrp="1"/>
          </p:cNvSpPr>
          <p:nvPr>
            <p:ph type="sldNum" sz="quarter" idx="12"/>
          </p:nvPr>
        </p:nvSpPr>
        <p:spPr/>
        <p:txBody>
          <a:bodyPr/>
          <a:lstStyle>
            <a:lvl1pPr eaLnBrk="0" hangingPunct="0">
              <a:defRPr b="1"/>
            </a:lvl1pPr>
          </a:lstStyle>
          <a:p>
            <a:fld id="{4D4BBB73-F17C-624A-953E-4115A5A715C4}" type="slidenum">
              <a:rPr lang="sl-SI"/>
              <a:pPr/>
              <a:t>‹#›</a:t>
            </a:fld>
            <a:endParaRPr lang="sl-SI"/>
          </a:p>
        </p:txBody>
      </p:sp>
    </p:spTree>
    <p:extLst>
      <p:ext uri="{BB962C8B-B14F-4D97-AF65-F5344CB8AC3E}">
        <p14:creationId xmlns:p14="http://schemas.microsoft.com/office/powerpoint/2010/main" val="1511799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datuma 2"/>
          <p:cNvSpPr>
            <a:spLocks noGrp="1"/>
          </p:cNvSpPr>
          <p:nvPr>
            <p:ph type="dt" sz="half" idx="10"/>
          </p:nvPr>
        </p:nvSpPr>
        <p:spPr/>
        <p:txBody>
          <a:bodyPr/>
          <a:lstStyle>
            <a:lvl1pPr eaLnBrk="0" hangingPunct="0">
              <a:defRPr b="1"/>
            </a:lvl1pPr>
          </a:lstStyle>
          <a:p>
            <a:fld id="{F6EAC68C-37E4-3C4E-AD16-9E3C7748A08B}" type="datetimeFigureOut">
              <a:rPr lang="sl-SI"/>
              <a:pPr/>
              <a:t>13.6.2018</a:t>
            </a:fld>
            <a:endParaRPr lang="sl-SI"/>
          </a:p>
        </p:txBody>
      </p:sp>
      <p:sp>
        <p:nvSpPr>
          <p:cNvPr id="4" name="Ograda noge 3"/>
          <p:cNvSpPr>
            <a:spLocks noGrp="1"/>
          </p:cNvSpPr>
          <p:nvPr>
            <p:ph type="ftr" sz="quarter" idx="11"/>
          </p:nvPr>
        </p:nvSpPr>
        <p:spPr/>
        <p:txBody>
          <a:bodyPr/>
          <a:lstStyle>
            <a:lvl1pPr eaLnBrk="0" fontAlgn="base" hangingPunct="0">
              <a:spcBef>
                <a:spcPct val="0"/>
              </a:spcBef>
              <a:spcAft>
                <a:spcPct val="0"/>
              </a:spcAft>
              <a:defRPr b="1">
                <a:latin typeface="Calibri" panose="020F0502020204030204" pitchFamily="34" charset="0"/>
              </a:defRPr>
            </a:lvl1pPr>
          </a:lstStyle>
          <a:p>
            <a:pPr>
              <a:defRPr/>
            </a:pPr>
            <a:endParaRPr lang="sl-SI"/>
          </a:p>
        </p:txBody>
      </p:sp>
      <p:sp>
        <p:nvSpPr>
          <p:cNvPr id="5" name="Ograda številke diapozitiva 4"/>
          <p:cNvSpPr>
            <a:spLocks noGrp="1"/>
          </p:cNvSpPr>
          <p:nvPr>
            <p:ph type="sldNum" sz="quarter" idx="12"/>
          </p:nvPr>
        </p:nvSpPr>
        <p:spPr/>
        <p:txBody>
          <a:bodyPr/>
          <a:lstStyle>
            <a:lvl1pPr eaLnBrk="0" hangingPunct="0">
              <a:defRPr b="1"/>
            </a:lvl1pPr>
          </a:lstStyle>
          <a:p>
            <a:fld id="{EE0FC323-4503-FC45-9F73-B4B7E1153BD6}" type="slidenum">
              <a:rPr lang="sl-SI"/>
              <a:pPr/>
              <a:t>‹#›</a:t>
            </a:fld>
            <a:endParaRPr lang="sl-SI"/>
          </a:p>
        </p:txBody>
      </p:sp>
    </p:spTree>
    <p:extLst>
      <p:ext uri="{BB962C8B-B14F-4D97-AF65-F5344CB8AC3E}">
        <p14:creationId xmlns:p14="http://schemas.microsoft.com/office/powerpoint/2010/main" val="3367985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lvl1pPr eaLnBrk="0" hangingPunct="0">
              <a:defRPr b="1"/>
            </a:lvl1pPr>
          </a:lstStyle>
          <a:p>
            <a:fld id="{1ECE6FC9-3DAA-0D4B-B2D0-273EC0DC0AE8}" type="datetimeFigureOut">
              <a:rPr lang="sl-SI"/>
              <a:pPr/>
              <a:t>13.6.2018</a:t>
            </a:fld>
            <a:endParaRPr lang="sl-SI"/>
          </a:p>
        </p:txBody>
      </p:sp>
      <p:sp>
        <p:nvSpPr>
          <p:cNvPr id="3" name="Ograda noge 2"/>
          <p:cNvSpPr>
            <a:spLocks noGrp="1"/>
          </p:cNvSpPr>
          <p:nvPr>
            <p:ph type="ftr" sz="quarter" idx="11"/>
          </p:nvPr>
        </p:nvSpPr>
        <p:spPr/>
        <p:txBody>
          <a:bodyPr/>
          <a:lstStyle>
            <a:lvl1pPr eaLnBrk="0" fontAlgn="base" hangingPunct="0">
              <a:spcBef>
                <a:spcPct val="0"/>
              </a:spcBef>
              <a:spcAft>
                <a:spcPct val="0"/>
              </a:spcAft>
              <a:defRPr b="1">
                <a:latin typeface="Calibri" panose="020F0502020204030204" pitchFamily="34" charset="0"/>
              </a:defRPr>
            </a:lvl1pPr>
          </a:lstStyle>
          <a:p>
            <a:pPr>
              <a:defRPr/>
            </a:pPr>
            <a:endParaRPr lang="sl-SI"/>
          </a:p>
        </p:txBody>
      </p:sp>
      <p:sp>
        <p:nvSpPr>
          <p:cNvPr id="4" name="Ograda številke diapozitiva 3"/>
          <p:cNvSpPr>
            <a:spLocks noGrp="1"/>
          </p:cNvSpPr>
          <p:nvPr>
            <p:ph type="sldNum" sz="quarter" idx="12"/>
          </p:nvPr>
        </p:nvSpPr>
        <p:spPr/>
        <p:txBody>
          <a:bodyPr/>
          <a:lstStyle>
            <a:lvl1pPr eaLnBrk="0" hangingPunct="0">
              <a:defRPr b="1"/>
            </a:lvl1pPr>
          </a:lstStyle>
          <a:p>
            <a:fld id="{DB057896-7434-464A-B6DD-B869ADFCBCD9}" type="slidenum">
              <a:rPr lang="sl-SI"/>
              <a:pPr/>
              <a:t>‹#›</a:t>
            </a:fld>
            <a:endParaRPr lang="sl-SI"/>
          </a:p>
        </p:txBody>
      </p:sp>
    </p:spTree>
    <p:extLst>
      <p:ext uri="{BB962C8B-B14F-4D97-AF65-F5344CB8AC3E}">
        <p14:creationId xmlns:p14="http://schemas.microsoft.com/office/powerpoint/2010/main" val="1138667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smtClean="0"/>
              <a:t>Uredite slog naslova matrice</a:t>
            </a:r>
            <a:endParaRPr lang="sl-SI"/>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Ograda datuma 4"/>
          <p:cNvSpPr>
            <a:spLocks noGrp="1"/>
          </p:cNvSpPr>
          <p:nvPr>
            <p:ph type="dt" sz="half" idx="10"/>
          </p:nvPr>
        </p:nvSpPr>
        <p:spPr/>
        <p:txBody>
          <a:bodyPr/>
          <a:lstStyle>
            <a:lvl1pPr eaLnBrk="0" hangingPunct="0">
              <a:defRPr b="1"/>
            </a:lvl1pPr>
          </a:lstStyle>
          <a:p>
            <a:fld id="{F11D2DD0-401A-C148-9E19-A7FAA065453D}" type="datetimeFigureOut">
              <a:rPr lang="sl-SI"/>
              <a:pPr/>
              <a:t>13.6.2018</a:t>
            </a:fld>
            <a:endParaRPr lang="sl-SI"/>
          </a:p>
        </p:txBody>
      </p:sp>
      <p:sp>
        <p:nvSpPr>
          <p:cNvPr id="6" name="Ograda noge 5"/>
          <p:cNvSpPr>
            <a:spLocks noGrp="1"/>
          </p:cNvSpPr>
          <p:nvPr>
            <p:ph type="ftr" sz="quarter" idx="11"/>
          </p:nvPr>
        </p:nvSpPr>
        <p:spPr/>
        <p:txBody>
          <a:bodyPr/>
          <a:lstStyle>
            <a:lvl1pPr eaLnBrk="0" fontAlgn="base" hangingPunct="0">
              <a:spcBef>
                <a:spcPct val="0"/>
              </a:spcBef>
              <a:spcAft>
                <a:spcPct val="0"/>
              </a:spcAft>
              <a:defRPr b="1">
                <a:latin typeface="Calibri" panose="020F0502020204030204" pitchFamily="34" charset="0"/>
              </a:defRPr>
            </a:lvl1pPr>
          </a:lstStyle>
          <a:p>
            <a:pPr>
              <a:defRPr/>
            </a:pPr>
            <a:endParaRPr lang="sl-SI"/>
          </a:p>
        </p:txBody>
      </p:sp>
      <p:sp>
        <p:nvSpPr>
          <p:cNvPr id="7" name="Ograda številke diapozitiva 6"/>
          <p:cNvSpPr>
            <a:spLocks noGrp="1"/>
          </p:cNvSpPr>
          <p:nvPr>
            <p:ph type="sldNum" sz="quarter" idx="12"/>
          </p:nvPr>
        </p:nvSpPr>
        <p:spPr/>
        <p:txBody>
          <a:bodyPr/>
          <a:lstStyle>
            <a:lvl1pPr eaLnBrk="0" hangingPunct="0">
              <a:defRPr b="1"/>
            </a:lvl1pPr>
          </a:lstStyle>
          <a:p>
            <a:fld id="{3BD4152A-5169-B440-8601-77152A26F76C}" type="slidenum">
              <a:rPr lang="sl-SI"/>
              <a:pPr/>
              <a:t>‹#›</a:t>
            </a:fld>
            <a:endParaRPr lang="sl-SI"/>
          </a:p>
        </p:txBody>
      </p:sp>
    </p:spTree>
    <p:extLst>
      <p:ext uri="{BB962C8B-B14F-4D97-AF65-F5344CB8AC3E}">
        <p14:creationId xmlns:p14="http://schemas.microsoft.com/office/powerpoint/2010/main" val="334134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smtClean="0"/>
              <a:t>Uredite slog naslova matrice</a:t>
            </a:r>
            <a:endParaRPr lang="sl-SI"/>
          </a:p>
        </p:txBody>
      </p:sp>
      <p:sp>
        <p:nvSpPr>
          <p:cNvPr id="3" name="Ograda slik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Ograda datuma 4"/>
          <p:cNvSpPr>
            <a:spLocks noGrp="1"/>
          </p:cNvSpPr>
          <p:nvPr>
            <p:ph type="dt" sz="half" idx="10"/>
          </p:nvPr>
        </p:nvSpPr>
        <p:spPr/>
        <p:txBody>
          <a:bodyPr/>
          <a:lstStyle>
            <a:lvl1pPr eaLnBrk="0" hangingPunct="0">
              <a:defRPr b="1"/>
            </a:lvl1pPr>
          </a:lstStyle>
          <a:p>
            <a:fld id="{D188DC27-BC23-9B4A-9F5B-4CA3822D2294}" type="datetimeFigureOut">
              <a:rPr lang="sl-SI"/>
              <a:pPr/>
              <a:t>13.6.2018</a:t>
            </a:fld>
            <a:endParaRPr lang="sl-SI"/>
          </a:p>
        </p:txBody>
      </p:sp>
      <p:sp>
        <p:nvSpPr>
          <p:cNvPr id="6" name="Ograda noge 5"/>
          <p:cNvSpPr>
            <a:spLocks noGrp="1"/>
          </p:cNvSpPr>
          <p:nvPr>
            <p:ph type="ftr" sz="quarter" idx="11"/>
          </p:nvPr>
        </p:nvSpPr>
        <p:spPr/>
        <p:txBody>
          <a:bodyPr/>
          <a:lstStyle>
            <a:lvl1pPr eaLnBrk="0" fontAlgn="base" hangingPunct="0">
              <a:spcBef>
                <a:spcPct val="0"/>
              </a:spcBef>
              <a:spcAft>
                <a:spcPct val="0"/>
              </a:spcAft>
              <a:defRPr b="1">
                <a:latin typeface="Calibri" panose="020F0502020204030204" pitchFamily="34" charset="0"/>
              </a:defRPr>
            </a:lvl1pPr>
          </a:lstStyle>
          <a:p>
            <a:pPr>
              <a:defRPr/>
            </a:pPr>
            <a:endParaRPr lang="sl-SI"/>
          </a:p>
        </p:txBody>
      </p:sp>
      <p:sp>
        <p:nvSpPr>
          <p:cNvPr id="7" name="Ograda številke diapozitiva 6"/>
          <p:cNvSpPr>
            <a:spLocks noGrp="1"/>
          </p:cNvSpPr>
          <p:nvPr>
            <p:ph type="sldNum" sz="quarter" idx="12"/>
          </p:nvPr>
        </p:nvSpPr>
        <p:spPr/>
        <p:txBody>
          <a:bodyPr/>
          <a:lstStyle>
            <a:lvl1pPr eaLnBrk="0" hangingPunct="0">
              <a:defRPr b="1"/>
            </a:lvl1pPr>
          </a:lstStyle>
          <a:p>
            <a:fld id="{C3109218-A5CD-9E44-AEAB-D7F64B86449F}" type="slidenum">
              <a:rPr lang="sl-SI"/>
              <a:pPr/>
              <a:t>‹#›</a:t>
            </a:fld>
            <a:endParaRPr lang="sl-SI"/>
          </a:p>
        </p:txBody>
      </p:sp>
    </p:spTree>
    <p:extLst>
      <p:ext uri="{BB962C8B-B14F-4D97-AF65-F5344CB8AC3E}">
        <p14:creationId xmlns:p14="http://schemas.microsoft.com/office/powerpoint/2010/main" val="15783948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lvl1pPr eaLnBrk="0" hangingPunct="0">
              <a:defRPr b="1"/>
            </a:lvl1pPr>
          </a:lstStyle>
          <a:p>
            <a:fld id="{51395C24-2B9C-D24A-9660-BF2ECB765613}" type="datetimeFigureOut">
              <a:rPr lang="sl-SI"/>
              <a:pPr/>
              <a:t>13.6.2018</a:t>
            </a:fld>
            <a:endParaRPr lang="sl-SI"/>
          </a:p>
        </p:txBody>
      </p:sp>
      <p:sp>
        <p:nvSpPr>
          <p:cNvPr id="5" name="Ograda noge 4"/>
          <p:cNvSpPr>
            <a:spLocks noGrp="1"/>
          </p:cNvSpPr>
          <p:nvPr>
            <p:ph type="ftr" sz="quarter" idx="11"/>
          </p:nvPr>
        </p:nvSpPr>
        <p:spPr/>
        <p:txBody>
          <a:bodyPr/>
          <a:lstStyle>
            <a:lvl1pPr eaLnBrk="0" fontAlgn="base" hangingPunct="0">
              <a:spcBef>
                <a:spcPct val="0"/>
              </a:spcBef>
              <a:spcAft>
                <a:spcPct val="0"/>
              </a:spcAft>
              <a:defRPr b="1">
                <a:latin typeface="Calibri" panose="020F0502020204030204" pitchFamily="34" charset="0"/>
              </a:defRPr>
            </a:lvl1pPr>
          </a:lstStyle>
          <a:p>
            <a:pPr>
              <a:defRPr/>
            </a:pPr>
            <a:endParaRPr lang="sl-SI"/>
          </a:p>
        </p:txBody>
      </p:sp>
      <p:sp>
        <p:nvSpPr>
          <p:cNvPr id="6" name="Ograda številke diapozitiva 5"/>
          <p:cNvSpPr>
            <a:spLocks noGrp="1"/>
          </p:cNvSpPr>
          <p:nvPr>
            <p:ph type="sldNum" sz="quarter" idx="12"/>
          </p:nvPr>
        </p:nvSpPr>
        <p:spPr/>
        <p:txBody>
          <a:bodyPr/>
          <a:lstStyle>
            <a:lvl1pPr eaLnBrk="0" hangingPunct="0">
              <a:defRPr b="1"/>
            </a:lvl1pPr>
          </a:lstStyle>
          <a:p>
            <a:fld id="{85207356-3E6E-2441-AD50-EEAF780B9C39}" type="slidenum">
              <a:rPr lang="sl-SI"/>
              <a:pPr/>
              <a:t>‹#›</a:t>
            </a:fld>
            <a:endParaRPr lang="sl-SI"/>
          </a:p>
        </p:txBody>
      </p:sp>
    </p:spTree>
    <p:extLst>
      <p:ext uri="{BB962C8B-B14F-4D97-AF65-F5344CB8AC3E}">
        <p14:creationId xmlns:p14="http://schemas.microsoft.com/office/powerpoint/2010/main" val="27718120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smtClean="0"/>
              <a:t>Uredite slog naslova matrice</a:t>
            </a:r>
            <a:endParaRPr lang="sl-SI"/>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lvl1pPr eaLnBrk="0" hangingPunct="0">
              <a:defRPr b="1"/>
            </a:lvl1pPr>
          </a:lstStyle>
          <a:p>
            <a:fld id="{1B944A95-4633-614B-B2D2-82B3283936A5}" type="datetimeFigureOut">
              <a:rPr lang="sl-SI"/>
              <a:pPr/>
              <a:t>13.6.2018</a:t>
            </a:fld>
            <a:endParaRPr lang="sl-SI"/>
          </a:p>
        </p:txBody>
      </p:sp>
      <p:sp>
        <p:nvSpPr>
          <p:cNvPr id="5" name="Ograda noge 4"/>
          <p:cNvSpPr>
            <a:spLocks noGrp="1"/>
          </p:cNvSpPr>
          <p:nvPr>
            <p:ph type="ftr" sz="quarter" idx="11"/>
          </p:nvPr>
        </p:nvSpPr>
        <p:spPr/>
        <p:txBody>
          <a:bodyPr/>
          <a:lstStyle>
            <a:lvl1pPr eaLnBrk="0" fontAlgn="base" hangingPunct="0">
              <a:spcBef>
                <a:spcPct val="0"/>
              </a:spcBef>
              <a:spcAft>
                <a:spcPct val="0"/>
              </a:spcAft>
              <a:defRPr b="1">
                <a:latin typeface="Calibri" panose="020F0502020204030204" pitchFamily="34" charset="0"/>
              </a:defRPr>
            </a:lvl1pPr>
          </a:lstStyle>
          <a:p>
            <a:pPr>
              <a:defRPr/>
            </a:pPr>
            <a:endParaRPr lang="sl-SI"/>
          </a:p>
        </p:txBody>
      </p:sp>
      <p:sp>
        <p:nvSpPr>
          <p:cNvPr id="6" name="Ograda številke diapozitiva 5"/>
          <p:cNvSpPr>
            <a:spLocks noGrp="1"/>
          </p:cNvSpPr>
          <p:nvPr>
            <p:ph type="sldNum" sz="quarter" idx="12"/>
          </p:nvPr>
        </p:nvSpPr>
        <p:spPr/>
        <p:txBody>
          <a:bodyPr/>
          <a:lstStyle>
            <a:lvl1pPr eaLnBrk="0" hangingPunct="0">
              <a:defRPr b="1"/>
            </a:lvl1pPr>
          </a:lstStyle>
          <a:p>
            <a:fld id="{4C6F2BCF-36B5-524E-9B36-42F330F307C0}" type="slidenum">
              <a:rPr lang="sl-SI"/>
              <a:pPr/>
              <a:t>‹#›</a:t>
            </a:fld>
            <a:endParaRPr lang="sl-SI"/>
          </a:p>
        </p:txBody>
      </p:sp>
    </p:spTree>
    <p:extLst>
      <p:ext uri="{BB962C8B-B14F-4D97-AF65-F5344CB8AC3E}">
        <p14:creationId xmlns:p14="http://schemas.microsoft.com/office/powerpoint/2010/main" val="7171088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ext Slide 2">
    <p:spTree>
      <p:nvGrpSpPr>
        <p:cNvPr id="1" name=""/>
        <p:cNvGrpSpPr/>
        <p:nvPr/>
      </p:nvGrpSpPr>
      <p:grpSpPr>
        <a:xfrm>
          <a:off x="0" y="0"/>
          <a:ext cx="0" cy="0"/>
          <a:chOff x="0" y="0"/>
          <a:chExt cx="0" cy="0"/>
        </a:xfrm>
      </p:grpSpPr>
      <p:pic>
        <p:nvPicPr>
          <p:cNvPr id="4" name="Picture 8" descr="BTC 2014 BTC PPT-PREVOD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a:spLocks noGrp="1"/>
          </p:cNvSpPr>
          <p:nvPr>
            <p:ph type="ctrTitle"/>
          </p:nvPr>
        </p:nvSpPr>
        <p:spPr>
          <a:xfrm>
            <a:off x="639618" y="483273"/>
            <a:ext cx="7772400" cy="615553"/>
          </a:xfrm>
          <a:prstGeom prst="rect">
            <a:avLst/>
          </a:prstGeom>
        </p:spPr>
        <p:txBody>
          <a:bodyPr>
            <a:spAutoFit/>
          </a:bodyPr>
          <a:lstStyle>
            <a:lvl1pPr algn="l">
              <a:defRPr sz="3400">
                <a:solidFill>
                  <a:schemeClr val="tx1">
                    <a:lumMod val="75000"/>
                    <a:lumOff val="25000"/>
                  </a:schemeClr>
                </a:solidFill>
              </a:defRPr>
            </a:lvl1pPr>
          </a:lstStyle>
          <a:p>
            <a:r>
              <a:rPr lang="sl-SI" dirty="0" smtClean="0"/>
              <a:t>Click to edit Master title style</a:t>
            </a:r>
            <a:endParaRPr lang="en-US" dirty="0"/>
          </a:p>
        </p:txBody>
      </p:sp>
      <p:sp>
        <p:nvSpPr>
          <p:cNvPr id="6" name="Subtitle 2"/>
          <p:cNvSpPr>
            <a:spLocks noGrp="1"/>
          </p:cNvSpPr>
          <p:nvPr>
            <p:ph type="subTitle" idx="1"/>
          </p:nvPr>
        </p:nvSpPr>
        <p:spPr>
          <a:xfrm>
            <a:off x="639618" y="2133600"/>
            <a:ext cx="7772400" cy="400110"/>
          </a:xfrm>
          <a:prstGeom prst="rect">
            <a:avLst/>
          </a:prstGeom>
        </p:spPr>
        <p:txBody>
          <a:bodyPr wrap="square">
            <a:sp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Uredite slog podnaslova matrice</a:t>
            </a:r>
            <a:endParaRPr lang="en-US" dirty="0"/>
          </a:p>
        </p:txBody>
      </p:sp>
    </p:spTree>
    <p:extLst>
      <p:ext uri="{BB962C8B-B14F-4D97-AF65-F5344CB8AC3E}">
        <p14:creationId xmlns:p14="http://schemas.microsoft.com/office/powerpoint/2010/main" val="835261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slovnica 2A">
    <p:spTree>
      <p:nvGrpSpPr>
        <p:cNvPr id="1" name=""/>
        <p:cNvGrpSpPr/>
        <p:nvPr/>
      </p:nvGrpSpPr>
      <p:grpSpPr>
        <a:xfrm>
          <a:off x="0" y="0"/>
          <a:ext cx="0" cy="0"/>
          <a:chOff x="0" y="0"/>
          <a:chExt cx="0" cy="0"/>
        </a:xfrm>
      </p:grpSpPr>
      <p:pic>
        <p:nvPicPr>
          <p:cNvPr id="2" name="Picture 5" descr="BTC 2014 BTC PPT HIGH RES-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1096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pic>
        <p:nvPicPr>
          <p:cNvPr id="82" name="image8.jpeg" descr="BTC 2014 BTC PPT-PREVOD7.jpg"/>
          <p:cNvPicPr>
            <a:picLocks noChangeAspect="1"/>
          </p:cNvPicPr>
          <p:nvPr/>
        </p:nvPicPr>
        <p:blipFill>
          <a:blip r:embed="rId2">
            <a:extLst/>
          </a:blip>
          <a:srcRect l="89571" t="85116"/>
          <a:stretch>
            <a:fillRect/>
          </a:stretch>
        </p:blipFill>
        <p:spPr>
          <a:xfrm>
            <a:off x="8190407" y="5837287"/>
            <a:ext cx="953593" cy="1020714"/>
          </a:xfrm>
          <a:prstGeom prst="rect">
            <a:avLst/>
          </a:prstGeom>
          <a:ln w="12700">
            <a:miter lim="400000"/>
          </a:ln>
        </p:spPr>
      </p:pic>
      <p:sp>
        <p:nvSpPr>
          <p:cNvPr id="83" name="Shape 83"/>
          <p:cNvSpPr>
            <a:spLocks noGrp="1"/>
          </p:cNvSpPr>
          <p:nvPr>
            <p:ph type="sldNum" sz="quarter" idx="2"/>
          </p:nvPr>
        </p:nvSpPr>
        <p:spPr>
          <a:xfrm>
            <a:off x="6294578" y="6221731"/>
            <a:ext cx="258623" cy="26923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4274152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Naslov Uvodni 2">
    <p:spTree>
      <p:nvGrpSpPr>
        <p:cNvPr id="1" name=""/>
        <p:cNvGrpSpPr/>
        <p:nvPr/>
      </p:nvGrpSpPr>
      <p:grpSpPr>
        <a:xfrm>
          <a:off x="0" y="0"/>
          <a:ext cx="0" cy="0"/>
          <a:chOff x="0" y="0"/>
          <a:chExt cx="0" cy="0"/>
        </a:xfrm>
      </p:grpSpPr>
      <p:pic>
        <p:nvPicPr>
          <p:cNvPr id="3" name="Picture 8" descr="BTC 2014 BTC PPT-PREVOD9.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ctrTitle"/>
          </p:nvPr>
        </p:nvSpPr>
        <p:spPr>
          <a:xfrm>
            <a:off x="0" y="2973245"/>
            <a:ext cx="9144000" cy="553994"/>
          </a:xfrm>
          <a:prstGeom prst="rect">
            <a:avLst/>
          </a:prstGeom>
        </p:spPr>
        <p:txBody>
          <a:bodyPr wrap="square" anchor="t" anchorCtr="0">
            <a:spAutoFit/>
          </a:bodyPr>
          <a:lstStyle>
            <a:lvl1pPr indent="0" algn="ctr">
              <a:defRPr sz="3000" cap="all">
                <a:solidFill>
                  <a:schemeClr val="tx1">
                    <a:lumMod val="75000"/>
                    <a:lumOff val="25000"/>
                  </a:schemeClr>
                </a:solidFill>
              </a:defRPr>
            </a:lvl1pPr>
          </a:lstStyle>
          <a:p>
            <a:endParaRPr lang="en-US" dirty="0"/>
          </a:p>
        </p:txBody>
      </p:sp>
    </p:spTree>
    <p:extLst>
      <p:ext uri="{BB962C8B-B14F-4D97-AF65-F5344CB8AC3E}">
        <p14:creationId xmlns:p14="http://schemas.microsoft.com/office/powerpoint/2010/main" val="714805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slovnica 2B">
    <p:spTree>
      <p:nvGrpSpPr>
        <p:cNvPr id="1" name=""/>
        <p:cNvGrpSpPr/>
        <p:nvPr/>
      </p:nvGrpSpPr>
      <p:grpSpPr>
        <a:xfrm>
          <a:off x="0" y="0"/>
          <a:ext cx="0" cy="0"/>
          <a:chOff x="0" y="0"/>
          <a:chExt cx="0" cy="0"/>
        </a:xfrm>
      </p:grpSpPr>
      <p:pic>
        <p:nvPicPr>
          <p:cNvPr id="2" name="Picture 5" descr="BTC 2014 BTC PPT HIGH RES-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8079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slov Uvodni 1">
    <p:spTree>
      <p:nvGrpSpPr>
        <p:cNvPr id="1" name=""/>
        <p:cNvGrpSpPr/>
        <p:nvPr/>
      </p:nvGrpSpPr>
      <p:grpSpPr>
        <a:xfrm>
          <a:off x="0" y="0"/>
          <a:ext cx="0" cy="0"/>
          <a:chOff x="0" y="0"/>
          <a:chExt cx="0" cy="0"/>
        </a:xfrm>
      </p:grpSpPr>
      <p:pic>
        <p:nvPicPr>
          <p:cNvPr id="3" name="Picture 6" descr="BTC 2014 BTC PPT-PREVOD8.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a:spLocks noGrp="1"/>
          </p:cNvSpPr>
          <p:nvPr>
            <p:ph type="ctrTitle"/>
          </p:nvPr>
        </p:nvSpPr>
        <p:spPr>
          <a:xfrm>
            <a:off x="0" y="2973242"/>
            <a:ext cx="9144000" cy="707886"/>
          </a:xfrm>
          <a:prstGeom prst="rect">
            <a:avLst/>
          </a:prstGeom>
        </p:spPr>
        <p:txBody>
          <a:bodyPr wrap="square" anchor="t" anchorCtr="0">
            <a:spAutoFit/>
          </a:bodyPr>
          <a:lstStyle>
            <a:lvl1pPr indent="0" algn="ctr">
              <a:defRPr sz="4000" cap="all">
                <a:solidFill>
                  <a:schemeClr val="bg1"/>
                </a:solidFill>
              </a:defRPr>
            </a:lvl1pPr>
          </a:lstStyle>
          <a:p>
            <a:endParaRPr lang="en-US" dirty="0"/>
          </a:p>
        </p:txBody>
      </p:sp>
    </p:spTree>
    <p:extLst>
      <p:ext uri="{BB962C8B-B14F-4D97-AF65-F5344CB8AC3E}">
        <p14:creationId xmlns:p14="http://schemas.microsoft.com/office/powerpoint/2010/main" val="3554929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slov Uvodni 2">
    <p:spTree>
      <p:nvGrpSpPr>
        <p:cNvPr id="1" name=""/>
        <p:cNvGrpSpPr/>
        <p:nvPr/>
      </p:nvGrpSpPr>
      <p:grpSpPr>
        <a:xfrm>
          <a:off x="0" y="0"/>
          <a:ext cx="0" cy="0"/>
          <a:chOff x="0" y="0"/>
          <a:chExt cx="0" cy="0"/>
        </a:xfrm>
      </p:grpSpPr>
      <p:pic>
        <p:nvPicPr>
          <p:cNvPr id="3" name="Picture 8" descr="BTC 2014 BTC PPT-PREVOD9.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a:spLocks noGrp="1"/>
          </p:cNvSpPr>
          <p:nvPr>
            <p:ph type="ctrTitle"/>
          </p:nvPr>
        </p:nvSpPr>
        <p:spPr>
          <a:xfrm>
            <a:off x="0" y="2973242"/>
            <a:ext cx="9144000" cy="707886"/>
          </a:xfrm>
          <a:prstGeom prst="rect">
            <a:avLst/>
          </a:prstGeom>
        </p:spPr>
        <p:txBody>
          <a:bodyPr wrap="square" anchor="t" anchorCtr="0">
            <a:spAutoFit/>
          </a:bodyPr>
          <a:lstStyle>
            <a:lvl1pPr indent="0" algn="ctr">
              <a:defRPr sz="4000" cap="all">
                <a:solidFill>
                  <a:schemeClr val="tx1">
                    <a:lumMod val="75000"/>
                    <a:lumOff val="25000"/>
                  </a:schemeClr>
                </a:solidFill>
              </a:defRPr>
            </a:lvl1pPr>
          </a:lstStyle>
          <a:p>
            <a:endParaRPr lang="en-US" dirty="0"/>
          </a:p>
        </p:txBody>
      </p:sp>
    </p:spTree>
    <p:extLst>
      <p:ext uri="{BB962C8B-B14F-4D97-AF65-F5344CB8AC3E}">
        <p14:creationId xmlns:p14="http://schemas.microsoft.com/office/powerpoint/2010/main" val="609046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ext Slide 1">
    <p:spTree>
      <p:nvGrpSpPr>
        <p:cNvPr id="1" name=""/>
        <p:cNvGrpSpPr/>
        <p:nvPr/>
      </p:nvGrpSpPr>
      <p:grpSpPr>
        <a:xfrm>
          <a:off x="0" y="0"/>
          <a:ext cx="0" cy="0"/>
          <a:chOff x="0" y="0"/>
          <a:chExt cx="0" cy="0"/>
        </a:xfrm>
      </p:grpSpPr>
      <p:pic>
        <p:nvPicPr>
          <p:cNvPr id="4" name="Picture 3" descr="BTC 2014 BTC PPT-PREVOD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39618" y="483273"/>
            <a:ext cx="7772400" cy="615553"/>
          </a:xfrm>
          <a:prstGeom prst="rect">
            <a:avLst/>
          </a:prstGeom>
        </p:spPr>
        <p:txBody>
          <a:bodyPr>
            <a:spAutoFit/>
          </a:bodyPr>
          <a:lstStyle>
            <a:lvl1pPr algn="l">
              <a:defRPr sz="3400">
                <a:solidFill>
                  <a:schemeClr val="tx1">
                    <a:lumMod val="75000"/>
                    <a:lumOff val="25000"/>
                  </a:schemeClr>
                </a:solidFill>
              </a:defRPr>
            </a:lvl1pPr>
          </a:lstStyle>
          <a:p>
            <a:r>
              <a:rPr lang="sl-SI" dirty="0" smtClean="0"/>
              <a:t>Click to edit Master title style</a:t>
            </a:r>
            <a:endParaRPr lang="en-US" dirty="0"/>
          </a:p>
        </p:txBody>
      </p:sp>
      <p:sp>
        <p:nvSpPr>
          <p:cNvPr id="3" name="Subtitle 2"/>
          <p:cNvSpPr>
            <a:spLocks noGrp="1"/>
          </p:cNvSpPr>
          <p:nvPr>
            <p:ph type="subTitle" idx="1"/>
          </p:nvPr>
        </p:nvSpPr>
        <p:spPr>
          <a:xfrm>
            <a:off x="639618" y="2133600"/>
            <a:ext cx="7772400" cy="400110"/>
          </a:xfrm>
          <a:prstGeom prst="rect">
            <a:avLst/>
          </a:prstGeom>
        </p:spPr>
        <p:txBody>
          <a:bodyPr wrap="square">
            <a:sp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Uredite slog podnaslova matrice</a:t>
            </a:r>
            <a:endParaRPr lang="en-US" dirty="0"/>
          </a:p>
        </p:txBody>
      </p:sp>
    </p:spTree>
    <p:extLst>
      <p:ext uri="{BB962C8B-B14F-4D97-AF65-F5344CB8AC3E}">
        <p14:creationId xmlns:p14="http://schemas.microsoft.com/office/powerpoint/2010/main" val="613180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Brez naslova 1">
    <p:spTree>
      <p:nvGrpSpPr>
        <p:cNvPr id="1" name=""/>
        <p:cNvGrpSpPr/>
        <p:nvPr/>
      </p:nvGrpSpPr>
      <p:grpSpPr>
        <a:xfrm>
          <a:off x="0" y="0"/>
          <a:ext cx="0" cy="0"/>
          <a:chOff x="0" y="0"/>
          <a:chExt cx="0" cy="0"/>
        </a:xfrm>
      </p:grpSpPr>
      <p:pic>
        <p:nvPicPr>
          <p:cNvPr id="3" name="Picture 2" descr="BTC 2014 BTC PPT-PREVOD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Subtitle 2"/>
          <p:cNvSpPr>
            <a:spLocks noGrp="1"/>
          </p:cNvSpPr>
          <p:nvPr>
            <p:ph type="subTitle" idx="1"/>
          </p:nvPr>
        </p:nvSpPr>
        <p:spPr>
          <a:xfrm>
            <a:off x="639618" y="683575"/>
            <a:ext cx="7824328" cy="400110"/>
          </a:xfrm>
          <a:prstGeom prst="rect">
            <a:avLst/>
          </a:prstGeom>
        </p:spPr>
        <p:txBody>
          <a:bodyPr wrap="square">
            <a:sp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Uredite slog podnaslova matrice</a:t>
            </a:r>
            <a:endParaRPr lang="en-US" dirty="0"/>
          </a:p>
        </p:txBody>
      </p:sp>
    </p:spTree>
    <p:extLst>
      <p:ext uri="{BB962C8B-B14F-4D97-AF65-F5344CB8AC3E}">
        <p14:creationId xmlns:p14="http://schemas.microsoft.com/office/powerpoint/2010/main" val="585740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pic>
        <p:nvPicPr>
          <p:cNvPr id="4" name="Picture 8" descr="BTC 2014 BTC PPT-PREVOD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a:spLocks noGrp="1"/>
          </p:cNvSpPr>
          <p:nvPr>
            <p:ph type="ctrTitle"/>
          </p:nvPr>
        </p:nvSpPr>
        <p:spPr>
          <a:xfrm>
            <a:off x="639618" y="483273"/>
            <a:ext cx="7772400" cy="615553"/>
          </a:xfrm>
          <a:prstGeom prst="rect">
            <a:avLst/>
          </a:prstGeom>
        </p:spPr>
        <p:txBody>
          <a:bodyPr>
            <a:spAutoFit/>
          </a:bodyPr>
          <a:lstStyle>
            <a:lvl1pPr algn="l">
              <a:defRPr sz="3400">
                <a:solidFill>
                  <a:schemeClr val="tx1">
                    <a:lumMod val="75000"/>
                    <a:lumOff val="25000"/>
                  </a:schemeClr>
                </a:solidFill>
              </a:defRPr>
            </a:lvl1pPr>
          </a:lstStyle>
          <a:p>
            <a:r>
              <a:rPr lang="sl-SI" dirty="0" smtClean="0"/>
              <a:t>Click to edit Master title style</a:t>
            </a:r>
            <a:endParaRPr lang="en-US" dirty="0"/>
          </a:p>
        </p:txBody>
      </p:sp>
      <p:sp>
        <p:nvSpPr>
          <p:cNvPr id="6" name="Subtitle 2"/>
          <p:cNvSpPr>
            <a:spLocks noGrp="1"/>
          </p:cNvSpPr>
          <p:nvPr>
            <p:ph type="subTitle" idx="1"/>
          </p:nvPr>
        </p:nvSpPr>
        <p:spPr>
          <a:xfrm>
            <a:off x="639618" y="2133600"/>
            <a:ext cx="7772400" cy="400110"/>
          </a:xfrm>
          <a:prstGeom prst="rect">
            <a:avLst/>
          </a:prstGeom>
        </p:spPr>
        <p:txBody>
          <a:bodyPr wrap="square">
            <a:sp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Uredite slog podnaslova matrice</a:t>
            </a:r>
            <a:endParaRPr lang="en-US" dirty="0"/>
          </a:p>
        </p:txBody>
      </p:sp>
    </p:spTree>
    <p:extLst>
      <p:ext uri="{BB962C8B-B14F-4D97-AF65-F5344CB8AC3E}">
        <p14:creationId xmlns:p14="http://schemas.microsoft.com/office/powerpoint/2010/main" val="1844675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6272" r:id="rId1"/>
    <p:sldLayoutId id="2147486273" r:id="rId2"/>
    <p:sldLayoutId id="2147486274" r:id="rId3"/>
    <p:sldLayoutId id="2147486275" r:id="rId4"/>
    <p:sldLayoutId id="2147486276" r:id="rId5"/>
    <p:sldLayoutId id="2147486277" r:id="rId6"/>
    <p:sldLayoutId id="2147486278" r:id="rId7"/>
    <p:sldLayoutId id="2147486279" r:id="rId8"/>
    <p:sldLayoutId id="2147486280" r:id="rId9"/>
    <p:sldLayoutId id="2147486281" r:id="rId10"/>
    <p:sldLayoutId id="2147486282" r:id="rId11"/>
    <p:sldLayoutId id="2147486283" r:id="rId12"/>
    <p:sldLayoutId id="2147486284" r:id="rId13"/>
    <p:sldLayoutId id="2147486285" r:id="rId14"/>
    <p:sldLayoutId id="2147486286" r:id="rId15"/>
    <p:sldLayoutId id="2147486341" r:id="rId16"/>
    <p:sldLayoutId id="2147486343" r:id="rId17"/>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mj-cs"/>
        </a:defRPr>
      </a:lvl1pPr>
      <a:lvl2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2pPr>
      <a:lvl3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3pPr>
      <a:lvl4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4pPr>
      <a:lvl5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5pPr>
      <a:lvl6pPr marL="457200" algn="ctr" defTabSz="457200" rtl="0" fontAlgn="base">
        <a:spcBef>
          <a:spcPct val="0"/>
        </a:spcBef>
        <a:spcAft>
          <a:spcPct val="0"/>
        </a:spcAft>
        <a:defRPr sz="4400">
          <a:solidFill>
            <a:schemeClr val="tx1"/>
          </a:solidFill>
          <a:latin typeface="Arial" panose="020B0604020202020204" pitchFamily="34" charset="0"/>
        </a:defRPr>
      </a:lvl6pPr>
      <a:lvl7pPr marL="914400" algn="ctr" defTabSz="457200" rtl="0" fontAlgn="base">
        <a:spcBef>
          <a:spcPct val="0"/>
        </a:spcBef>
        <a:spcAft>
          <a:spcPct val="0"/>
        </a:spcAft>
        <a:defRPr sz="4400">
          <a:solidFill>
            <a:schemeClr val="tx1"/>
          </a:solidFill>
          <a:latin typeface="Arial" panose="020B0604020202020204" pitchFamily="34" charset="0"/>
        </a:defRPr>
      </a:lvl7pPr>
      <a:lvl8pPr marL="1371600" algn="ctr" defTabSz="457200" rtl="0" fontAlgn="base">
        <a:spcBef>
          <a:spcPct val="0"/>
        </a:spcBef>
        <a:spcAft>
          <a:spcPct val="0"/>
        </a:spcAft>
        <a:defRPr sz="4400">
          <a:solidFill>
            <a:schemeClr val="tx1"/>
          </a:solidFill>
          <a:latin typeface="Arial" panose="020B0604020202020204" pitchFamily="34" charset="0"/>
        </a:defRPr>
      </a:lvl8pPr>
      <a:lvl9pPr marL="1828800" algn="ctr" defTabSz="457200" rtl="0" fontAlgn="base">
        <a:spcBef>
          <a:spcPct val="0"/>
        </a:spcBef>
        <a:spcAft>
          <a:spcPct val="0"/>
        </a:spcAft>
        <a:defRPr sz="4400">
          <a:solidFill>
            <a:schemeClr val="tx1"/>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Ograda naslova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l-SI"/>
              <a:t>Uredite slog naslova matrice</a:t>
            </a:r>
          </a:p>
        </p:txBody>
      </p:sp>
      <p:sp>
        <p:nvSpPr>
          <p:cNvPr id="2051" name="Ograda besedila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0">
                <a:solidFill>
                  <a:srgbClr val="898989"/>
                </a:solidFill>
              </a:defRPr>
            </a:lvl1pPr>
          </a:lstStyle>
          <a:p>
            <a:fld id="{5A5C02F2-DA8A-2742-B172-0A9DFD3546A1}" type="datetimeFigureOut">
              <a:rPr lang="sl-SI"/>
              <a:pPr/>
              <a:t>13.6.2018</a:t>
            </a:fld>
            <a:endParaRPr lang="sl-SI"/>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ea typeface="+mn-ea"/>
              </a:defRPr>
            </a:lvl1pPr>
          </a:lstStyle>
          <a:p>
            <a:pPr>
              <a:defRPr/>
            </a:pPr>
            <a:endParaRPr lang="sl-SI"/>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defRPr>
            </a:lvl1pPr>
          </a:lstStyle>
          <a:p>
            <a:fld id="{D7EDF473-972E-C340-ACFE-BC1D00D03ED2}" type="slidenum">
              <a:rPr lang="sl-SI"/>
              <a:pPr/>
              <a:t>‹#›</a:t>
            </a:fld>
            <a:endParaRPr lang="sl-SI"/>
          </a:p>
        </p:txBody>
      </p:sp>
    </p:spTree>
  </p:cSld>
  <p:clrMap bg1="lt1" tx1="dk1" bg2="lt2" tx2="dk2" accent1="accent1" accent2="accent2" accent3="accent3" accent4="accent4" accent5="accent5" accent6="accent6" hlink="hlink" folHlink="folHlink"/>
  <p:sldLayoutIdLst>
    <p:sldLayoutId id="2147486314" r:id="rId1"/>
    <p:sldLayoutId id="2147486315" r:id="rId2"/>
    <p:sldLayoutId id="2147486316" r:id="rId3"/>
    <p:sldLayoutId id="2147486317" r:id="rId4"/>
    <p:sldLayoutId id="2147486318" r:id="rId5"/>
    <p:sldLayoutId id="2147486319" r:id="rId6"/>
    <p:sldLayoutId id="2147486320" r:id="rId7"/>
    <p:sldLayoutId id="2147486321" r:id="rId8"/>
    <p:sldLayoutId id="2147486322" r:id="rId9"/>
    <p:sldLayoutId id="2147486323" r:id="rId10"/>
    <p:sldLayoutId id="2147486324" r:id="rId11"/>
    <p:sldLayoutId id="2147486342" r:id="rId12"/>
    <p:sldLayoutId id="2147486345" r:id="rId13"/>
    <p:sldLayoutId id="2147486346" r:id="rId14"/>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notesSlide" Target="../notesSlides/notesSlide3.xml"/><Relationship Id="rId18" Type="http://schemas.openxmlformats.org/officeDocument/2006/relationships/image" Target="../media/image80.jpe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slideLayout" Target="../slideLayouts/slideLayout9.xml"/><Relationship Id="rId17" Type="http://schemas.openxmlformats.org/officeDocument/2006/relationships/image" Target="../media/image79.jpeg"/><Relationship Id="rId2" Type="http://schemas.openxmlformats.org/officeDocument/2006/relationships/tags" Target="../tags/tag3.xml"/><Relationship Id="rId16" Type="http://schemas.openxmlformats.org/officeDocument/2006/relationships/image" Target="../media/image61.emf"/><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image" Target="../media/image78.jpeg"/><Relationship Id="rId10" Type="http://schemas.openxmlformats.org/officeDocument/2006/relationships/tags" Target="../tags/tag11.xml"/><Relationship Id="rId19" Type="http://schemas.openxmlformats.org/officeDocument/2006/relationships/image" Target="../media/image81.jpe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77.jpeg"/></Relationships>
</file>

<file path=ppt/slides/_rels/slide11.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9.xml"/><Relationship Id="rId4" Type="http://schemas.openxmlformats.org/officeDocument/2006/relationships/image" Target="../media/image87.png"/></Relationships>
</file>

<file path=ppt/slides/_rels/slide1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6.xml"/><Relationship Id="rId4" Type="http://schemas.openxmlformats.org/officeDocument/2006/relationships/image" Target="../media/image89.png"/></Relationships>
</file>

<file path=ppt/slides/_rels/slide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avlivinglab.com/" TargetMode="External"/><Relationship Id="rId1" Type="http://schemas.openxmlformats.org/officeDocument/2006/relationships/slideLayout" Target="../slideLayouts/slideLayout29.xml"/><Relationship Id="rId4" Type="http://schemas.openxmlformats.org/officeDocument/2006/relationships/image" Target="../media/image89.png"/></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89.png"/></Relationships>
</file>

<file path=ppt/slides/_rels/slide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youtube.com/watch?v=v_MX83KfH24" TargetMode="External"/><Relationship Id="rId1" Type="http://schemas.openxmlformats.org/officeDocument/2006/relationships/slideLayout" Target="../slideLayouts/slideLayout29.xml"/><Relationship Id="rId6" Type="http://schemas.openxmlformats.org/officeDocument/2006/relationships/image" Target="../media/image89.png"/><Relationship Id="rId5" Type="http://schemas.openxmlformats.org/officeDocument/2006/relationships/image" Target="../media/image94.png"/><Relationship Id="rId4" Type="http://schemas.openxmlformats.org/officeDocument/2006/relationships/image" Target="../media/image93.png"/></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btc.scplatform.eu/performance" TargetMode="External"/><Relationship Id="rId1" Type="http://schemas.openxmlformats.org/officeDocument/2006/relationships/slideLayout" Target="../slideLayouts/slideLayout29.xml"/><Relationship Id="rId4" Type="http://schemas.openxmlformats.org/officeDocument/2006/relationships/image" Target="../media/image96.png"/></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9.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21.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30.xml"/><Relationship Id="rId6" Type="http://schemas.openxmlformats.org/officeDocument/2006/relationships/hyperlink" Target="https://www.youtube.com/watch?v=-7vkseks3jQ&amp;t=48s" TargetMode="External"/><Relationship Id="rId5" Type="http://schemas.openxmlformats.org/officeDocument/2006/relationships/image" Target="../media/image105.emf"/><Relationship Id="rId4" Type="http://schemas.openxmlformats.org/officeDocument/2006/relationships/image" Target="../media/image104.png"/></Relationships>
</file>

<file path=ppt/slides/_rels/slide22.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image" Target="../media/image106.emf"/><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www.btc.si/bitcoin-city/" TargetMode="External"/><Relationship Id="rId1" Type="http://schemas.openxmlformats.org/officeDocument/2006/relationships/slideLayout" Target="../slideLayouts/slideLayout29.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2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xml"/><Relationship Id="rId7" Type="http://schemas.openxmlformats.org/officeDocument/2006/relationships/diagramQuickStyle" Target="../diagrams/quickStyle1.xml"/><Relationship Id="rId2" Type="http://schemas.openxmlformats.org/officeDocument/2006/relationships/slideLayout" Target="../slideLayouts/slideLayout9.xml"/><Relationship Id="rId1" Type="http://schemas.openxmlformats.org/officeDocument/2006/relationships/tags" Target="../tags/tag1.xml"/><Relationship Id="rId6" Type="http://schemas.openxmlformats.org/officeDocument/2006/relationships/diagramLayout" Target="../diagrams/layout1.xml"/><Relationship Id="rId11" Type="http://schemas.openxmlformats.org/officeDocument/2006/relationships/image" Target="../media/image18.jpeg"/><Relationship Id="rId5" Type="http://schemas.openxmlformats.org/officeDocument/2006/relationships/diagramData" Target="../diagrams/data1.xml"/><Relationship Id="rId10" Type="http://schemas.openxmlformats.org/officeDocument/2006/relationships/image" Target="../media/image17.jpeg"/><Relationship Id="rId4" Type="http://schemas.openxmlformats.org/officeDocument/2006/relationships/image" Target="../media/image16.jpe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18" Type="http://schemas.openxmlformats.org/officeDocument/2006/relationships/image" Target="../media/image35.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34.jpeg"/><Relationship Id="rId2" Type="http://schemas.openxmlformats.org/officeDocument/2006/relationships/image" Target="../media/image19.jpeg"/><Relationship Id="rId16" Type="http://schemas.openxmlformats.org/officeDocument/2006/relationships/image" Target="../media/image33.jpeg"/><Relationship Id="rId20" Type="http://schemas.openxmlformats.org/officeDocument/2006/relationships/image" Target="../media/image37.jpeg"/><Relationship Id="rId1" Type="http://schemas.openxmlformats.org/officeDocument/2006/relationships/slideLayout" Target="../slideLayouts/slideLayout9.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jpeg"/><Relationship Id="rId19" Type="http://schemas.openxmlformats.org/officeDocument/2006/relationships/image" Target="../media/image36.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png"/><Relationship Id="rId21" Type="http://schemas.openxmlformats.org/officeDocument/2006/relationships/image" Target="../media/image57.jpe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image" Target="../media/image38.jpe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9.xml"/><Relationship Id="rId6" Type="http://schemas.openxmlformats.org/officeDocument/2006/relationships/image" Target="../media/image42.png"/><Relationship Id="rId11" Type="http://schemas.openxmlformats.org/officeDocument/2006/relationships/image" Target="../media/image47.jpeg"/><Relationship Id="rId5" Type="http://schemas.openxmlformats.org/officeDocument/2006/relationships/image" Target="../media/image41.png"/><Relationship Id="rId15" Type="http://schemas.openxmlformats.org/officeDocument/2006/relationships/image" Target="../media/image51.jpeg"/><Relationship Id="rId23" Type="http://schemas.openxmlformats.org/officeDocument/2006/relationships/image" Target="../media/image59.emf"/><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jpe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6.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emf"/><Relationship Id="rId7" Type="http://schemas.openxmlformats.org/officeDocument/2006/relationships/image" Target="../media/image6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image" Target="../media/image70.tiff"/><Relationship Id="rId7" Type="http://schemas.openxmlformats.org/officeDocument/2006/relationships/image" Target="../media/image74.emf"/><Relationship Id="rId2" Type="http://schemas.openxmlformats.org/officeDocument/2006/relationships/image" Target="../media/image69.emf"/><Relationship Id="rId1" Type="http://schemas.openxmlformats.org/officeDocument/2006/relationships/slideLayout" Target="../slideLayouts/slideLayout9.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71.emf"/><Relationship Id="rId9" Type="http://schemas.openxmlformats.org/officeDocument/2006/relationships/image" Target="../media/image7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79062"/>
            <a:ext cx="9144000" cy="1938992"/>
          </a:xfrm>
        </p:spPr>
        <p:txBody>
          <a:bodyPr/>
          <a:lstStyle/>
          <a:p>
            <a:pPr>
              <a:defRPr/>
            </a:pPr>
            <a:r>
              <a:rPr lang="sl-SI" sz="6000" b="1" cap="none" dirty="0" smtClean="0">
                <a:solidFill>
                  <a:srgbClr val="0070C0"/>
                </a:solidFill>
                <a:latin typeface="Calibri" panose="020F0502020204030204" pitchFamily="34" charset="0"/>
                <a:ea typeface="+mj-ea"/>
              </a:rPr>
              <a:t>BTC </a:t>
            </a:r>
            <a:r>
              <a:rPr lang="sl-SI" sz="6000" b="1" cap="none" dirty="0" err="1" smtClean="0">
                <a:solidFill>
                  <a:srgbClr val="0070C0"/>
                </a:solidFill>
                <a:latin typeface="Calibri" panose="020F0502020204030204" pitchFamily="34" charset="0"/>
                <a:ea typeface="+mj-ea"/>
              </a:rPr>
              <a:t>Company</a:t>
            </a:r>
            <a:r>
              <a:rPr lang="sl-SI" sz="3200" b="1" cap="none" dirty="0" smtClean="0">
                <a:solidFill>
                  <a:srgbClr val="007CF9"/>
                </a:solidFill>
                <a:latin typeface="Calibri" panose="020F0502020204030204" pitchFamily="34" charset="0"/>
                <a:ea typeface="+mj-ea"/>
              </a:rPr>
              <a:t/>
            </a:r>
            <a:br>
              <a:rPr lang="sl-SI" sz="3200" b="1" cap="none" dirty="0" smtClean="0">
                <a:solidFill>
                  <a:srgbClr val="007CF9"/>
                </a:solidFill>
                <a:latin typeface="Calibri" panose="020F0502020204030204" pitchFamily="34" charset="0"/>
                <a:ea typeface="+mj-ea"/>
              </a:rPr>
            </a:br>
            <a:r>
              <a:rPr lang="sl-SI" sz="3200" b="1" cap="none" dirty="0" smtClean="0">
                <a:solidFill>
                  <a:srgbClr val="0070C0"/>
                </a:solidFill>
                <a:latin typeface="Calibri" panose="020F0502020204030204" pitchFamily="34" charset="0"/>
                <a:ea typeface="+mj-ea"/>
              </a:rPr>
              <a:t>Business </a:t>
            </a:r>
            <a:r>
              <a:rPr lang="sl-SI" sz="3200" b="1" cap="none" dirty="0" err="1">
                <a:solidFill>
                  <a:srgbClr val="0070C0"/>
                </a:solidFill>
                <a:latin typeface="Calibri" panose="020F0502020204030204" pitchFamily="34" charset="0"/>
                <a:ea typeface="+mj-ea"/>
              </a:rPr>
              <a:t>Transformation</a:t>
            </a:r>
            <a:r>
              <a:rPr lang="sl-SI" sz="3200" b="1" cap="none" dirty="0">
                <a:solidFill>
                  <a:srgbClr val="0070C0"/>
                </a:solidFill>
                <a:latin typeface="Calibri" panose="020F0502020204030204" pitchFamily="34" charset="0"/>
                <a:ea typeface="+mj-ea"/>
              </a:rPr>
              <a:t> </a:t>
            </a:r>
            <a:r>
              <a:rPr lang="sl-SI" sz="3200" b="1" cap="none" dirty="0" smtClean="0">
                <a:solidFill>
                  <a:srgbClr val="0070C0"/>
                </a:solidFill>
                <a:latin typeface="Calibri" panose="020F0502020204030204" pitchFamily="34" charset="0"/>
                <a:ea typeface="+mj-ea"/>
              </a:rPr>
              <a:t>Center</a:t>
            </a:r>
            <a:r>
              <a:rPr lang="sl-SI" sz="6000" b="1" cap="none" dirty="0" smtClean="0">
                <a:solidFill>
                  <a:srgbClr val="0070C0"/>
                </a:solidFill>
                <a:latin typeface="Calibri" panose="020F0502020204030204" pitchFamily="34" charset="0"/>
                <a:ea typeface="+mj-ea"/>
              </a:rPr>
              <a:t/>
            </a:r>
            <a:br>
              <a:rPr lang="sl-SI" sz="6000" b="1" cap="none" dirty="0" smtClean="0">
                <a:solidFill>
                  <a:srgbClr val="0070C0"/>
                </a:solidFill>
                <a:latin typeface="Calibri" panose="020F0502020204030204" pitchFamily="34" charset="0"/>
                <a:ea typeface="+mj-ea"/>
              </a:rPr>
            </a:br>
            <a:r>
              <a:rPr lang="sl-SI" sz="2800" cap="none" dirty="0" smtClean="0">
                <a:latin typeface="Calibri" panose="020F0502020204030204" pitchFamily="34" charset="0"/>
                <a:ea typeface="+mj-ea"/>
              </a:rPr>
              <a:t> </a:t>
            </a:r>
            <a:endParaRPr lang="en-US" sz="2800" b="1" cap="none" dirty="0">
              <a:latin typeface="Calibri" panose="020F0502020204030204" pitchFamily="34" charset="0"/>
              <a:ea typeface="+mj-ea"/>
            </a:endParaRPr>
          </a:p>
        </p:txBody>
      </p:sp>
      <p:cxnSp>
        <p:nvCxnSpPr>
          <p:cNvPr id="6" name="Raven povezovalnik 5"/>
          <p:cNvCxnSpPr>
            <a:cxnSpLocks noChangeShapeType="1"/>
          </p:cNvCxnSpPr>
          <p:nvPr/>
        </p:nvCxnSpPr>
        <p:spPr bwMode="auto">
          <a:xfrm>
            <a:off x="755576" y="1988840"/>
            <a:ext cx="7560840" cy="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7" name="Raven povezovalnik 6"/>
          <p:cNvCxnSpPr>
            <a:cxnSpLocks noChangeShapeType="1"/>
          </p:cNvCxnSpPr>
          <p:nvPr/>
        </p:nvCxnSpPr>
        <p:spPr bwMode="auto">
          <a:xfrm flipV="1">
            <a:off x="683568" y="3658121"/>
            <a:ext cx="7704856" cy="1"/>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5" name="PoljeZBesedilom 3"/>
          <p:cNvSpPr txBox="1">
            <a:spLocks noChangeArrowheads="1"/>
          </p:cNvSpPr>
          <p:nvPr/>
        </p:nvSpPr>
        <p:spPr bwMode="auto">
          <a:xfrm>
            <a:off x="2483768" y="3767594"/>
            <a:ext cx="4320480" cy="1846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en-US" altLang="sl-SI" sz="1800" dirty="0" smtClean="0">
              <a:solidFill>
                <a:schemeClr val="tx1">
                  <a:lumMod val="75000"/>
                  <a:lumOff val="25000"/>
                </a:schemeClr>
              </a:solidFill>
            </a:endParaRPr>
          </a:p>
          <a:p>
            <a:pPr algn="ctr">
              <a:spcBef>
                <a:spcPct val="0"/>
              </a:spcBef>
              <a:buFontTx/>
              <a:buNone/>
              <a:defRPr/>
            </a:pPr>
            <a:r>
              <a:rPr lang="sl-SI" altLang="sl-SI" sz="1800" dirty="0" smtClean="0">
                <a:solidFill>
                  <a:schemeClr val="tx1">
                    <a:lumMod val="75000"/>
                    <a:lumOff val="25000"/>
                  </a:schemeClr>
                </a:solidFill>
              </a:rPr>
              <a:t>Mark Kalin</a:t>
            </a:r>
            <a:r>
              <a:rPr lang="en-US" altLang="sl-SI" sz="1800" dirty="0" smtClean="0">
                <a:solidFill>
                  <a:schemeClr val="tx1">
                    <a:lumMod val="75000"/>
                    <a:lumOff val="25000"/>
                  </a:schemeClr>
                </a:solidFill>
              </a:rPr>
              <a:t>,</a:t>
            </a:r>
          </a:p>
          <a:p>
            <a:pPr algn="ctr">
              <a:spcBef>
                <a:spcPct val="0"/>
              </a:spcBef>
              <a:buFontTx/>
              <a:buNone/>
              <a:defRPr/>
            </a:pPr>
            <a:r>
              <a:rPr lang="sl-SI" altLang="sl-SI" sz="1800" b="0" dirty="0" err="1" smtClean="0">
                <a:solidFill>
                  <a:schemeClr val="tx1">
                    <a:lumMod val="75000"/>
                    <a:lumOff val="25000"/>
                  </a:schemeClr>
                </a:solidFill>
              </a:rPr>
              <a:t>Deputy</a:t>
            </a:r>
            <a:r>
              <a:rPr lang="sl-SI" altLang="sl-SI" sz="1800" b="0" dirty="0" smtClean="0">
                <a:solidFill>
                  <a:schemeClr val="tx1">
                    <a:lumMod val="75000"/>
                    <a:lumOff val="25000"/>
                  </a:schemeClr>
                </a:solidFill>
              </a:rPr>
              <a:t> </a:t>
            </a:r>
            <a:r>
              <a:rPr lang="en-US" altLang="sl-SI" sz="1800" b="0" dirty="0" smtClean="0">
                <a:solidFill>
                  <a:schemeClr val="tx1">
                    <a:lumMod val="75000"/>
                    <a:lumOff val="25000"/>
                  </a:schemeClr>
                </a:solidFill>
              </a:rPr>
              <a:t>Chief innovation and Digital Officer</a:t>
            </a:r>
            <a:endParaRPr lang="en-US" altLang="sl-SI" sz="1800" b="0" dirty="0">
              <a:solidFill>
                <a:schemeClr val="tx1">
                  <a:lumMod val="75000"/>
                  <a:lumOff val="25000"/>
                </a:schemeClr>
              </a:solidFill>
            </a:endParaRPr>
          </a:p>
          <a:p>
            <a:pPr algn="ctr">
              <a:spcBef>
                <a:spcPct val="0"/>
              </a:spcBef>
              <a:buFontTx/>
              <a:buNone/>
              <a:defRPr/>
            </a:pPr>
            <a:endParaRPr lang="sl-SI" altLang="sl-SI" sz="1600" dirty="0" smtClean="0">
              <a:solidFill>
                <a:schemeClr val="tx1">
                  <a:lumMod val="75000"/>
                  <a:lumOff val="25000"/>
                </a:schemeClr>
              </a:solidFill>
              <a:ea typeface="+mn-ea"/>
            </a:endParaRPr>
          </a:p>
          <a:p>
            <a:pPr algn="ctr">
              <a:spcBef>
                <a:spcPct val="0"/>
              </a:spcBef>
              <a:buFontTx/>
              <a:buNone/>
              <a:defRPr/>
            </a:pPr>
            <a:endParaRPr lang="sl-SI" altLang="sl-SI" sz="1600" dirty="0" smtClean="0">
              <a:solidFill>
                <a:schemeClr val="tx1">
                  <a:lumMod val="75000"/>
                  <a:lumOff val="25000"/>
                </a:schemeClr>
              </a:solidFill>
              <a:ea typeface="+mn-ea"/>
            </a:endParaRPr>
          </a:p>
          <a:p>
            <a:pPr algn="ctr">
              <a:spcBef>
                <a:spcPct val="0"/>
              </a:spcBef>
              <a:buFontTx/>
              <a:buNone/>
              <a:defRPr/>
            </a:pPr>
            <a:endParaRPr lang="sl-SI" altLang="sl-SI" sz="1400" dirty="0" smtClean="0">
              <a:ea typeface="+mn-ea"/>
            </a:endParaRPr>
          </a:p>
          <a:p>
            <a:pPr algn="ctr">
              <a:spcBef>
                <a:spcPct val="0"/>
              </a:spcBef>
              <a:buFontTx/>
              <a:buNone/>
              <a:defRPr/>
            </a:pPr>
            <a:r>
              <a:rPr lang="sl-SI" altLang="sl-SI" sz="1400" dirty="0" err="1" smtClean="0">
                <a:ea typeface="+mn-ea"/>
              </a:rPr>
              <a:t>June</a:t>
            </a:r>
            <a:r>
              <a:rPr lang="sl-SI" altLang="sl-SI" sz="1400" dirty="0" smtClean="0">
                <a:ea typeface="+mn-ea"/>
              </a:rPr>
              <a:t>, 2018</a:t>
            </a:r>
          </a:p>
        </p:txBody>
      </p:sp>
    </p:spTree>
    <p:extLst>
      <p:ext uri="{BB962C8B-B14F-4D97-AF65-F5344CB8AC3E}">
        <p14:creationId xmlns:p14="http://schemas.microsoft.com/office/powerpoint/2010/main" val="10679197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Naslov 1"/>
          <p:cNvSpPr>
            <a:spLocks noGrp="1"/>
          </p:cNvSpPr>
          <p:nvPr>
            <p:ph type="ctrTitle"/>
          </p:nvPr>
        </p:nvSpPr>
        <p:spPr bwMode="auto">
          <a:xfrm>
            <a:off x="269875" y="79375"/>
            <a:ext cx="8405813" cy="113877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sl-SI" sz="3600" dirty="0">
                <a:solidFill>
                  <a:srgbClr val="3366FF"/>
                </a:solidFill>
                <a:latin typeface="Calibri" panose="020F0502020204030204" pitchFamily="34" charset="0"/>
                <a:cs typeface="Arial" panose="020B0604020202020204" pitchFamily="34" charset="0"/>
              </a:rPr>
              <a:t>ABC </a:t>
            </a:r>
            <a:r>
              <a:rPr lang="sl-SI" sz="3600" dirty="0" err="1">
                <a:solidFill>
                  <a:srgbClr val="3366FF"/>
                </a:solidFill>
                <a:latin typeface="Calibri" panose="020F0502020204030204" pitchFamily="34" charset="0"/>
                <a:cs typeface="Arial" panose="020B0604020202020204" pitchFamily="34" charset="0"/>
              </a:rPr>
              <a:t>Accelerator</a:t>
            </a:r>
            <a:r>
              <a:rPr lang="sl-SI" sz="3600" dirty="0">
                <a:solidFill>
                  <a:srgbClr val="3366FF"/>
                </a:solidFill>
                <a:latin typeface="Calibri" panose="020F0502020204030204" pitchFamily="34" charset="0"/>
                <a:cs typeface="Arial" panose="020B0604020202020204" pitchFamily="34" charset="0"/>
              </a:rPr>
              <a:t> </a:t>
            </a:r>
            <a:r>
              <a:rPr lang="sl-SI" sz="3600" dirty="0" err="1">
                <a:solidFill>
                  <a:srgbClr val="3366FF"/>
                </a:solidFill>
                <a:latin typeface="Calibri" panose="020F0502020204030204" pitchFamily="34" charset="0"/>
                <a:cs typeface="Arial" panose="020B0604020202020204" pitchFamily="34" charset="0"/>
              </a:rPr>
              <a:t>E</a:t>
            </a:r>
            <a:r>
              <a:rPr lang="sl-SI" sz="3600" dirty="0" err="1" smtClean="0">
                <a:solidFill>
                  <a:srgbClr val="3366FF"/>
                </a:solidFill>
                <a:latin typeface="Calibri" panose="020F0502020204030204" pitchFamily="34" charset="0"/>
                <a:cs typeface="Arial" panose="020B0604020202020204" pitchFamily="34" charset="0"/>
              </a:rPr>
              <a:t>cosystem</a:t>
            </a:r>
            <a:r>
              <a:rPr lang="en-US" sz="3200" dirty="0" smtClean="0">
                <a:solidFill>
                  <a:srgbClr val="404040"/>
                </a:solidFill>
                <a:latin typeface="Calibri" panose="020F0502020204030204" pitchFamily="34" charset="0"/>
              </a:rPr>
              <a:t>: </a:t>
            </a:r>
            <a:r>
              <a:rPr lang="sl-SI" sz="3200" dirty="0">
                <a:solidFill>
                  <a:srgbClr val="404040"/>
                </a:solidFill>
                <a:latin typeface="Calibri" panose="020F0502020204030204" pitchFamily="34" charset="0"/>
              </a:rPr>
              <a:t>Bridge between Europe and </a:t>
            </a:r>
            <a:r>
              <a:rPr lang="sl-SI" sz="3200" dirty="0" smtClean="0">
                <a:solidFill>
                  <a:srgbClr val="404040"/>
                </a:solidFill>
                <a:latin typeface="Calibri" panose="020F0502020204030204" pitchFamily="34" charset="0"/>
              </a:rPr>
              <a:t>USA, with Slovenia as a CORE</a:t>
            </a:r>
            <a:endParaRPr lang="en-US" sz="3200" dirty="0">
              <a:solidFill>
                <a:srgbClr val="404040"/>
              </a:solidFill>
              <a:latin typeface="Calibri" panose="020F0502020204030204" pitchFamily="34" charset="0"/>
            </a:endParaRPr>
          </a:p>
        </p:txBody>
      </p:sp>
      <p:sp>
        <p:nvSpPr>
          <p:cNvPr id="5" name="Rectangle 2"/>
          <p:cNvSpPr>
            <a:spLocks noChangeArrowheads="1"/>
          </p:cNvSpPr>
          <p:nvPr>
            <p:custDataLst>
              <p:tags r:id="rId1"/>
            </p:custDataLst>
          </p:nvPr>
        </p:nvSpPr>
        <p:spPr bwMode="gray">
          <a:xfrm>
            <a:off x="312738" y="2155825"/>
            <a:ext cx="1870075" cy="2854325"/>
          </a:xfrm>
          <a:prstGeom prst="rect">
            <a:avLst/>
          </a:prstGeom>
          <a:solidFill>
            <a:schemeClr val="accent1">
              <a:lumMod val="20000"/>
              <a:lumOff val="80000"/>
            </a:schemeClr>
          </a:solidFill>
          <a:ln w="6350" algn="ctr">
            <a:noFill/>
            <a:miter lim="800000"/>
            <a:headEnd/>
            <a:tailEnd/>
          </a:ln>
        </p:spPr>
        <p:txBody>
          <a:bodyPr lIns="72000" tIns="36000" rIns="72000" bIns="36000"/>
          <a:lstStyle/>
          <a:p>
            <a:pPr>
              <a:buClr>
                <a:schemeClr val="tx2"/>
              </a:buClr>
            </a:pPr>
            <a:r>
              <a:rPr lang="en-US" sz="900" dirty="0">
                <a:solidFill>
                  <a:srgbClr val="376092"/>
                </a:solidFill>
              </a:rPr>
              <a:t>Entrepreneurial ABC Accelerator</a:t>
            </a:r>
            <a:r>
              <a:rPr lang="sl-SI" sz="900" dirty="0">
                <a:solidFill>
                  <a:srgbClr val="376092"/>
                </a:solidFill>
              </a:rPr>
              <a:t> Ljubljana, s</a:t>
            </a:r>
            <a:r>
              <a:rPr lang="en-US" sz="900" b="0" dirty="0" err="1">
                <a:solidFill>
                  <a:srgbClr val="376092"/>
                </a:solidFill>
              </a:rPr>
              <a:t>pread</a:t>
            </a:r>
            <a:r>
              <a:rPr lang="en-US" sz="900" b="0" dirty="0">
                <a:solidFill>
                  <a:srgbClr val="376092"/>
                </a:solidFill>
              </a:rPr>
              <a:t> on more than 12.000 ft2</a:t>
            </a:r>
            <a:r>
              <a:rPr lang="sl-SI" sz="900" b="0" dirty="0">
                <a:solidFill>
                  <a:srgbClr val="376092"/>
                </a:solidFill>
              </a:rPr>
              <a:t>,</a:t>
            </a:r>
            <a:r>
              <a:rPr lang="en-US" sz="900" b="0" dirty="0">
                <a:solidFill>
                  <a:srgbClr val="376092"/>
                </a:solidFill>
              </a:rPr>
              <a:t>  began with the work activities at the end of March 2015, in the creatively renovated offices at BTC City, the largest retail, entertainment, and business area in the region, with over 4500 different businesses located there.</a:t>
            </a:r>
            <a:endParaRPr lang="sl-SI" sz="900" b="0" dirty="0">
              <a:solidFill>
                <a:srgbClr val="376092"/>
              </a:solidFill>
            </a:endParaRPr>
          </a:p>
          <a:p>
            <a:pPr>
              <a:buClr>
                <a:schemeClr val="tx2"/>
              </a:buClr>
            </a:pPr>
            <a:endParaRPr lang="sl-SI" sz="900" b="0" dirty="0">
              <a:solidFill>
                <a:srgbClr val="376092"/>
              </a:solidFill>
            </a:endParaRPr>
          </a:p>
          <a:p>
            <a:pPr>
              <a:buClr>
                <a:schemeClr val="tx2"/>
              </a:buClr>
            </a:pPr>
            <a:r>
              <a:rPr lang="en-US" sz="1200" dirty="0">
                <a:solidFill>
                  <a:srgbClr val="376092"/>
                </a:solidFill>
              </a:rPr>
              <a:t>Acceleration program, for </a:t>
            </a:r>
            <a:r>
              <a:rPr lang="en-US" sz="1200" dirty="0"/>
              <a:t>early stage </a:t>
            </a:r>
            <a:r>
              <a:rPr lang="en-US" sz="1200" dirty="0">
                <a:solidFill>
                  <a:srgbClr val="376092"/>
                </a:solidFill>
              </a:rPr>
              <a:t>startups with a finished product</a:t>
            </a:r>
            <a:r>
              <a:rPr lang="sl-SI" sz="900" dirty="0">
                <a:solidFill>
                  <a:srgbClr val="376092"/>
                </a:solidFill>
              </a:rPr>
              <a:t>.</a:t>
            </a:r>
          </a:p>
          <a:p>
            <a:pPr>
              <a:buClr>
                <a:schemeClr val="tx2"/>
              </a:buClr>
              <a:buFont typeface="Arial" charset="0"/>
              <a:buChar char="•"/>
            </a:pPr>
            <a:endParaRPr lang="en-US" sz="900" dirty="0">
              <a:solidFill>
                <a:srgbClr val="376092"/>
              </a:solidFill>
            </a:endParaRPr>
          </a:p>
        </p:txBody>
      </p:sp>
      <p:sp>
        <p:nvSpPr>
          <p:cNvPr id="6" name="Rectangle 2"/>
          <p:cNvSpPr>
            <a:spLocks noChangeArrowheads="1"/>
          </p:cNvSpPr>
          <p:nvPr>
            <p:custDataLst>
              <p:tags r:id="rId2"/>
            </p:custDataLst>
          </p:nvPr>
        </p:nvSpPr>
        <p:spPr bwMode="gray">
          <a:xfrm>
            <a:off x="2490788" y="2155825"/>
            <a:ext cx="1860550" cy="2854325"/>
          </a:xfrm>
          <a:prstGeom prst="rect">
            <a:avLst/>
          </a:prstGeom>
          <a:solidFill>
            <a:schemeClr val="accent1">
              <a:lumMod val="20000"/>
              <a:lumOff val="80000"/>
            </a:schemeClr>
          </a:solidFill>
          <a:ln w="6350" algn="ctr">
            <a:noFill/>
            <a:miter lim="800000"/>
            <a:headEnd/>
            <a:tailEnd/>
          </a:ln>
        </p:spPr>
        <p:txBody>
          <a:bodyPr lIns="72000" tIns="36000" rIns="72000" bIns="36000"/>
          <a:lstStyle/>
          <a:p>
            <a:pPr>
              <a:buClr>
                <a:schemeClr val="tx2"/>
              </a:buClr>
              <a:defRPr/>
            </a:pPr>
            <a:endParaRPr lang="sl-SI" sz="1400" dirty="0">
              <a:solidFill>
                <a:schemeClr val="tx2"/>
              </a:solidFill>
              <a:latin typeface="Calibri" panose="020F0502020204030204" pitchFamily="34" charset="0"/>
              <a:ea typeface="+mn-ea"/>
            </a:endParaRPr>
          </a:p>
          <a:p>
            <a:pPr marL="285750" indent="-285750">
              <a:buClr>
                <a:schemeClr val="tx2"/>
              </a:buClr>
              <a:buFont typeface="Arial" panose="020B0604020202020204" pitchFamily="34" charset="0"/>
              <a:buChar char="•"/>
              <a:defRPr/>
            </a:pPr>
            <a:endParaRPr lang="sl-SI" sz="1400" dirty="0">
              <a:solidFill>
                <a:schemeClr val="tx2"/>
              </a:solidFill>
              <a:latin typeface="Calibri" panose="020F0502020204030204" pitchFamily="34" charset="0"/>
              <a:ea typeface="+mn-ea"/>
            </a:endParaRPr>
          </a:p>
        </p:txBody>
      </p:sp>
      <p:sp>
        <p:nvSpPr>
          <p:cNvPr id="7" name="Rectangle 2"/>
          <p:cNvSpPr>
            <a:spLocks noChangeArrowheads="1"/>
          </p:cNvSpPr>
          <p:nvPr>
            <p:custDataLst>
              <p:tags r:id="rId3"/>
            </p:custDataLst>
          </p:nvPr>
        </p:nvSpPr>
        <p:spPr bwMode="gray">
          <a:xfrm>
            <a:off x="4795838" y="2143125"/>
            <a:ext cx="1833562" cy="2854325"/>
          </a:xfrm>
          <a:prstGeom prst="rect">
            <a:avLst/>
          </a:prstGeom>
          <a:solidFill>
            <a:schemeClr val="accent1">
              <a:lumMod val="20000"/>
              <a:lumOff val="80000"/>
            </a:schemeClr>
          </a:solidFill>
          <a:ln w="6350" algn="ctr">
            <a:noFill/>
            <a:miter lim="800000"/>
            <a:headEnd/>
            <a:tailEnd/>
          </a:ln>
        </p:spPr>
        <p:txBody>
          <a:bodyPr lIns="72000" tIns="36000" rIns="72000" bIns="36000"/>
          <a:lstStyle/>
          <a:p>
            <a:pPr>
              <a:buClr>
                <a:schemeClr val="bg2"/>
              </a:buClr>
              <a:defRPr/>
            </a:pPr>
            <a:endParaRPr lang="fr-FR" sz="1400" dirty="0">
              <a:latin typeface="Calibri" panose="020F0502020204030204" pitchFamily="34" charset="0"/>
              <a:ea typeface="+mn-ea"/>
            </a:endParaRPr>
          </a:p>
        </p:txBody>
      </p:sp>
      <p:sp>
        <p:nvSpPr>
          <p:cNvPr id="9" name="Rectangle 5"/>
          <p:cNvSpPr>
            <a:spLocks noChangeArrowheads="1"/>
          </p:cNvSpPr>
          <p:nvPr>
            <p:custDataLst>
              <p:tags r:id="rId4"/>
            </p:custDataLst>
          </p:nvPr>
        </p:nvSpPr>
        <p:spPr bwMode="gray">
          <a:xfrm>
            <a:off x="311150" y="1800225"/>
            <a:ext cx="1870075" cy="355600"/>
          </a:xfrm>
          <a:prstGeom prst="rect">
            <a:avLst/>
          </a:prstGeom>
          <a:solidFill>
            <a:schemeClr val="accent1">
              <a:lumMod val="75000"/>
            </a:schemeClr>
          </a:solidFill>
          <a:ln w="6350">
            <a:noFill/>
            <a:miter lim="800000"/>
            <a:headEnd/>
            <a:tailEnd/>
          </a:ln>
        </p:spPr>
        <p:txBody>
          <a:bodyPr wrap="none" lIns="72000" tIns="72000" rIns="72000" bIns="72000" anchor="ctr"/>
          <a:lstStyle/>
          <a:p>
            <a:pPr>
              <a:lnSpc>
                <a:spcPct val="90000"/>
              </a:lnSpc>
              <a:defRPr/>
            </a:pPr>
            <a:r>
              <a:rPr lang="sl-SI" sz="1200" dirty="0">
                <a:solidFill>
                  <a:schemeClr val="bg1"/>
                </a:solidFill>
                <a:latin typeface="Arial" pitchFamily="34" charset="0"/>
                <a:ea typeface="+mn-ea"/>
                <a:cs typeface="Arial" pitchFamily="34" charset="0"/>
              </a:rPr>
              <a:t>        Ljubljana</a:t>
            </a:r>
            <a:endParaRPr lang="en-US" sz="1200" dirty="0">
              <a:solidFill>
                <a:schemeClr val="bg1"/>
              </a:solidFill>
              <a:latin typeface="Arial" pitchFamily="34" charset="0"/>
              <a:ea typeface="+mn-ea"/>
              <a:cs typeface="Arial" pitchFamily="34" charset="0"/>
            </a:endParaRPr>
          </a:p>
        </p:txBody>
      </p:sp>
      <p:sp>
        <p:nvSpPr>
          <p:cNvPr id="10" name="Rectangle 5"/>
          <p:cNvSpPr>
            <a:spLocks noChangeArrowheads="1"/>
          </p:cNvSpPr>
          <p:nvPr>
            <p:custDataLst>
              <p:tags r:id="rId5"/>
            </p:custDataLst>
          </p:nvPr>
        </p:nvSpPr>
        <p:spPr bwMode="gray">
          <a:xfrm>
            <a:off x="2492375" y="1800225"/>
            <a:ext cx="1870075" cy="355600"/>
          </a:xfrm>
          <a:prstGeom prst="rect">
            <a:avLst/>
          </a:prstGeom>
          <a:solidFill>
            <a:schemeClr val="accent1">
              <a:lumMod val="75000"/>
            </a:schemeClr>
          </a:solidFill>
          <a:ln w="6350">
            <a:noFill/>
            <a:miter lim="800000"/>
            <a:headEnd/>
            <a:tailEnd/>
          </a:ln>
        </p:spPr>
        <p:txBody>
          <a:bodyPr wrap="none" lIns="72000" tIns="72000" rIns="72000" bIns="72000" anchor="ctr"/>
          <a:lstStyle/>
          <a:p>
            <a:pPr>
              <a:lnSpc>
                <a:spcPct val="90000"/>
              </a:lnSpc>
              <a:defRPr/>
            </a:pPr>
            <a:r>
              <a:rPr lang="sl-SI" sz="1200" dirty="0">
                <a:solidFill>
                  <a:schemeClr val="bg1"/>
                </a:solidFill>
                <a:latin typeface="Arial" pitchFamily="34" charset="0"/>
                <a:ea typeface="+mn-ea"/>
                <a:cs typeface="Arial" pitchFamily="34" charset="0"/>
              </a:rPr>
              <a:t>          </a:t>
            </a:r>
            <a:r>
              <a:rPr lang="sl-SI" sz="1200" dirty="0" err="1">
                <a:solidFill>
                  <a:schemeClr val="bg1"/>
                </a:solidFill>
                <a:latin typeface="Arial" pitchFamily="34" charset="0"/>
                <a:ea typeface="+mn-ea"/>
                <a:cs typeface="Arial" pitchFamily="34" charset="0"/>
              </a:rPr>
              <a:t>Munich</a:t>
            </a:r>
            <a:endParaRPr lang="en-US" sz="1200" dirty="0">
              <a:solidFill>
                <a:schemeClr val="bg1"/>
              </a:solidFill>
              <a:latin typeface="Arial" pitchFamily="34" charset="0"/>
              <a:ea typeface="+mn-ea"/>
              <a:cs typeface="Arial" pitchFamily="34" charset="0"/>
            </a:endParaRPr>
          </a:p>
        </p:txBody>
      </p:sp>
      <p:sp>
        <p:nvSpPr>
          <p:cNvPr id="11" name="Rectangle 5"/>
          <p:cNvSpPr>
            <a:spLocks noChangeArrowheads="1"/>
          </p:cNvSpPr>
          <p:nvPr>
            <p:custDataLst>
              <p:tags r:id="rId6"/>
            </p:custDataLst>
          </p:nvPr>
        </p:nvSpPr>
        <p:spPr bwMode="gray">
          <a:xfrm>
            <a:off x="4808538" y="1800225"/>
            <a:ext cx="1824037" cy="355600"/>
          </a:xfrm>
          <a:prstGeom prst="rect">
            <a:avLst/>
          </a:prstGeom>
          <a:solidFill>
            <a:schemeClr val="accent1">
              <a:lumMod val="75000"/>
            </a:schemeClr>
          </a:solidFill>
          <a:ln w="6350">
            <a:noFill/>
            <a:miter lim="800000"/>
            <a:headEnd/>
            <a:tailEnd/>
          </a:ln>
        </p:spPr>
        <p:txBody>
          <a:bodyPr wrap="none" lIns="72000" tIns="72000" rIns="72000" bIns="72000" anchor="ctr"/>
          <a:lstStyle/>
          <a:p>
            <a:pPr>
              <a:lnSpc>
                <a:spcPct val="90000"/>
              </a:lnSpc>
              <a:defRPr/>
            </a:pPr>
            <a:r>
              <a:rPr lang="sl-SI" sz="1200" dirty="0" err="1">
                <a:solidFill>
                  <a:schemeClr val="bg1"/>
                </a:solidFill>
                <a:latin typeface="Arial" pitchFamily="34" charset="0"/>
                <a:ea typeface="+mn-ea"/>
                <a:cs typeface="Arial" pitchFamily="34" charset="0"/>
              </a:rPr>
              <a:t>Silicon</a:t>
            </a:r>
            <a:r>
              <a:rPr lang="sl-SI" sz="1200" dirty="0">
                <a:solidFill>
                  <a:schemeClr val="bg1"/>
                </a:solidFill>
                <a:latin typeface="Arial" pitchFamily="34" charset="0"/>
                <a:ea typeface="+mn-ea"/>
                <a:cs typeface="Arial" pitchFamily="34" charset="0"/>
              </a:rPr>
              <a:t> </a:t>
            </a:r>
            <a:r>
              <a:rPr lang="sl-SI" sz="1200" dirty="0" err="1">
                <a:solidFill>
                  <a:schemeClr val="bg1"/>
                </a:solidFill>
                <a:latin typeface="Arial" pitchFamily="34" charset="0"/>
                <a:ea typeface="+mn-ea"/>
                <a:cs typeface="Arial" pitchFamily="34" charset="0"/>
              </a:rPr>
              <a:t>Valley</a:t>
            </a:r>
            <a:r>
              <a:rPr lang="sl-SI" sz="1200" dirty="0">
                <a:solidFill>
                  <a:schemeClr val="bg1"/>
                </a:solidFill>
                <a:latin typeface="Arial" pitchFamily="34" charset="0"/>
                <a:ea typeface="+mn-ea"/>
                <a:cs typeface="Arial" pitchFamily="34" charset="0"/>
              </a:rPr>
              <a:t> </a:t>
            </a:r>
            <a:endParaRPr lang="en-US" sz="1200" dirty="0">
              <a:solidFill>
                <a:schemeClr val="bg1"/>
              </a:solidFill>
              <a:latin typeface="Arial" pitchFamily="34" charset="0"/>
              <a:ea typeface="+mn-ea"/>
              <a:cs typeface="Arial" pitchFamily="34" charset="0"/>
            </a:endParaRPr>
          </a:p>
        </p:txBody>
      </p:sp>
      <p:sp>
        <p:nvSpPr>
          <p:cNvPr id="14" name="Freeform 44"/>
          <p:cNvSpPr>
            <a:spLocks/>
          </p:cNvSpPr>
          <p:nvPr>
            <p:custDataLst>
              <p:tags r:id="rId7"/>
            </p:custDataLst>
          </p:nvPr>
        </p:nvSpPr>
        <p:spPr bwMode="gray">
          <a:xfrm>
            <a:off x="1338263" y="3848100"/>
            <a:ext cx="779462" cy="749300"/>
          </a:xfrm>
          <a:custGeom>
            <a:avLst/>
            <a:gdLst>
              <a:gd name="T0" fmla="*/ 353768 w 531"/>
              <a:gd name="T1" fmla="*/ 193675 h 472"/>
              <a:gd name="T2" fmla="*/ 391933 w 531"/>
              <a:gd name="T3" fmla="*/ 0 h 472"/>
              <a:gd name="T4" fmla="*/ 440375 w 531"/>
              <a:gd name="T5" fmla="*/ 193675 h 472"/>
              <a:gd name="T6" fmla="*/ 563679 w 531"/>
              <a:gd name="T7" fmla="*/ 73025 h 472"/>
              <a:gd name="T8" fmla="*/ 553404 w 531"/>
              <a:gd name="T9" fmla="*/ 239713 h 472"/>
              <a:gd name="T10" fmla="*/ 659094 w 531"/>
              <a:gd name="T11" fmla="*/ 228600 h 472"/>
              <a:gd name="T12" fmla="*/ 616524 w 531"/>
              <a:gd name="T13" fmla="*/ 319088 h 472"/>
              <a:gd name="T14" fmla="*/ 777995 w 531"/>
              <a:gd name="T15" fmla="*/ 365125 h 472"/>
              <a:gd name="T16" fmla="*/ 623864 w 531"/>
              <a:gd name="T17" fmla="*/ 422275 h 472"/>
              <a:gd name="T18" fmla="*/ 716342 w 531"/>
              <a:gd name="T19" fmla="*/ 547688 h 472"/>
              <a:gd name="T20" fmla="*/ 588634 w 531"/>
              <a:gd name="T21" fmla="*/ 490538 h 472"/>
              <a:gd name="T22" fmla="*/ 632671 w 531"/>
              <a:gd name="T23" fmla="*/ 661988 h 472"/>
              <a:gd name="T24" fmla="*/ 484412 w 531"/>
              <a:gd name="T25" fmla="*/ 554038 h 472"/>
              <a:gd name="T26" fmla="*/ 453586 w 531"/>
              <a:gd name="T27" fmla="*/ 679450 h 472"/>
              <a:gd name="T28" fmla="*/ 388998 w 531"/>
              <a:gd name="T29" fmla="*/ 571500 h 472"/>
              <a:gd name="T30" fmla="*/ 302390 w 531"/>
              <a:gd name="T31" fmla="*/ 747713 h 472"/>
              <a:gd name="T32" fmla="*/ 308262 w 531"/>
              <a:gd name="T33" fmla="*/ 560388 h 472"/>
              <a:gd name="T34" fmla="*/ 208444 w 531"/>
              <a:gd name="T35" fmla="*/ 627063 h 472"/>
              <a:gd name="T36" fmla="*/ 214316 w 531"/>
              <a:gd name="T37" fmla="*/ 508000 h 472"/>
              <a:gd name="T38" fmla="*/ 124773 w 531"/>
              <a:gd name="T39" fmla="*/ 530225 h 472"/>
              <a:gd name="T40" fmla="*/ 165874 w 531"/>
              <a:gd name="T41" fmla="*/ 450850 h 472"/>
              <a:gd name="T42" fmla="*/ 0 w 531"/>
              <a:gd name="T43" fmla="*/ 393700 h 472"/>
              <a:gd name="T44" fmla="*/ 157067 w 531"/>
              <a:gd name="T45" fmla="*/ 342900 h 472"/>
              <a:gd name="T46" fmla="*/ 118901 w 531"/>
              <a:gd name="T47" fmla="*/ 222250 h 472"/>
              <a:gd name="T48" fmla="*/ 212848 w 531"/>
              <a:gd name="T49" fmla="*/ 257175 h 472"/>
              <a:gd name="T50" fmla="*/ 179086 w 531"/>
              <a:gd name="T51" fmla="*/ 96837 h 472"/>
              <a:gd name="T52" fmla="*/ 284776 w 531"/>
              <a:gd name="T53" fmla="*/ 211138 h 472"/>
              <a:gd name="T54" fmla="*/ 297987 w 531"/>
              <a:gd name="T55" fmla="*/ 125413 h 472"/>
              <a:gd name="T56" fmla="*/ 324409 w 531"/>
              <a:gd name="T57" fmla="*/ 158750 h 472"/>
              <a:gd name="T58" fmla="*/ 343492 w 531"/>
              <a:gd name="T59" fmla="*/ 182563 h 472"/>
              <a:gd name="T60" fmla="*/ 353768 w 531"/>
              <a:gd name="T61" fmla="*/ 193675 h 47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31"/>
              <a:gd name="T94" fmla="*/ 0 h 472"/>
              <a:gd name="T95" fmla="*/ 531 w 531"/>
              <a:gd name="T96" fmla="*/ 472 h 47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31" h="472">
                <a:moveTo>
                  <a:pt x="241" y="122"/>
                </a:moveTo>
                <a:lnTo>
                  <a:pt x="267" y="0"/>
                </a:lnTo>
                <a:lnTo>
                  <a:pt x="300" y="122"/>
                </a:lnTo>
                <a:lnTo>
                  <a:pt x="384" y="46"/>
                </a:lnTo>
                <a:lnTo>
                  <a:pt x="377" y="151"/>
                </a:lnTo>
                <a:lnTo>
                  <a:pt x="449" y="144"/>
                </a:lnTo>
                <a:lnTo>
                  <a:pt x="420" y="201"/>
                </a:lnTo>
                <a:lnTo>
                  <a:pt x="530" y="230"/>
                </a:lnTo>
                <a:lnTo>
                  <a:pt x="425" y="266"/>
                </a:lnTo>
                <a:lnTo>
                  <a:pt x="488" y="345"/>
                </a:lnTo>
                <a:lnTo>
                  <a:pt x="401" y="309"/>
                </a:lnTo>
                <a:lnTo>
                  <a:pt x="431" y="417"/>
                </a:lnTo>
                <a:lnTo>
                  <a:pt x="330" y="349"/>
                </a:lnTo>
                <a:lnTo>
                  <a:pt x="309" y="428"/>
                </a:lnTo>
                <a:lnTo>
                  <a:pt x="265" y="360"/>
                </a:lnTo>
                <a:lnTo>
                  <a:pt x="206" y="471"/>
                </a:lnTo>
                <a:lnTo>
                  <a:pt x="210" y="353"/>
                </a:lnTo>
                <a:lnTo>
                  <a:pt x="142" y="395"/>
                </a:lnTo>
                <a:lnTo>
                  <a:pt x="146" y="320"/>
                </a:lnTo>
                <a:lnTo>
                  <a:pt x="85" y="334"/>
                </a:lnTo>
                <a:lnTo>
                  <a:pt x="113" y="284"/>
                </a:lnTo>
                <a:lnTo>
                  <a:pt x="0" y="248"/>
                </a:lnTo>
                <a:lnTo>
                  <a:pt x="107" y="216"/>
                </a:lnTo>
                <a:lnTo>
                  <a:pt x="81" y="140"/>
                </a:lnTo>
                <a:lnTo>
                  <a:pt x="145" y="162"/>
                </a:lnTo>
                <a:lnTo>
                  <a:pt x="122" y="61"/>
                </a:lnTo>
                <a:lnTo>
                  <a:pt x="194" y="133"/>
                </a:lnTo>
                <a:lnTo>
                  <a:pt x="203" y="79"/>
                </a:lnTo>
                <a:lnTo>
                  <a:pt x="221" y="100"/>
                </a:lnTo>
                <a:lnTo>
                  <a:pt x="234" y="115"/>
                </a:lnTo>
                <a:lnTo>
                  <a:pt x="241" y="122"/>
                </a:lnTo>
              </a:path>
            </a:pathLst>
          </a:custGeom>
          <a:solidFill>
            <a:schemeClr val="accent5">
              <a:lumMod val="60000"/>
              <a:lumOff val="40000"/>
            </a:schemeClr>
          </a:solidFill>
          <a:ln w="12700" cap="rnd">
            <a:noFill/>
            <a:round/>
            <a:headEnd/>
            <a:tailEnd/>
          </a:ln>
        </p:spPr>
        <p:txBody>
          <a:bodyPr/>
          <a:lstStyle/>
          <a:p>
            <a:pPr>
              <a:defRPr/>
            </a:pPr>
            <a:endParaRPr lang="fr-FR">
              <a:latin typeface="Arial" pitchFamily="34" charset="0"/>
              <a:ea typeface="+mn-ea"/>
              <a:cs typeface="Arial" pitchFamily="34" charset="0"/>
            </a:endParaRPr>
          </a:p>
        </p:txBody>
      </p:sp>
      <p:sp>
        <p:nvSpPr>
          <p:cNvPr id="18" name="Freeform 48"/>
          <p:cNvSpPr>
            <a:spLocks/>
          </p:cNvSpPr>
          <p:nvPr>
            <p:custDataLst>
              <p:tags r:id="rId8"/>
            </p:custDataLst>
          </p:nvPr>
        </p:nvSpPr>
        <p:spPr bwMode="gray">
          <a:xfrm>
            <a:off x="3579813" y="2947988"/>
            <a:ext cx="777875" cy="749300"/>
          </a:xfrm>
          <a:custGeom>
            <a:avLst/>
            <a:gdLst>
              <a:gd name="T0" fmla="*/ 353047 w 531"/>
              <a:gd name="T1" fmla="*/ 193675 h 472"/>
              <a:gd name="T2" fmla="*/ 391135 w 531"/>
              <a:gd name="T3" fmla="*/ 0 h 472"/>
              <a:gd name="T4" fmla="*/ 439477 w 531"/>
              <a:gd name="T5" fmla="*/ 193675 h 472"/>
              <a:gd name="T6" fmla="*/ 562531 w 531"/>
              <a:gd name="T7" fmla="*/ 73025 h 472"/>
              <a:gd name="T8" fmla="*/ 552277 w 531"/>
              <a:gd name="T9" fmla="*/ 239713 h 472"/>
              <a:gd name="T10" fmla="*/ 657751 w 531"/>
              <a:gd name="T11" fmla="*/ 228600 h 472"/>
              <a:gd name="T12" fmla="*/ 615268 w 531"/>
              <a:gd name="T13" fmla="*/ 319088 h 472"/>
              <a:gd name="T14" fmla="*/ 776410 w 531"/>
              <a:gd name="T15" fmla="*/ 365125 h 472"/>
              <a:gd name="T16" fmla="*/ 622593 w 531"/>
              <a:gd name="T17" fmla="*/ 422275 h 472"/>
              <a:gd name="T18" fmla="*/ 714883 w 531"/>
              <a:gd name="T19" fmla="*/ 547688 h 472"/>
              <a:gd name="T20" fmla="*/ 587435 w 531"/>
              <a:gd name="T21" fmla="*/ 490538 h 472"/>
              <a:gd name="T22" fmla="*/ 631382 w 531"/>
              <a:gd name="T23" fmla="*/ 661988 h 472"/>
              <a:gd name="T24" fmla="*/ 483425 w 531"/>
              <a:gd name="T25" fmla="*/ 554038 h 472"/>
              <a:gd name="T26" fmla="*/ 452662 w 531"/>
              <a:gd name="T27" fmla="*/ 679450 h 472"/>
              <a:gd name="T28" fmla="*/ 388205 w 531"/>
              <a:gd name="T29" fmla="*/ 571500 h 472"/>
              <a:gd name="T30" fmla="*/ 301774 w 531"/>
              <a:gd name="T31" fmla="*/ 747713 h 472"/>
              <a:gd name="T32" fmla="*/ 307634 w 531"/>
              <a:gd name="T33" fmla="*/ 560388 h 472"/>
              <a:gd name="T34" fmla="*/ 208019 w 531"/>
              <a:gd name="T35" fmla="*/ 627063 h 472"/>
              <a:gd name="T36" fmla="*/ 213879 w 531"/>
              <a:gd name="T37" fmla="*/ 508000 h 472"/>
              <a:gd name="T38" fmla="*/ 124519 w 531"/>
              <a:gd name="T39" fmla="*/ 530225 h 472"/>
              <a:gd name="T40" fmla="*/ 165536 w 531"/>
              <a:gd name="T41" fmla="*/ 450850 h 472"/>
              <a:gd name="T42" fmla="*/ 0 w 531"/>
              <a:gd name="T43" fmla="*/ 393700 h 472"/>
              <a:gd name="T44" fmla="*/ 156747 w 531"/>
              <a:gd name="T45" fmla="*/ 342900 h 472"/>
              <a:gd name="T46" fmla="*/ 118659 w 531"/>
              <a:gd name="T47" fmla="*/ 222250 h 472"/>
              <a:gd name="T48" fmla="*/ 212414 w 531"/>
              <a:gd name="T49" fmla="*/ 257175 h 472"/>
              <a:gd name="T50" fmla="*/ 178721 w 531"/>
              <a:gd name="T51" fmla="*/ 96837 h 472"/>
              <a:gd name="T52" fmla="*/ 284195 w 531"/>
              <a:gd name="T53" fmla="*/ 211138 h 472"/>
              <a:gd name="T54" fmla="*/ 297380 w 531"/>
              <a:gd name="T55" fmla="*/ 125413 h 472"/>
              <a:gd name="T56" fmla="*/ 323748 w 531"/>
              <a:gd name="T57" fmla="*/ 158750 h 472"/>
              <a:gd name="T58" fmla="*/ 342792 w 531"/>
              <a:gd name="T59" fmla="*/ 182563 h 472"/>
              <a:gd name="T60" fmla="*/ 353047 w 531"/>
              <a:gd name="T61" fmla="*/ 193675 h 47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31"/>
              <a:gd name="T94" fmla="*/ 0 h 472"/>
              <a:gd name="T95" fmla="*/ 531 w 531"/>
              <a:gd name="T96" fmla="*/ 472 h 47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31" h="472">
                <a:moveTo>
                  <a:pt x="241" y="122"/>
                </a:moveTo>
                <a:lnTo>
                  <a:pt x="267" y="0"/>
                </a:lnTo>
                <a:lnTo>
                  <a:pt x="300" y="122"/>
                </a:lnTo>
                <a:lnTo>
                  <a:pt x="384" y="46"/>
                </a:lnTo>
                <a:lnTo>
                  <a:pt x="377" y="151"/>
                </a:lnTo>
                <a:lnTo>
                  <a:pt x="449" y="144"/>
                </a:lnTo>
                <a:lnTo>
                  <a:pt x="420" y="201"/>
                </a:lnTo>
                <a:lnTo>
                  <a:pt x="530" y="230"/>
                </a:lnTo>
                <a:lnTo>
                  <a:pt x="425" y="266"/>
                </a:lnTo>
                <a:lnTo>
                  <a:pt x="488" y="345"/>
                </a:lnTo>
                <a:lnTo>
                  <a:pt x="401" y="309"/>
                </a:lnTo>
                <a:lnTo>
                  <a:pt x="431" y="417"/>
                </a:lnTo>
                <a:lnTo>
                  <a:pt x="330" y="349"/>
                </a:lnTo>
                <a:lnTo>
                  <a:pt x="309" y="428"/>
                </a:lnTo>
                <a:lnTo>
                  <a:pt x="265" y="360"/>
                </a:lnTo>
                <a:lnTo>
                  <a:pt x="206" y="471"/>
                </a:lnTo>
                <a:lnTo>
                  <a:pt x="210" y="353"/>
                </a:lnTo>
                <a:lnTo>
                  <a:pt x="142" y="395"/>
                </a:lnTo>
                <a:lnTo>
                  <a:pt x="146" y="320"/>
                </a:lnTo>
                <a:lnTo>
                  <a:pt x="85" y="334"/>
                </a:lnTo>
                <a:lnTo>
                  <a:pt x="113" y="284"/>
                </a:lnTo>
                <a:lnTo>
                  <a:pt x="0" y="248"/>
                </a:lnTo>
                <a:lnTo>
                  <a:pt x="107" y="216"/>
                </a:lnTo>
                <a:lnTo>
                  <a:pt x="81" y="140"/>
                </a:lnTo>
                <a:lnTo>
                  <a:pt x="145" y="162"/>
                </a:lnTo>
                <a:lnTo>
                  <a:pt x="122" y="61"/>
                </a:lnTo>
                <a:lnTo>
                  <a:pt x="194" y="133"/>
                </a:lnTo>
                <a:lnTo>
                  <a:pt x="203" y="79"/>
                </a:lnTo>
                <a:lnTo>
                  <a:pt x="221" y="100"/>
                </a:lnTo>
                <a:lnTo>
                  <a:pt x="234" y="115"/>
                </a:lnTo>
                <a:lnTo>
                  <a:pt x="241" y="122"/>
                </a:lnTo>
              </a:path>
            </a:pathLst>
          </a:custGeom>
          <a:solidFill>
            <a:schemeClr val="accent5">
              <a:lumMod val="60000"/>
              <a:lumOff val="40000"/>
            </a:schemeClr>
          </a:solidFill>
          <a:ln w="12700" cap="rnd">
            <a:noFill/>
            <a:round/>
            <a:headEnd/>
            <a:tailEnd/>
          </a:ln>
        </p:spPr>
        <p:txBody>
          <a:bodyPr/>
          <a:lstStyle/>
          <a:p>
            <a:pPr>
              <a:defRPr/>
            </a:pPr>
            <a:endParaRPr lang="fr-FR">
              <a:latin typeface="Arial" pitchFamily="34" charset="0"/>
              <a:ea typeface="+mn-ea"/>
              <a:cs typeface="Arial" pitchFamily="34" charset="0"/>
            </a:endParaRPr>
          </a:p>
        </p:txBody>
      </p:sp>
      <p:sp>
        <p:nvSpPr>
          <p:cNvPr id="19" name="Freeform 1"/>
          <p:cNvSpPr/>
          <p:nvPr>
            <p:custDataLst>
              <p:tags r:id="rId9"/>
            </p:custDataLst>
          </p:nvPr>
        </p:nvSpPr>
        <p:spPr bwMode="gray">
          <a:xfrm>
            <a:off x="2051720" y="2101850"/>
            <a:ext cx="831180" cy="1808163"/>
          </a:xfrm>
          <a:custGeom>
            <a:avLst/>
            <a:gdLst>
              <a:gd name="connsiteX0" fmla="*/ 0 w 1637968"/>
              <a:gd name="connsiteY0" fmla="*/ 667909 h 667909"/>
              <a:gd name="connsiteX1" fmla="*/ 1637968 w 1637968"/>
              <a:gd name="connsiteY1" fmla="*/ 0 h 667909"/>
              <a:gd name="connsiteX0" fmla="*/ 0 w 1637968"/>
              <a:gd name="connsiteY0" fmla="*/ 676035 h 676035"/>
              <a:gd name="connsiteX1" fmla="*/ 1637968 w 1637968"/>
              <a:gd name="connsiteY1" fmla="*/ 8126 h 676035"/>
              <a:gd name="connsiteX0" fmla="*/ 0 w 1637968"/>
              <a:gd name="connsiteY0" fmla="*/ 683968 h 683968"/>
              <a:gd name="connsiteX1" fmla="*/ 1637968 w 1637968"/>
              <a:gd name="connsiteY1" fmla="*/ 16059 h 683968"/>
            </a:gdLst>
            <a:ahLst/>
            <a:cxnLst>
              <a:cxn ang="0">
                <a:pos x="connsiteX0" y="connsiteY0"/>
              </a:cxn>
              <a:cxn ang="0">
                <a:pos x="connsiteX1" y="connsiteY1"/>
              </a:cxn>
            </a:cxnLst>
            <a:rect l="l" t="t" r="r" b="b"/>
            <a:pathLst>
              <a:path w="1637968" h="683968">
                <a:moveTo>
                  <a:pt x="0" y="683968"/>
                </a:moveTo>
                <a:cubicBezTo>
                  <a:pt x="466476" y="151231"/>
                  <a:pt x="1115833" y="-63454"/>
                  <a:pt x="1637968" y="16059"/>
                </a:cubicBezTo>
              </a:path>
            </a:pathLst>
          </a:custGeom>
          <a:noFill/>
          <a:ln w="76200" cap="flat">
            <a:solidFill>
              <a:schemeClr val="accent5">
                <a:lumMod val="40000"/>
                <a:lumOff val="60000"/>
              </a:schemeClr>
            </a:solidFill>
            <a:miter lim="800000"/>
            <a:headEnd type="none"/>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Freeform 46"/>
          <p:cNvSpPr/>
          <p:nvPr>
            <p:custDataLst>
              <p:tags r:id="rId10"/>
            </p:custDataLst>
          </p:nvPr>
        </p:nvSpPr>
        <p:spPr bwMode="gray">
          <a:xfrm>
            <a:off x="4165600" y="2101850"/>
            <a:ext cx="733425" cy="977900"/>
          </a:xfrm>
          <a:custGeom>
            <a:avLst/>
            <a:gdLst>
              <a:gd name="connsiteX0" fmla="*/ 0 w 1637968"/>
              <a:gd name="connsiteY0" fmla="*/ 667909 h 667909"/>
              <a:gd name="connsiteX1" fmla="*/ 1637968 w 1637968"/>
              <a:gd name="connsiteY1" fmla="*/ 0 h 667909"/>
              <a:gd name="connsiteX0" fmla="*/ 0 w 1637968"/>
              <a:gd name="connsiteY0" fmla="*/ 676035 h 676035"/>
              <a:gd name="connsiteX1" fmla="*/ 1637968 w 1637968"/>
              <a:gd name="connsiteY1" fmla="*/ 8126 h 676035"/>
              <a:gd name="connsiteX0" fmla="*/ 0 w 1637968"/>
              <a:gd name="connsiteY0" fmla="*/ 683968 h 683968"/>
              <a:gd name="connsiteX1" fmla="*/ 1637968 w 1637968"/>
              <a:gd name="connsiteY1" fmla="*/ 16059 h 683968"/>
            </a:gdLst>
            <a:ahLst/>
            <a:cxnLst>
              <a:cxn ang="0">
                <a:pos x="connsiteX0" y="connsiteY0"/>
              </a:cxn>
              <a:cxn ang="0">
                <a:pos x="connsiteX1" y="connsiteY1"/>
              </a:cxn>
            </a:cxnLst>
            <a:rect l="l" t="t" r="r" b="b"/>
            <a:pathLst>
              <a:path w="1637968" h="683968">
                <a:moveTo>
                  <a:pt x="0" y="683968"/>
                </a:moveTo>
                <a:cubicBezTo>
                  <a:pt x="466476" y="151231"/>
                  <a:pt x="1115833" y="-63454"/>
                  <a:pt x="1637968" y="16059"/>
                </a:cubicBezTo>
              </a:path>
            </a:pathLst>
          </a:custGeom>
          <a:noFill/>
          <a:ln w="76200" cap="flat">
            <a:solidFill>
              <a:schemeClr val="accent5">
                <a:lumMod val="60000"/>
                <a:lumOff val="40000"/>
              </a:schemeClr>
            </a:solidFill>
            <a:miter lim="800000"/>
            <a:headEnd type="none"/>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Pentagon 14"/>
          <p:cNvSpPr>
            <a:spLocks noChangeArrowheads="1"/>
          </p:cNvSpPr>
          <p:nvPr/>
        </p:nvSpPr>
        <p:spPr bwMode="auto">
          <a:xfrm>
            <a:off x="311150" y="1182688"/>
            <a:ext cx="8623300" cy="419100"/>
          </a:xfrm>
          <a:prstGeom prst="homePlate">
            <a:avLst>
              <a:gd name="adj" fmla="val 21243"/>
            </a:avLst>
          </a:prstGeom>
          <a:solidFill>
            <a:schemeClr val="accent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defRPr/>
            </a:pPr>
            <a:r>
              <a:rPr lang="sl-SI" sz="1800" dirty="0" smtClean="0">
                <a:solidFill>
                  <a:schemeClr val="lt1"/>
                </a:solidFill>
                <a:latin typeface="+mn-lt"/>
                <a:ea typeface="+mn-ea"/>
              </a:rPr>
              <a:t>  March 2015                 June 2016                    Sept 2016               </a:t>
            </a:r>
            <a:endParaRPr lang="en-US" sz="1800" dirty="0">
              <a:solidFill>
                <a:schemeClr val="lt1"/>
              </a:solidFill>
              <a:latin typeface="+mn-lt"/>
              <a:ea typeface="+mn-ea"/>
            </a:endParaRPr>
          </a:p>
        </p:txBody>
      </p:sp>
      <p:sp>
        <p:nvSpPr>
          <p:cNvPr id="34838" name="Pravokotnik 29"/>
          <p:cNvSpPr>
            <a:spLocks noChangeArrowheads="1"/>
          </p:cNvSpPr>
          <p:nvPr/>
        </p:nvSpPr>
        <p:spPr bwMode="auto">
          <a:xfrm>
            <a:off x="2500313" y="2178050"/>
            <a:ext cx="1952625" cy="23267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20000"/>
              </a:spcBef>
              <a:buFont typeface="Arial" charset="0"/>
              <a:buNone/>
            </a:pPr>
            <a:r>
              <a:rPr lang="sl-SI" sz="900" dirty="0">
                <a:solidFill>
                  <a:srgbClr val="376092"/>
                </a:solidFill>
              </a:rPr>
              <a:t>ABC Venture Gates Munich </a:t>
            </a:r>
            <a:r>
              <a:rPr lang="en-US" sz="900" b="0" dirty="0">
                <a:solidFill>
                  <a:srgbClr val="376092"/>
                </a:solidFill>
              </a:rPr>
              <a:t>is </a:t>
            </a:r>
            <a:r>
              <a:rPr lang="en-US" sz="900" b="0" i="1" dirty="0">
                <a:solidFill>
                  <a:srgbClr val="376092"/>
                </a:solidFill>
              </a:rPr>
              <a:t>the</a:t>
            </a:r>
            <a:r>
              <a:rPr lang="en-US" sz="900" b="0" dirty="0">
                <a:solidFill>
                  <a:srgbClr val="376092"/>
                </a:solidFill>
              </a:rPr>
              <a:t> business center of Europe</a:t>
            </a:r>
            <a:r>
              <a:rPr lang="sl-SI" sz="900" dirty="0">
                <a:solidFill>
                  <a:srgbClr val="376092"/>
                </a:solidFill>
              </a:rPr>
              <a:t>, </a:t>
            </a:r>
            <a:r>
              <a:rPr lang="sl-SI" sz="900" b="0" dirty="0">
                <a:solidFill>
                  <a:srgbClr val="376092"/>
                </a:solidFill>
              </a:rPr>
              <a:t>s</a:t>
            </a:r>
            <a:r>
              <a:rPr lang="en-US" sz="900" b="0" dirty="0" err="1">
                <a:solidFill>
                  <a:srgbClr val="376092"/>
                </a:solidFill>
              </a:rPr>
              <a:t>pread</a:t>
            </a:r>
            <a:r>
              <a:rPr lang="en-US" sz="900" b="0" dirty="0">
                <a:solidFill>
                  <a:srgbClr val="376092"/>
                </a:solidFill>
              </a:rPr>
              <a:t> on 10.000 ft2</a:t>
            </a:r>
            <a:r>
              <a:rPr lang="sl-SI" sz="900" b="0" dirty="0">
                <a:solidFill>
                  <a:srgbClr val="376092"/>
                </a:solidFill>
              </a:rPr>
              <a:t> and set up</a:t>
            </a:r>
            <a:r>
              <a:rPr lang="en-US" sz="900" b="0" dirty="0">
                <a:solidFill>
                  <a:srgbClr val="376092"/>
                </a:solidFill>
              </a:rPr>
              <a:t> for later-stage startups</a:t>
            </a:r>
            <a:r>
              <a:rPr lang="sl-SI" sz="900" b="0" dirty="0">
                <a:solidFill>
                  <a:srgbClr val="376092"/>
                </a:solidFill>
              </a:rPr>
              <a:t>. </a:t>
            </a:r>
            <a:r>
              <a:rPr lang="en-US" sz="900" b="0" dirty="0">
                <a:solidFill>
                  <a:srgbClr val="376092"/>
                </a:solidFill>
              </a:rPr>
              <a:t>The city has the largest share of major companies within the whole DACH region contributing to the </a:t>
            </a:r>
            <a:r>
              <a:rPr lang="en-US" sz="900" dirty="0">
                <a:solidFill>
                  <a:srgbClr val="376092"/>
                </a:solidFill>
              </a:rPr>
              <a:t>biggest B2B market</a:t>
            </a:r>
            <a:endParaRPr lang="en-US" sz="900" b="0" dirty="0">
              <a:solidFill>
                <a:srgbClr val="376092"/>
              </a:solidFill>
            </a:endParaRPr>
          </a:p>
          <a:p>
            <a:pPr>
              <a:spcBef>
                <a:spcPct val="20000"/>
              </a:spcBef>
              <a:buFont typeface="Arial" charset="0"/>
              <a:buNone/>
            </a:pPr>
            <a:endParaRPr lang="sl-SI" sz="900" b="0" dirty="0">
              <a:solidFill>
                <a:srgbClr val="376092"/>
              </a:solidFill>
            </a:endParaRPr>
          </a:p>
          <a:p>
            <a:pPr>
              <a:spcBef>
                <a:spcPct val="20000"/>
              </a:spcBef>
              <a:buFont typeface="Arial" charset="0"/>
              <a:buNone/>
            </a:pPr>
            <a:r>
              <a:rPr lang="sl-SI" sz="1200" dirty="0" smtClean="0">
                <a:solidFill>
                  <a:srgbClr val="376092"/>
                </a:solidFill>
              </a:rPr>
              <a:t>Acceleration program for </a:t>
            </a:r>
            <a:r>
              <a:rPr lang="sl-SI" sz="1200" dirty="0" smtClean="0">
                <a:solidFill>
                  <a:srgbClr val="000000"/>
                </a:solidFill>
              </a:rPr>
              <a:t>advanced startups </a:t>
            </a:r>
            <a:r>
              <a:rPr lang="sl-SI" sz="1200" dirty="0" smtClean="0">
                <a:solidFill>
                  <a:srgbClr val="376092"/>
                </a:solidFill>
              </a:rPr>
              <a:t>and SMEs looking for the investment more than 1.5Mio</a:t>
            </a:r>
            <a:r>
              <a:rPr lang="sl-SI" sz="900" b="0" dirty="0" smtClean="0">
                <a:solidFill>
                  <a:srgbClr val="376092"/>
                </a:solidFill>
              </a:rPr>
              <a:t>.</a:t>
            </a:r>
            <a:endParaRPr lang="en-US" sz="900" b="0" dirty="0">
              <a:solidFill>
                <a:srgbClr val="376092"/>
              </a:solidFill>
            </a:endParaRPr>
          </a:p>
        </p:txBody>
      </p:sp>
      <p:sp>
        <p:nvSpPr>
          <p:cNvPr id="34839" name="Pravokotnik 30"/>
          <p:cNvSpPr>
            <a:spLocks noChangeArrowheads="1"/>
          </p:cNvSpPr>
          <p:nvPr/>
        </p:nvSpPr>
        <p:spPr bwMode="auto">
          <a:xfrm>
            <a:off x="4781550" y="2181225"/>
            <a:ext cx="1911350" cy="2806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20000"/>
              </a:spcBef>
              <a:buFont typeface="Arial" charset="0"/>
              <a:buNone/>
            </a:pPr>
            <a:r>
              <a:rPr lang="en-US" sz="900" dirty="0">
                <a:solidFill>
                  <a:srgbClr val="376092"/>
                </a:solidFill>
              </a:rPr>
              <a:t>ABC Global Home Silicon Valley</a:t>
            </a:r>
            <a:r>
              <a:rPr lang="sl-SI" sz="900" dirty="0">
                <a:solidFill>
                  <a:srgbClr val="376092"/>
                </a:solidFill>
              </a:rPr>
              <a:t>, s</a:t>
            </a:r>
            <a:r>
              <a:rPr lang="en-US" sz="900" b="0" dirty="0" err="1">
                <a:solidFill>
                  <a:srgbClr val="376092"/>
                </a:solidFill>
              </a:rPr>
              <a:t>pread</a:t>
            </a:r>
            <a:r>
              <a:rPr lang="en-US" sz="900" b="0" dirty="0">
                <a:solidFill>
                  <a:srgbClr val="376092"/>
                </a:solidFill>
              </a:rPr>
              <a:t> on more than 13.000 ft2</a:t>
            </a:r>
            <a:r>
              <a:rPr lang="sl-SI" sz="900" b="0" dirty="0">
                <a:solidFill>
                  <a:srgbClr val="376092"/>
                </a:solidFill>
              </a:rPr>
              <a:t>,</a:t>
            </a:r>
            <a:r>
              <a:rPr lang="en-US" sz="900" b="0" dirty="0">
                <a:solidFill>
                  <a:srgbClr val="376092"/>
                </a:solidFill>
              </a:rPr>
              <a:t> recruits the finest international startups and exposes them to Silicon Valley’s wealth of resources and capital while changing their mind-sets by involving them in the dynamic creativity and exceptional driving forces of Silicon Valley.</a:t>
            </a:r>
          </a:p>
          <a:p>
            <a:pPr>
              <a:spcBef>
                <a:spcPct val="20000"/>
              </a:spcBef>
              <a:buFont typeface="Arial" charset="0"/>
              <a:buNone/>
            </a:pPr>
            <a:r>
              <a:rPr lang="en-US" sz="1200" dirty="0" smtClean="0">
                <a:solidFill>
                  <a:srgbClr val="376092"/>
                </a:solidFill>
              </a:rPr>
              <a:t>ABC </a:t>
            </a:r>
            <a:r>
              <a:rPr lang="en-US" sz="1200" dirty="0">
                <a:solidFill>
                  <a:srgbClr val="376092"/>
                </a:solidFill>
              </a:rPr>
              <a:t>Silicon Valley is the headquarters of the </a:t>
            </a:r>
            <a:r>
              <a:rPr lang="en-US" sz="1200" dirty="0" smtClean="0">
                <a:solidFill>
                  <a:srgbClr val="376092"/>
                </a:solidFill>
              </a:rPr>
              <a:t>ABC With </a:t>
            </a:r>
            <a:r>
              <a:rPr lang="en-US" sz="1200" dirty="0">
                <a:solidFill>
                  <a:srgbClr val="376092"/>
                </a:solidFill>
              </a:rPr>
              <a:t>its personalized approach and program, it represents a global home for </a:t>
            </a:r>
            <a:r>
              <a:rPr lang="en-US" sz="1200" dirty="0" smtClean="0">
                <a:solidFill>
                  <a:srgbClr val="000000"/>
                </a:solidFill>
              </a:rPr>
              <a:t>most advanced startups</a:t>
            </a:r>
            <a:r>
              <a:rPr lang="en-US" sz="1200" dirty="0">
                <a:solidFill>
                  <a:srgbClr val="000000"/>
                </a:solidFill>
              </a:rPr>
              <a:t>.</a:t>
            </a:r>
          </a:p>
          <a:p>
            <a:pPr>
              <a:buClr>
                <a:schemeClr val="tx2"/>
              </a:buClr>
              <a:buFont typeface="Arial" charset="0"/>
              <a:buNone/>
            </a:pPr>
            <a:endParaRPr lang="sl-SI" sz="900" dirty="0">
              <a:solidFill>
                <a:srgbClr val="376092"/>
              </a:solidFill>
            </a:endParaRPr>
          </a:p>
        </p:txBody>
      </p:sp>
      <p:pic>
        <p:nvPicPr>
          <p:cNvPr id="106517" name="Slika 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576638" y="1814513"/>
            <a:ext cx="763587"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18" name="Slika 3"/>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862638" y="1814513"/>
            <a:ext cx="741362" cy="315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Rectangle 2"/>
          <p:cNvSpPr>
            <a:spLocks noChangeArrowheads="1"/>
          </p:cNvSpPr>
          <p:nvPr>
            <p:custDataLst>
              <p:tags r:id="rId11"/>
            </p:custDataLst>
          </p:nvPr>
        </p:nvSpPr>
        <p:spPr bwMode="gray">
          <a:xfrm>
            <a:off x="6948264" y="2590801"/>
            <a:ext cx="2016224" cy="2422375"/>
          </a:xfrm>
          <a:prstGeom prst="rect">
            <a:avLst/>
          </a:prstGeom>
          <a:solidFill>
            <a:schemeClr val="accent1">
              <a:lumMod val="75000"/>
            </a:schemeClr>
          </a:solidFill>
          <a:ln w="6350" algn="ctr">
            <a:noFill/>
            <a:miter lim="800000"/>
            <a:headEnd/>
            <a:tailEnd/>
          </a:ln>
        </p:spPr>
        <p:txBody>
          <a:bodyPr lIns="72000" tIns="36000" rIns="72000" bIns="36000"/>
          <a:lstStyle/>
          <a:p>
            <a:pPr>
              <a:buClr>
                <a:schemeClr val="bg2"/>
              </a:buClr>
              <a:defRPr/>
            </a:pPr>
            <a:endParaRPr lang="fr-FR" sz="1400">
              <a:latin typeface="Calibri" panose="020F0502020204030204" pitchFamily="34" charset="0"/>
              <a:ea typeface="+mn-ea"/>
            </a:endParaRPr>
          </a:p>
        </p:txBody>
      </p:sp>
      <p:sp>
        <p:nvSpPr>
          <p:cNvPr id="35" name="Pravokotnik 31"/>
          <p:cNvSpPr>
            <a:spLocks noChangeArrowheads="1"/>
          </p:cNvSpPr>
          <p:nvPr/>
        </p:nvSpPr>
        <p:spPr bwMode="auto">
          <a:xfrm>
            <a:off x="7020272" y="2632075"/>
            <a:ext cx="1887191" cy="246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defRPr sz="3200" b="1">
                <a:solidFill>
                  <a:schemeClr val="tx1"/>
                </a:solidFill>
                <a:latin typeface="Calibri" panose="020F0502020204030204" pitchFamily="34" charset="0"/>
              </a:defRPr>
            </a:lvl1pPr>
            <a:lvl2pPr marL="742950" indent="-285750">
              <a:defRPr sz="3200" b="1">
                <a:solidFill>
                  <a:schemeClr val="tx1"/>
                </a:solidFill>
                <a:latin typeface="Calibri" panose="020F0502020204030204" pitchFamily="34" charset="0"/>
              </a:defRPr>
            </a:lvl2pPr>
            <a:lvl3pPr marL="1143000" indent="-228600">
              <a:defRPr sz="3200" b="1">
                <a:solidFill>
                  <a:schemeClr val="tx1"/>
                </a:solidFill>
                <a:latin typeface="Calibri" panose="020F0502020204030204" pitchFamily="34" charset="0"/>
              </a:defRPr>
            </a:lvl3pPr>
            <a:lvl4pPr marL="1600200" indent="-228600">
              <a:defRPr sz="3200" b="1">
                <a:solidFill>
                  <a:schemeClr val="tx1"/>
                </a:solidFill>
                <a:latin typeface="Calibri" panose="020F0502020204030204" pitchFamily="34" charset="0"/>
              </a:defRPr>
            </a:lvl4pPr>
            <a:lvl5pPr marL="2057400" indent="-228600">
              <a:defRPr sz="3200" b="1">
                <a:solidFill>
                  <a:schemeClr val="tx1"/>
                </a:solidFill>
                <a:latin typeface="Calibri" panose="020F0502020204030204" pitchFamily="34" charset="0"/>
              </a:defRPr>
            </a:lvl5pPr>
            <a:lvl6pPr marL="2514600" indent="-228600" eaLnBrk="0" fontAlgn="base" hangingPunct="0">
              <a:spcBef>
                <a:spcPct val="0"/>
              </a:spcBef>
              <a:spcAft>
                <a:spcPct val="0"/>
              </a:spcAft>
              <a:defRPr sz="3200" b="1">
                <a:solidFill>
                  <a:schemeClr val="tx1"/>
                </a:solidFill>
                <a:latin typeface="Calibri" panose="020F0502020204030204" pitchFamily="34" charset="0"/>
              </a:defRPr>
            </a:lvl6pPr>
            <a:lvl7pPr marL="2971800" indent="-228600" eaLnBrk="0" fontAlgn="base" hangingPunct="0">
              <a:spcBef>
                <a:spcPct val="0"/>
              </a:spcBef>
              <a:spcAft>
                <a:spcPct val="0"/>
              </a:spcAft>
              <a:defRPr sz="3200" b="1">
                <a:solidFill>
                  <a:schemeClr val="tx1"/>
                </a:solidFill>
                <a:latin typeface="Calibri" panose="020F0502020204030204" pitchFamily="34" charset="0"/>
              </a:defRPr>
            </a:lvl7pPr>
            <a:lvl8pPr marL="3429000" indent="-228600" eaLnBrk="0" fontAlgn="base" hangingPunct="0">
              <a:spcBef>
                <a:spcPct val="0"/>
              </a:spcBef>
              <a:spcAft>
                <a:spcPct val="0"/>
              </a:spcAft>
              <a:defRPr sz="3200" b="1">
                <a:solidFill>
                  <a:schemeClr val="tx1"/>
                </a:solidFill>
                <a:latin typeface="Calibri" panose="020F0502020204030204" pitchFamily="34" charset="0"/>
              </a:defRPr>
            </a:lvl8pPr>
            <a:lvl9pPr marL="3886200" indent="-228600" eaLnBrk="0" fontAlgn="base" hangingPunct="0">
              <a:spcBef>
                <a:spcPct val="0"/>
              </a:spcBef>
              <a:spcAft>
                <a:spcPct val="0"/>
              </a:spcAft>
              <a:defRPr sz="3200" b="1">
                <a:solidFill>
                  <a:schemeClr val="tx1"/>
                </a:solidFill>
                <a:latin typeface="Calibri" panose="020F0502020204030204" pitchFamily="34" charset="0"/>
              </a:defRPr>
            </a:lvl9pPr>
          </a:lstStyle>
          <a:p>
            <a:pPr marL="0" indent="0">
              <a:buClr>
                <a:schemeClr val="bg1"/>
              </a:buClr>
              <a:defRPr/>
            </a:pPr>
            <a:r>
              <a:rPr lang="en-US" sz="1400" dirty="0"/>
              <a:t>Spread over 2,000 m</a:t>
            </a:r>
            <a:r>
              <a:rPr lang="en-US" sz="1400" baseline="30000" dirty="0"/>
              <a:t>2</a:t>
            </a:r>
            <a:r>
              <a:rPr lang="sl-SI" sz="1400" dirty="0"/>
              <a:t> in Hall D (Emporium) in BTC City Ljubljana</a:t>
            </a:r>
            <a:r>
              <a:rPr lang="en-US" sz="1400" dirty="0"/>
              <a:t>, </a:t>
            </a:r>
            <a:r>
              <a:rPr lang="sl-SI" sz="1400" dirty="0"/>
              <a:t>ABC Hub</a:t>
            </a:r>
            <a:r>
              <a:rPr lang="en-US" sz="1400" dirty="0"/>
              <a:t> provide</a:t>
            </a:r>
            <a:r>
              <a:rPr lang="sl-SI" sz="1400" dirty="0"/>
              <a:t>s</a:t>
            </a:r>
            <a:r>
              <a:rPr lang="en-US" sz="1400" dirty="0"/>
              <a:t> everything startups and young companies need for successful development: creative office space, flexible and fixed co-working spaces</a:t>
            </a:r>
            <a:endParaRPr lang="en-US" altLang="sl-SI" sz="1400" dirty="0" smtClean="0">
              <a:solidFill>
                <a:schemeClr val="bg1"/>
              </a:solidFill>
              <a:ea typeface="+mn-ea"/>
            </a:endParaRPr>
          </a:p>
        </p:txBody>
      </p:sp>
      <p:sp>
        <p:nvSpPr>
          <p:cNvPr id="36" name="PoljeZBesedilom 3"/>
          <p:cNvSpPr txBox="1">
            <a:spLocks noChangeArrowheads="1"/>
          </p:cNvSpPr>
          <p:nvPr/>
        </p:nvSpPr>
        <p:spPr bwMode="auto">
          <a:xfrm>
            <a:off x="6948264" y="1772816"/>
            <a:ext cx="2016224" cy="830997"/>
          </a:xfrm>
          <a:prstGeom prst="rect">
            <a:avLst/>
          </a:prstGeom>
          <a:solidFill>
            <a:schemeClr val="tx2">
              <a:lumMod val="60000"/>
              <a:lumOff val="4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sl-SI" sz="1600" dirty="0" smtClean="0">
                <a:solidFill>
                  <a:schemeClr val="bg1"/>
                </a:solidFill>
                <a:ea typeface="+mn-ea"/>
              </a:rPr>
              <a:t>ABC HUB </a:t>
            </a:r>
          </a:p>
          <a:p>
            <a:pPr algn="ctr">
              <a:spcBef>
                <a:spcPct val="0"/>
              </a:spcBef>
              <a:buFontTx/>
              <a:buNone/>
              <a:defRPr/>
            </a:pPr>
            <a:r>
              <a:rPr lang="sl-SI" altLang="sl-SI" sz="1600" dirty="0" smtClean="0">
                <a:solidFill>
                  <a:schemeClr val="bg1"/>
                </a:solidFill>
                <a:ea typeface="+mn-ea"/>
              </a:rPr>
              <a:t>C</a:t>
            </a:r>
            <a:r>
              <a:rPr lang="en-US" altLang="sl-SI" sz="1600" dirty="0" smtClean="0">
                <a:solidFill>
                  <a:schemeClr val="bg1"/>
                </a:solidFill>
                <a:ea typeface="+mn-ea"/>
              </a:rPr>
              <a:t>o-working space</a:t>
            </a:r>
          </a:p>
          <a:p>
            <a:pPr algn="ctr">
              <a:spcBef>
                <a:spcPct val="0"/>
              </a:spcBef>
              <a:buFontTx/>
              <a:buNone/>
              <a:defRPr/>
            </a:pPr>
            <a:r>
              <a:rPr lang="en-US" altLang="sl-SI" sz="1600" dirty="0" smtClean="0">
                <a:solidFill>
                  <a:schemeClr val="bg1"/>
                </a:solidFill>
                <a:ea typeface="+mn-ea"/>
              </a:rPr>
              <a:t>Sept 2015</a:t>
            </a:r>
          </a:p>
        </p:txBody>
      </p:sp>
      <p:pic>
        <p:nvPicPr>
          <p:cNvPr id="26" name="Picture 25"/>
          <p:cNvPicPr>
            <a:picLocks noChangeAspect="1"/>
          </p:cNvPicPr>
          <p:nvPr/>
        </p:nvPicPr>
        <p:blipFill>
          <a:blip r:embed="rId16"/>
          <a:stretch>
            <a:fillRect/>
          </a:stretch>
        </p:blipFill>
        <p:spPr>
          <a:xfrm>
            <a:off x="1527175" y="1826495"/>
            <a:ext cx="631140" cy="331816"/>
          </a:xfrm>
          <a:prstGeom prst="rect">
            <a:avLst/>
          </a:prstGeom>
        </p:spPr>
        <p:style>
          <a:lnRef idx="2">
            <a:schemeClr val="accent3"/>
          </a:lnRef>
          <a:fillRef idx="1">
            <a:schemeClr val="lt1"/>
          </a:fillRef>
          <a:effectRef idx="0">
            <a:schemeClr val="accent3"/>
          </a:effectRef>
          <a:fontRef idx="minor">
            <a:schemeClr val="dk1"/>
          </a:fontRef>
        </p:style>
      </p:pic>
      <p:pic>
        <p:nvPicPr>
          <p:cNvPr id="30" name="Slika 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37469" y="4745073"/>
            <a:ext cx="2952502" cy="196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Slika 1"/>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185356" y="4788213"/>
            <a:ext cx="2937024" cy="195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ika 1"/>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372200" y="5063435"/>
            <a:ext cx="2411760" cy="1607840"/>
          </a:xfrm>
          <a:prstGeom prst="rect">
            <a:avLst/>
          </a:prstGeom>
        </p:spPr>
      </p:pic>
    </p:spTree>
    <p:extLst>
      <p:ext uri="{BB962C8B-B14F-4D97-AF65-F5344CB8AC3E}">
        <p14:creationId xmlns:p14="http://schemas.microsoft.com/office/powerpoint/2010/main" val="9142909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BCEdG Opening pag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0688"/>
            <a:ext cx="9144000" cy="5760640"/>
          </a:xfrm>
          <a:prstGeom prst="rect">
            <a:avLst/>
          </a:prstGeom>
        </p:spPr>
      </p:pic>
      <p:sp>
        <p:nvSpPr>
          <p:cNvPr id="5" name="Rectangle 4"/>
          <p:cNvSpPr/>
          <p:nvPr/>
        </p:nvSpPr>
        <p:spPr bwMode="auto">
          <a:xfrm>
            <a:off x="1331640" y="764704"/>
            <a:ext cx="2993950" cy="556612"/>
          </a:xfrm>
          <a:prstGeom prst="rect">
            <a:avLst/>
          </a:prstGeom>
          <a:solidFill>
            <a:schemeClr val="bg1"/>
          </a:solidFill>
          <a:ln w="9525" cap="flat" cmpd="sng" algn="ctr">
            <a:noFill/>
            <a:prstDash val="solid"/>
            <a:round/>
            <a:headEnd type="none" w="med" len="med"/>
            <a:tailEnd type="none" w="med" len="med"/>
          </a:ln>
          <a:effectLst/>
          <a:extLst/>
        </p:spPr>
        <p:txBody>
          <a:bodyPr wrap="none" lIns="91240" tIns="45620" rIns="91240" bIns="45620" anchor="ctr"/>
          <a:lstStyle/>
          <a:p>
            <a:r>
              <a:rPr lang="en-US" sz="2400" dirty="0" err="1">
                <a:solidFill>
                  <a:srgbClr val="122B50"/>
                </a:solidFill>
                <a:latin typeface="Arial Bold" charset="0"/>
                <a:cs typeface="Arial Bold" charset="0"/>
                <a:sym typeface="Arial Bold" charset="0"/>
              </a:rPr>
              <a:t>www.abc-edg.com</a:t>
            </a:r>
            <a:r>
              <a:rPr lang="en-US" sz="2000" dirty="0">
                <a:solidFill>
                  <a:srgbClr val="FFFFFF"/>
                </a:solidFill>
                <a:latin typeface="Arial Bold" charset="0"/>
                <a:cs typeface="Arial Bold" charset="0"/>
                <a:sym typeface="Arial Bold" charset="0"/>
              </a:rPr>
              <a:t>.</a:t>
            </a:r>
          </a:p>
        </p:txBody>
      </p:sp>
      <p:sp>
        <p:nvSpPr>
          <p:cNvPr id="4" name="Shape 243"/>
          <p:cNvSpPr txBox="1">
            <a:spLocks/>
          </p:cNvSpPr>
          <p:nvPr/>
        </p:nvSpPr>
        <p:spPr>
          <a:xfrm>
            <a:off x="12452" y="29000"/>
            <a:ext cx="8660179" cy="6636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t">
            <a:noAutofit/>
          </a:bodyPr>
          <a:lstStyle>
            <a:lvl1pPr marL="0" marR="0" indent="0" algn="l" defTabSz="457200" rtl="0" latinLnBrk="0">
              <a:lnSpc>
                <a:spcPct val="120000"/>
              </a:lnSpc>
              <a:spcBef>
                <a:spcPts val="0"/>
              </a:spcBef>
              <a:spcAft>
                <a:spcPts val="0"/>
              </a:spcAft>
              <a:buClrTx/>
              <a:buSzTx/>
              <a:buFontTx/>
              <a:buNone/>
              <a:tabLst/>
              <a:defRPr sz="2400" b="1" i="0" u="none" strike="noStrike" cap="none" spc="0" baseline="0">
                <a:ln>
                  <a:noFill/>
                </a:ln>
                <a:solidFill>
                  <a:srgbClr val="7A92CA"/>
                </a:solidFill>
                <a:uFillTx/>
                <a:latin typeface="Century Gothic"/>
                <a:ea typeface="Century Gothic"/>
                <a:cs typeface="Century Gothic"/>
                <a:sym typeface="Century Gothic"/>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hangingPunct="1"/>
            <a:r>
              <a:rPr lang="sl-SI" sz="2000" dirty="0">
                <a:solidFill>
                  <a:srgbClr val="063E89"/>
                </a:solidFill>
                <a:latin typeface="Arial" panose="020B0604020202020204" pitchFamily="34" charset="0"/>
                <a:ea typeface="ＭＳ Ｐゴシック" charset="0"/>
                <a:cs typeface="Arial" panose="020B0604020202020204" pitchFamily="34" charset="0"/>
              </a:rPr>
              <a:t>ABC </a:t>
            </a:r>
            <a:r>
              <a:rPr lang="sl-SI" sz="2000" dirty="0" smtClean="0">
                <a:solidFill>
                  <a:srgbClr val="063E89"/>
                </a:solidFill>
                <a:latin typeface="Arial" panose="020B0604020202020204" pitchFamily="34" charset="0"/>
                <a:ea typeface="ＭＳ Ｐゴシック" charset="0"/>
                <a:cs typeface="Arial" panose="020B0604020202020204" pitchFamily="34" charset="0"/>
              </a:rPr>
              <a:t>Enterprise Accelerator for Corporates</a:t>
            </a:r>
            <a:r>
              <a:rPr lang="sl-SI" dirty="0" smtClean="0">
                <a:solidFill>
                  <a:srgbClr val="063E89"/>
                </a:solidFill>
                <a:latin typeface="Arial" panose="020B0604020202020204" pitchFamily="34" charset="0"/>
                <a:ea typeface="ＭＳ Ｐゴシック" charset="0"/>
                <a:cs typeface="Arial" panose="020B0604020202020204" pitchFamily="34" charset="0"/>
              </a:rPr>
              <a:t>:</a:t>
            </a:r>
            <a:endParaRPr lang="sl-SI" dirty="0">
              <a:solidFill>
                <a:srgbClr val="063E89"/>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67243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6" y="496382"/>
            <a:ext cx="9919061" cy="6316994"/>
          </a:xfrm>
          <a:prstGeom prst="rect">
            <a:avLst/>
          </a:prstGeom>
        </p:spPr>
      </p:pic>
      <p:sp>
        <p:nvSpPr>
          <p:cNvPr id="4" name="TextBox 3"/>
          <p:cNvSpPr txBox="1"/>
          <p:nvPr/>
        </p:nvSpPr>
        <p:spPr>
          <a:xfrm>
            <a:off x="8028384" y="5805265"/>
            <a:ext cx="1115616" cy="936103"/>
          </a:xfrm>
          <a:prstGeom prst="rect">
            <a:avLst/>
          </a:prstGeom>
          <a:solidFill>
            <a:schemeClr val="bg1"/>
          </a:solidFill>
        </p:spPr>
        <p:txBody>
          <a:bodyPr wrap="square" rtlCol="0">
            <a:spAutoFit/>
          </a:bodyPr>
          <a:lstStyle/>
          <a:p>
            <a:endParaRPr lang="en-US" dirty="0"/>
          </a:p>
        </p:txBody>
      </p:sp>
      <p:sp>
        <p:nvSpPr>
          <p:cNvPr id="8" name="Shape 243"/>
          <p:cNvSpPr txBox="1">
            <a:spLocks/>
          </p:cNvSpPr>
          <p:nvPr/>
        </p:nvSpPr>
        <p:spPr>
          <a:xfrm>
            <a:off x="107504" y="-14288"/>
            <a:ext cx="8660179" cy="6636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t">
            <a:noAutofit/>
          </a:bodyPr>
          <a:lstStyle>
            <a:lvl1pPr marL="0" marR="0" indent="0" algn="l" defTabSz="457200" rtl="0" latinLnBrk="0">
              <a:lnSpc>
                <a:spcPct val="120000"/>
              </a:lnSpc>
              <a:spcBef>
                <a:spcPts val="0"/>
              </a:spcBef>
              <a:spcAft>
                <a:spcPts val="0"/>
              </a:spcAft>
              <a:buClrTx/>
              <a:buSzTx/>
              <a:buFontTx/>
              <a:buNone/>
              <a:tabLst/>
              <a:defRPr sz="2400" b="1" i="0" u="none" strike="noStrike" cap="none" spc="0" baseline="0">
                <a:ln>
                  <a:noFill/>
                </a:ln>
                <a:solidFill>
                  <a:srgbClr val="7A92CA"/>
                </a:solidFill>
                <a:uFillTx/>
                <a:latin typeface="Century Gothic"/>
                <a:ea typeface="Century Gothic"/>
                <a:cs typeface="Century Gothic"/>
                <a:sym typeface="Century Gothic"/>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hangingPunct="1"/>
            <a:r>
              <a:rPr lang="sl-SI" dirty="0">
                <a:solidFill>
                  <a:srgbClr val="063E89"/>
                </a:solidFill>
                <a:latin typeface="Arial" panose="020B0604020202020204" pitchFamily="34" charset="0"/>
                <a:ea typeface="ＭＳ Ｐゴシック" charset="0"/>
                <a:cs typeface="Arial" panose="020B0604020202020204" pitchFamily="34" charset="0"/>
              </a:rPr>
              <a:t>ABC </a:t>
            </a:r>
            <a:r>
              <a:rPr lang="sl-SI" dirty="0" smtClean="0">
                <a:solidFill>
                  <a:srgbClr val="063E89"/>
                </a:solidFill>
                <a:latin typeface="Arial" panose="020B0604020202020204" pitchFamily="34" charset="0"/>
                <a:ea typeface="ＭＳ Ｐゴシック" charset="0"/>
                <a:cs typeface="Arial" panose="020B0604020202020204" pitchFamily="34" charset="0"/>
              </a:rPr>
              <a:t>Enterprise Accelerator for Corporates:</a:t>
            </a:r>
            <a:endParaRPr lang="sl-SI" dirty="0">
              <a:solidFill>
                <a:srgbClr val="063E89"/>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88301460"/>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44824"/>
            <a:ext cx="4943475"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Naslov 1"/>
          <p:cNvSpPr>
            <a:spLocks noGrp="1"/>
          </p:cNvSpPr>
          <p:nvPr>
            <p:ph type="ctrTitle"/>
          </p:nvPr>
        </p:nvSpPr>
        <p:spPr>
          <a:xfrm>
            <a:off x="-128588" y="1439863"/>
            <a:ext cx="8207376" cy="1077218"/>
          </a:xfrm>
        </p:spPr>
        <p:txBody>
          <a:bodyPr/>
          <a:lstStyle/>
          <a:p>
            <a:pPr algn="ctr"/>
            <a:r>
              <a:rPr lang="sl-SI" altLang="sl-SI" sz="3200" dirty="0" smtClean="0">
                <a:solidFill>
                  <a:schemeClr val="tx1"/>
                </a:solidFill>
                <a:latin typeface="Century Gothic" panose="020B0502020202020204" pitchFamily="34" charset="0"/>
              </a:rPr>
              <a:t/>
            </a:r>
            <a:br>
              <a:rPr lang="sl-SI" altLang="sl-SI" sz="3200" dirty="0" smtClean="0">
                <a:solidFill>
                  <a:schemeClr val="tx1"/>
                </a:solidFill>
                <a:latin typeface="Century Gothic" panose="020B0502020202020204" pitchFamily="34" charset="0"/>
              </a:rPr>
            </a:br>
            <a:endParaRPr lang="en-US" altLang="sl-SI" sz="3200" dirty="0" smtClean="0">
              <a:solidFill>
                <a:schemeClr val="tx1"/>
              </a:solidFill>
              <a:latin typeface="Century Gothic" panose="020B0502020202020204" pitchFamily="34" charset="0"/>
            </a:endParaRPr>
          </a:p>
        </p:txBody>
      </p:sp>
      <p:sp>
        <p:nvSpPr>
          <p:cNvPr id="96262" name="Naslov 1"/>
          <p:cNvSpPr txBox="1">
            <a:spLocks/>
          </p:cNvSpPr>
          <p:nvPr/>
        </p:nvSpPr>
        <p:spPr bwMode="auto">
          <a:xfrm>
            <a:off x="467544" y="459447"/>
            <a:ext cx="7772400"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nchor="ct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sl-SI" sz="2800" dirty="0" err="1" smtClean="0">
                <a:solidFill>
                  <a:srgbClr val="3366FF"/>
                </a:solidFill>
                <a:cs typeface="Arial" panose="020B0604020202020204" pitchFamily="34" charset="0"/>
              </a:rPr>
              <a:t>Transformation</a:t>
            </a:r>
            <a:r>
              <a:rPr lang="sl-SI" sz="2800" dirty="0" smtClean="0">
                <a:solidFill>
                  <a:srgbClr val="3366FF"/>
                </a:solidFill>
                <a:cs typeface="Arial" panose="020B0604020202020204" pitchFamily="34" charset="0"/>
              </a:rPr>
              <a:t> </a:t>
            </a:r>
            <a:r>
              <a:rPr lang="sl-SI" sz="2800" dirty="0" err="1" smtClean="0">
                <a:solidFill>
                  <a:srgbClr val="3366FF"/>
                </a:solidFill>
                <a:cs typeface="Arial" panose="020B0604020202020204" pitchFamily="34" charset="0"/>
              </a:rPr>
              <a:t>into</a:t>
            </a:r>
            <a:r>
              <a:rPr lang="sl-SI" sz="2800" dirty="0" smtClean="0">
                <a:solidFill>
                  <a:srgbClr val="3366FF"/>
                </a:solidFill>
                <a:cs typeface="Arial" panose="020B0604020202020204" pitchFamily="34" charset="0"/>
              </a:rPr>
              <a:t> a Smart </a:t>
            </a:r>
            <a:r>
              <a:rPr lang="sl-SI" sz="2800" dirty="0" err="1" smtClean="0">
                <a:solidFill>
                  <a:srgbClr val="3366FF"/>
                </a:solidFill>
                <a:cs typeface="Arial" panose="020B0604020202020204" pitchFamily="34" charset="0"/>
              </a:rPr>
              <a:t>City</a:t>
            </a:r>
            <a:r>
              <a:rPr lang="sl-SI" sz="2800" dirty="0" smtClean="0">
                <a:solidFill>
                  <a:srgbClr val="3366FF"/>
                </a:solidFill>
                <a:cs typeface="Arial" panose="020B0604020202020204" pitchFamily="34" charset="0"/>
              </a:rPr>
              <a:t> – </a:t>
            </a:r>
            <a:r>
              <a:rPr lang="sl-SI" sz="2800" dirty="0" err="1" smtClean="0">
                <a:solidFill>
                  <a:srgbClr val="3366FF"/>
                </a:solidFill>
                <a:cs typeface="Arial" panose="020B0604020202020204" pitchFamily="34" charset="0"/>
              </a:rPr>
              <a:t>using</a:t>
            </a:r>
            <a:r>
              <a:rPr lang="sl-SI" sz="2800" dirty="0" smtClean="0">
                <a:solidFill>
                  <a:srgbClr val="3366FF"/>
                </a:solidFill>
                <a:cs typeface="Arial" panose="020B0604020202020204" pitchFamily="34" charset="0"/>
              </a:rPr>
              <a:t> BIG DATA</a:t>
            </a:r>
            <a:endParaRPr lang="sl-SI" altLang="sl-SI" sz="2800" b="0" dirty="0">
              <a:latin typeface="Century Gothic" panose="020B0502020202020204" pitchFamily="34" charset="0"/>
              <a:cs typeface="Arial" panose="020B0604020202020204" pitchFamily="34" charset="0"/>
              <a:sym typeface="Arial" panose="020B0604020202020204" pitchFamily="34" charset="0"/>
            </a:endParaRPr>
          </a:p>
        </p:txBody>
      </p:sp>
      <p:pic>
        <p:nvPicPr>
          <p:cNvPr id="2" name="Slika 1"/>
          <p:cNvPicPr>
            <a:picLocks noChangeAspect="1"/>
          </p:cNvPicPr>
          <p:nvPr/>
        </p:nvPicPr>
        <p:blipFill>
          <a:blip r:embed="rId3"/>
          <a:stretch>
            <a:fillRect/>
          </a:stretch>
        </p:blipFill>
        <p:spPr>
          <a:xfrm>
            <a:off x="3923928" y="1387624"/>
            <a:ext cx="4925995" cy="2505673"/>
          </a:xfrm>
          <a:prstGeom prst="rect">
            <a:avLst/>
          </a:prstGeom>
        </p:spPr>
      </p:pic>
    </p:spTree>
    <p:extLst>
      <p:ext uri="{BB962C8B-B14F-4D97-AF65-F5344CB8AC3E}">
        <p14:creationId xmlns:p14="http://schemas.microsoft.com/office/powerpoint/2010/main" val="29041916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760648" y="1886778"/>
            <a:ext cx="3253399" cy="4791028"/>
          </a:xfrm>
          <a:prstGeom prst="rect">
            <a:avLst/>
          </a:prstGeom>
        </p:spPr>
      </p:pic>
      <p:sp>
        <p:nvSpPr>
          <p:cNvPr id="10" name="Podnaslov 2"/>
          <p:cNvSpPr>
            <a:spLocks noGrp="1"/>
          </p:cNvSpPr>
          <p:nvPr>
            <p:ph type="subTitle" idx="1"/>
          </p:nvPr>
        </p:nvSpPr>
        <p:spPr bwMode="auto">
          <a:xfrm>
            <a:off x="522265" y="1983768"/>
            <a:ext cx="4986699" cy="138499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numCol="1" anchor="t" anchorCtr="0" compatLnSpc="1">
            <a:prstTxWarp prst="textNoShape">
              <a:avLst/>
            </a:prstTxWarp>
          </a:bodyPr>
          <a:lstStyle/>
          <a:p>
            <a:r>
              <a:rPr lang="sl-SI" b="1" dirty="0" smtClean="0">
                <a:solidFill>
                  <a:srgbClr val="404040"/>
                </a:solidFill>
                <a:latin typeface="Calibri" panose="020F0502020204030204" pitchFamily="34" charset="0"/>
              </a:rPr>
              <a:t>BTC </a:t>
            </a:r>
            <a:r>
              <a:rPr lang="sl-SI" b="1" dirty="0" err="1" smtClean="0">
                <a:solidFill>
                  <a:srgbClr val="404040"/>
                </a:solidFill>
                <a:latin typeface="Calibri" panose="020F0502020204030204" pitchFamily="34" charset="0"/>
              </a:rPr>
              <a:t>Living</a:t>
            </a:r>
            <a:r>
              <a:rPr lang="sl-SI" b="1" dirty="0" smtClean="0">
                <a:solidFill>
                  <a:srgbClr val="404040"/>
                </a:solidFill>
                <a:latin typeface="Calibri" panose="020F0502020204030204" pitchFamily="34" charset="0"/>
              </a:rPr>
              <a:t> Lab: </a:t>
            </a:r>
            <a:r>
              <a:rPr lang="en-US" dirty="0" smtClean="0">
                <a:solidFill>
                  <a:srgbClr val="404040"/>
                </a:solidFill>
                <a:latin typeface="Calibri" panose="020F0502020204030204" pitchFamily="34" charset="0"/>
              </a:rPr>
              <a:t>creating </a:t>
            </a:r>
            <a:r>
              <a:rPr lang="en-US" dirty="0">
                <a:solidFill>
                  <a:srgbClr val="404040"/>
                </a:solidFill>
                <a:latin typeface="Calibri" panose="020F0502020204030204" pitchFamily="34" charset="0"/>
              </a:rPr>
              <a:t>a platform of BTC as a physical location, which allows </a:t>
            </a:r>
            <a:r>
              <a:rPr lang="en-US" dirty="0" smtClean="0">
                <a:solidFill>
                  <a:srgbClr val="404040"/>
                </a:solidFill>
                <a:latin typeface="Calibri" panose="020F0502020204030204" pitchFamily="34" charset="0"/>
              </a:rPr>
              <a:t>global </a:t>
            </a:r>
            <a:r>
              <a:rPr lang="en-US" dirty="0">
                <a:solidFill>
                  <a:srgbClr val="404040"/>
                </a:solidFill>
                <a:latin typeface="Calibri" panose="020F0502020204030204" pitchFamily="34" charset="0"/>
              </a:rPr>
              <a:t>and local corporations to test "real-</a:t>
            </a:r>
            <a:r>
              <a:rPr lang="en-US" dirty="0" smtClean="0">
                <a:solidFill>
                  <a:srgbClr val="404040"/>
                </a:solidFill>
                <a:latin typeface="Calibri" panose="020F0502020204030204" pitchFamily="34" charset="0"/>
              </a:rPr>
              <a:t>production”</a:t>
            </a:r>
            <a:r>
              <a:rPr lang="sl-SI" altLang="ja-JP" dirty="0" smtClean="0">
                <a:solidFill>
                  <a:srgbClr val="404040"/>
                </a:solidFill>
                <a:latin typeface="Calibri" panose="020F0502020204030204" pitchFamily="34" charset="0"/>
                <a:cs typeface="ＭＳ Ｐゴシック" charset="0"/>
              </a:rPr>
              <a:t>.</a:t>
            </a:r>
            <a:endParaRPr lang="sl-SI" altLang="ja-JP" dirty="0">
              <a:solidFill>
                <a:srgbClr val="404040"/>
              </a:solidFill>
              <a:latin typeface="Calibri" panose="020F0502020204030204" pitchFamily="34" charset="0"/>
              <a:cs typeface="ＭＳ Ｐゴシック" charset="0"/>
            </a:endParaRPr>
          </a:p>
          <a:p>
            <a:endParaRPr lang="en-US" dirty="0">
              <a:solidFill>
                <a:srgbClr val="898989"/>
              </a:solidFill>
              <a:latin typeface="Calibri" panose="020F0502020204030204" pitchFamily="34" charset="0"/>
            </a:endParaRPr>
          </a:p>
        </p:txBody>
      </p:sp>
      <p:pic>
        <p:nvPicPr>
          <p:cNvPr id="11" name="Slika 5" descr="Slika 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107" y="3107736"/>
            <a:ext cx="4986699" cy="3315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age30.png"/>
          <p:cNvPicPr>
            <a:picLocks noChangeAspect="1"/>
          </p:cNvPicPr>
          <p:nvPr/>
        </p:nvPicPr>
        <p:blipFill>
          <a:blip r:embed="rId4">
            <a:extLst/>
          </a:blip>
          <a:stretch>
            <a:fillRect/>
          </a:stretch>
        </p:blipFill>
        <p:spPr>
          <a:xfrm>
            <a:off x="1979712" y="1201637"/>
            <a:ext cx="3655094" cy="596892"/>
          </a:xfrm>
          <a:prstGeom prst="rect">
            <a:avLst/>
          </a:prstGeom>
          <a:ln w="12700">
            <a:miter lim="400000"/>
          </a:ln>
        </p:spPr>
      </p:pic>
      <p:sp>
        <p:nvSpPr>
          <p:cNvPr id="8" name="Title 1"/>
          <p:cNvSpPr>
            <a:spLocks noGrp="1"/>
          </p:cNvSpPr>
          <p:nvPr>
            <p:ph type="ctrTitle"/>
          </p:nvPr>
        </p:nvSpPr>
        <p:spPr>
          <a:xfrm>
            <a:off x="503238" y="238125"/>
            <a:ext cx="8245226" cy="1754326"/>
          </a:xfrm>
        </p:spPr>
        <p:txBody>
          <a:bodyPr/>
          <a:lstStyle/>
          <a:p>
            <a:pPr>
              <a:defRPr/>
            </a:pPr>
            <a:r>
              <a:rPr lang="en-US" sz="3600" b="1" dirty="0" smtClean="0">
                <a:solidFill>
                  <a:srgbClr val="007CF9"/>
                </a:solidFill>
                <a:latin typeface="Calibri" panose="020F0502020204030204" pitchFamily="34" charset="0"/>
              </a:rPr>
              <a:t>BTC Living Lab</a:t>
            </a:r>
            <a:r>
              <a:rPr lang="sl-SI" sz="3200" dirty="0">
                <a:latin typeface="Calibri" panose="020F0502020204030204" pitchFamily="34" charset="0"/>
              </a:rPr>
              <a:t/>
            </a:r>
            <a:br>
              <a:rPr lang="sl-SI" sz="3200" dirty="0">
                <a:latin typeface="Calibri" panose="020F0502020204030204" pitchFamily="34" charset="0"/>
              </a:rPr>
            </a:br>
            <a:r>
              <a:rPr lang="en-US" sz="2400" dirty="0">
                <a:latin typeface="Calibri" panose="020F0502020204030204" pitchFamily="34" charset="0"/>
              </a:rPr>
              <a:t>From Accelerator to BTC Living Lab - testing area for Smart City solutions.</a:t>
            </a:r>
            <a:br>
              <a:rPr lang="en-US" sz="2400" dirty="0">
                <a:latin typeface="Calibri" panose="020F0502020204030204" pitchFamily="34" charset="0"/>
              </a:rPr>
            </a:br>
            <a:endParaRPr lang="en-US" sz="2400" dirty="0">
              <a:latin typeface="Calibri" panose="020F0502020204030204" pitchFamily="34" charset="0"/>
            </a:endParaRPr>
          </a:p>
        </p:txBody>
      </p:sp>
    </p:spTree>
    <p:extLst>
      <p:ext uri="{BB962C8B-B14F-4D97-AF65-F5344CB8AC3E}">
        <p14:creationId xmlns:p14="http://schemas.microsoft.com/office/powerpoint/2010/main" val="19272048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image30.png"/>
          <p:cNvPicPr>
            <a:picLocks noChangeAspect="1"/>
          </p:cNvPicPr>
          <p:nvPr/>
        </p:nvPicPr>
        <p:blipFill>
          <a:blip r:embed="rId2">
            <a:extLst/>
          </a:blip>
          <a:stretch>
            <a:fillRect/>
          </a:stretch>
        </p:blipFill>
        <p:spPr>
          <a:xfrm>
            <a:off x="352693" y="1400508"/>
            <a:ext cx="3655094" cy="596892"/>
          </a:xfrm>
          <a:prstGeom prst="rect">
            <a:avLst/>
          </a:prstGeom>
          <a:ln w="12700">
            <a:miter lim="400000"/>
          </a:ln>
        </p:spPr>
      </p:pic>
      <p:pic>
        <p:nvPicPr>
          <p:cNvPr id="250" name="image31.png"/>
          <p:cNvPicPr>
            <a:picLocks noChangeAspect="1"/>
          </p:cNvPicPr>
          <p:nvPr/>
        </p:nvPicPr>
        <p:blipFill>
          <a:blip r:embed="rId3">
            <a:extLst/>
          </a:blip>
          <a:stretch>
            <a:fillRect/>
          </a:stretch>
        </p:blipFill>
        <p:spPr>
          <a:xfrm>
            <a:off x="4417249" y="1400508"/>
            <a:ext cx="5086190" cy="3480504"/>
          </a:xfrm>
          <a:prstGeom prst="rect">
            <a:avLst/>
          </a:prstGeom>
          <a:ln w="12700">
            <a:miter lim="400000"/>
          </a:ln>
        </p:spPr>
      </p:pic>
      <p:sp>
        <p:nvSpPr>
          <p:cNvPr id="6" name="Podnaslov 2"/>
          <p:cNvSpPr txBox="1">
            <a:spLocks/>
          </p:cNvSpPr>
          <p:nvPr/>
        </p:nvSpPr>
        <p:spPr bwMode="auto">
          <a:xfrm>
            <a:off x="182354" y="2093692"/>
            <a:ext cx="3275856" cy="96983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2000" b="0" dirty="0" smtClean="0">
                <a:solidFill>
                  <a:srgbClr val="002060"/>
                </a:solidFill>
                <a:latin typeface="Calibri" panose="020F0502020204030204" pitchFamily="34" charset="0"/>
              </a:rPr>
              <a:t>Solution areas and competencies BTC Living Lab is focusing on:</a:t>
            </a:r>
            <a:endParaRPr lang="en-US" sz="2000" b="0" dirty="0">
              <a:solidFill>
                <a:srgbClr val="002060"/>
              </a:solidFill>
              <a:latin typeface="Calibri" panose="020F0502020204030204" pitchFamily="34" charset="0"/>
            </a:endParaRPr>
          </a:p>
        </p:txBody>
      </p:sp>
      <p:sp>
        <p:nvSpPr>
          <p:cNvPr id="2" name="Curved Up Arrow 1"/>
          <p:cNvSpPr/>
          <p:nvPr/>
        </p:nvSpPr>
        <p:spPr>
          <a:xfrm rot="21188993">
            <a:off x="4541545" y="5302674"/>
            <a:ext cx="2490111" cy="845782"/>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itle 1"/>
          <p:cNvSpPr txBox="1">
            <a:spLocks/>
          </p:cNvSpPr>
          <p:nvPr/>
        </p:nvSpPr>
        <p:spPr>
          <a:xfrm>
            <a:off x="503238" y="238125"/>
            <a:ext cx="8245226" cy="1754326"/>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mj-cs"/>
              </a:defRPr>
            </a:lvl1pPr>
            <a:lvl2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2pPr>
            <a:lvl3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3pPr>
            <a:lvl4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4pPr>
            <a:lvl5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5pPr>
            <a:lvl6pPr marL="457200" algn="ctr" defTabSz="457200" rtl="0" fontAlgn="base">
              <a:spcBef>
                <a:spcPct val="0"/>
              </a:spcBef>
              <a:spcAft>
                <a:spcPct val="0"/>
              </a:spcAft>
              <a:defRPr sz="4400">
                <a:solidFill>
                  <a:schemeClr val="tx1"/>
                </a:solidFill>
                <a:latin typeface="Arial" panose="020B0604020202020204" pitchFamily="34" charset="0"/>
              </a:defRPr>
            </a:lvl6pPr>
            <a:lvl7pPr marL="914400" algn="ctr" defTabSz="457200" rtl="0" fontAlgn="base">
              <a:spcBef>
                <a:spcPct val="0"/>
              </a:spcBef>
              <a:spcAft>
                <a:spcPct val="0"/>
              </a:spcAft>
              <a:defRPr sz="4400">
                <a:solidFill>
                  <a:schemeClr val="tx1"/>
                </a:solidFill>
                <a:latin typeface="Arial" panose="020B0604020202020204" pitchFamily="34" charset="0"/>
              </a:defRPr>
            </a:lvl7pPr>
            <a:lvl8pPr marL="1371600" algn="ctr" defTabSz="457200" rtl="0" fontAlgn="base">
              <a:spcBef>
                <a:spcPct val="0"/>
              </a:spcBef>
              <a:spcAft>
                <a:spcPct val="0"/>
              </a:spcAft>
              <a:defRPr sz="4400">
                <a:solidFill>
                  <a:schemeClr val="tx1"/>
                </a:solidFill>
                <a:latin typeface="Arial" panose="020B0604020202020204" pitchFamily="34" charset="0"/>
              </a:defRPr>
            </a:lvl8pPr>
            <a:lvl9pPr marL="1828800" algn="ctr" defTabSz="457200" rtl="0" fontAlgn="base">
              <a:spcBef>
                <a:spcPct val="0"/>
              </a:spcBef>
              <a:spcAft>
                <a:spcPct val="0"/>
              </a:spcAft>
              <a:defRPr sz="4400">
                <a:solidFill>
                  <a:schemeClr val="tx1"/>
                </a:solidFill>
                <a:latin typeface="Arial" panose="020B0604020202020204" pitchFamily="34" charset="0"/>
              </a:defRPr>
            </a:lvl9pPr>
          </a:lstStyle>
          <a:p>
            <a:pPr algn="l">
              <a:defRPr/>
            </a:pPr>
            <a:r>
              <a:rPr lang="en-US" sz="3600" b="1" dirty="0" smtClean="0">
                <a:solidFill>
                  <a:srgbClr val="007CF9"/>
                </a:solidFill>
                <a:latin typeface="Calibri" panose="020F0502020204030204" pitchFamily="34" charset="0"/>
              </a:rPr>
              <a:t>BTC Living Lab</a:t>
            </a:r>
            <a:r>
              <a:rPr lang="sl-SI" sz="3200" b="0" dirty="0" smtClean="0">
                <a:latin typeface="Calibri" panose="020F0502020204030204" pitchFamily="34" charset="0"/>
              </a:rPr>
              <a:t/>
            </a:r>
            <a:br>
              <a:rPr lang="sl-SI" sz="3200" b="0" dirty="0" smtClean="0">
                <a:latin typeface="Calibri" panose="020F0502020204030204" pitchFamily="34" charset="0"/>
              </a:rPr>
            </a:br>
            <a:r>
              <a:rPr lang="en-US" sz="2400" b="0" dirty="0">
                <a:latin typeface="Calibri" panose="020F0502020204030204" pitchFamily="34" charset="0"/>
              </a:rPr>
              <a:t>testing, promoting and selling </a:t>
            </a:r>
            <a:r>
              <a:rPr lang="en-US" sz="2400" b="0" dirty="0" smtClean="0">
                <a:latin typeface="Calibri" panose="020F0502020204030204" pitchFamily="34" charset="0"/>
              </a:rPr>
              <a:t>various solutions</a:t>
            </a:r>
            <a:endParaRPr lang="en-US" sz="2400" b="0" dirty="0">
              <a:latin typeface="Calibri" panose="020F0502020204030204" pitchFamily="34" charset="0"/>
            </a:endParaRPr>
          </a:p>
        </p:txBody>
      </p:sp>
      <p:pic>
        <p:nvPicPr>
          <p:cNvPr id="4" name="Slika 3"/>
          <p:cNvPicPr>
            <a:picLocks noChangeAspect="1"/>
          </p:cNvPicPr>
          <p:nvPr/>
        </p:nvPicPr>
        <p:blipFill>
          <a:blip r:embed="rId4"/>
          <a:stretch>
            <a:fillRect/>
          </a:stretch>
        </p:blipFill>
        <p:spPr>
          <a:xfrm>
            <a:off x="182354" y="3291155"/>
            <a:ext cx="4713464" cy="3372298"/>
          </a:xfrm>
          <a:prstGeom prst="rect">
            <a:avLst/>
          </a:prstGeom>
        </p:spPr>
      </p:pic>
    </p:spTree>
    <p:extLst>
      <p:ext uri="{BB962C8B-B14F-4D97-AF65-F5344CB8AC3E}">
        <p14:creationId xmlns:p14="http://schemas.microsoft.com/office/powerpoint/2010/main" val="568546768"/>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323528" y="1484784"/>
            <a:ext cx="8324850" cy="3871829"/>
          </a:xfrm>
        </p:spPr>
        <p:txBody>
          <a:bodyPr/>
          <a:lstStyle/>
          <a:p>
            <a:pPr>
              <a:defRPr/>
            </a:pPr>
            <a:r>
              <a:rPr lang="en-US" sz="1800" dirty="0">
                <a:solidFill>
                  <a:schemeClr val="tx1"/>
                </a:solidFill>
              </a:rPr>
              <a:t>Conveniently located in the heart of Europe, Slovenia, and Ljubljana, the AV Living Lab provides an ecosystem that connects different businesses, partners, talents, and a startup hub – the powerful knowledge and unlimited possibilities </a:t>
            </a:r>
            <a:r>
              <a:rPr lang="en-US" sz="1800" dirty="0" smtClean="0">
                <a:solidFill>
                  <a:schemeClr val="tx1"/>
                </a:solidFill>
              </a:rPr>
              <a:t>for </a:t>
            </a:r>
            <a:r>
              <a:rPr lang="en-US" sz="1800" dirty="0">
                <a:solidFill>
                  <a:schemeClr val="tx1"/>
                </a:solidFill>
              </a:rPr>
              <a:t>AV concepts to prosper</a:t>
            </a:r>
            <a:r>
              <a:rPr lang="en-US" sz="1800" dirty="0" smtClean="0">
                <a:solidFill>
                  <a:schemeClr val="tx1"/>
                </a:solidFill>
              </a:rPr>
              <a:t>.</a:t>
            </a:r>
            <a:endParaRPr lang="sl-SI" sz="1800" dirty="0" smtClean="0">
              <a:solidFill>
                <a:schemeClr val="tx1"/>
              </a:solidFill>
            </a:endParaRPr>
          </a:p>
          <a:p>
            <a:pPr>
              <a:defRPr/>
            </a:pPr>
            <a:endParaRPr lang="sl-SI" sz="1800" dirty="0" smtClean="0">
              <a:solidFill>
                <a:schemeClr val="tx1"/>
              </a:solidFill>
            </a:endParaRPr>
          </a:p>
          <a:p>
            <a:pPr>
              <a:defRPr/>
            </a:pPr>
            <a:r>
              <a:rPr lang="sl-SI" sz="1800" dirty="0" smtClean="0">
                <a:solidFill>
                  <a:schemeClr val="tx1"/>
                </a:solidFill>
              </a:rPr>
              <a:t>AV </a:t>
            </a:r>
            <a:r>
              <a:rPr lang="sl-SI" sz="1800" dirty="0" err="1" smtClean="0">
                <a:solidFill>
                  <a:schemeClr val="tx1"/>
                </a:solidFill>
              </a:rPr>
              <a:t>Living</a:t>
            </a:r>
            <a:r>
              <a:rPr lang="sl-SI" sz="1800" dirty="0" smtClean="0">
                <a:solidFill>
                  <a:schemeClr val="tx1"/>
                </a:solidFill>
              </a:rPr>
              <a:t> </a:t>
            </a:r>
            <a:r>
              <a:rPr lang="sl-SI" sz="1800" dirty="0">
                <a:solidFill>
                  <a:schemeClr val="tx1"/>
                </a:solidFill>
              </a:rPr>
              <a:t>Lab, BTC </a:t>
            </a:r>
            <a:r>
              <a:rPr lang="sl-SI" sz="1800" dirty="0" err="1">
                <a:solidFill>
                  <a:schemeClr val="tx1"/>
                </a:solidFill>
              </a:rPr>
              <a:t>City</a:t>
            </a:r>
            <a:r>
              <a:rPr lang="sl-SI" sz="1800" dirty="0">
                <a:solidFill>
                  <a:schemeClr val="tx1"/>
                </a:solidFill>
              </a:rPr>
              <a:t> </a:t>
            </a:r>
            <a:r>
              <a:rPr lang="sl-SI" sz="1800" dirty="0" smtClean="0">
                <a:solidFill>
                  <a:schemeClr val="tx1"/>
                </a:solidFill>
              </a:rPr>
              <a:t>Ljubljana </a:t>
            </a:r>
            <a:r>
              <a:rPr lang="sl-SI" sz="1800" dirty="0" smtClean="0">
                <a:hlinkClick r:id="rId2"/>
              </a:rPr>
              <a:t>http</a:t>
            </a:r>
            <a:r>
              <a:rPr lang="sl-SI" sz="1800" dirty="0">
                <a:hlinkClick r:id="rId2"/>
              </a:rPr>
              <a:t>://</a:t>
            </a:r>
            <a:r>
              <a:rPr lang="sl-SI" sz="1800" dirty="0" smtClean="0">
                <a:hlinkClick r:id="rId2"/>
              </a:rPr>
              <a:t>avlivinglab.com/</a:t>
            </a:r>
            <a:endParaRPr lang="sl-SI" sz="1600" dirty="0" smtClean="0"/>
          </a:p>
          <a:p>
            <a:pPr marL="285750" indent="-285750">
              <a:buFont typeface="Arial" panose="020B0604020202020204" pitchFamily="34" charset="0"/>
              <a:buChar char="•"/>
              <a:defRPr/>
            </a:pPr>
            <a:r>
              <a:rPr lang="en-US" sz="1600" dirty="0" smtClean="0">
                <a:solidFill>
                  <a:schemeClr val="tx1"/>
                </a:solidFill>
              </a:rPr>
              <a:t>the </a:t>
            </a:r>
            <a:r>
              <a:rPr lang="en-US" sz="1600" dirty="0">
                <a:solidFill>
                  <a:schemeClr val="tx1"/>
                </a:solidFill>
              </a:rPr>
              <a:t>real </a:t>
            </a:r>
            <a:r>
              <a:rPr lang="sl-SI" sz="1600" dirty="0" err="1" smtClean="0">
                <a:solidFill>
                  <a:schemeClr val="tx1"/>
                </a:solidFill>
              </a:rPr>
              <a:t>life</a:t>
            </a:r>
            <a:r>
              <a:rPr lang="sl-SI" sz="1600" dirty="0" smtClean="0">
                <a:solidFill>
                  <a:schemeClr val="tx1"/>
                </a:solidFill>
              </a:rPr>
              <a:t> </a:t>
            </a:r>
            <a:r>
              <a:rPr lang="en-US" sz="1600" dirty="0" smtClean="0">
                <a:solidFill>
                  <a:schemeClr val="tx1"/>
                </a:solidFill>
              </a:rPr>
              <a:t>environment</a:t>
            </a:r>
            <a:r>
              <a:rPr lang="en-US" sz="1600" dirty="0">
                <a:solidFill>
                  <a:schemeClr val="tx1"/>
                </a:solidFill>
              </a:rPr>
              <a:t>, which offers 24 hours a day, every day of the year offers a wide range of situations and interactions </a:t>
            </a:r>
            <a:endParaRPr lang="sl-SI" sz="1600" dirty="0" smtClean="0">
              <a:solidFill>
                <a:schemeClr val="tx1"/>
              </a:solidFill>
            </a:endParaRPr>
          </a:p>
          <a:p>
            <a:pPr marL="285750" indent="-285750">
              <a:buFont typeface="Arial" panose="020B0604020202020204" pitchFamily="34" charset="0"/>
              <a:buChar char="•"/>
              <a:defRPr/>
            </a:pPr>
            <a:r>
              <a:rPr lang="en-US" sz="1600" dirty="0" smtClean="0">
                <a:solidFill>
                  <a:schemeClr val="tx1"/>
                </a:solidFill>
              </a:rPr>
              <a:t>15 </a:t>
            </a:r>
            <a:r>
              <a:rPr lang="en-US" sz="1600" dirty="0">
                <a:solidFill>
                  <a:schemeClr val="tx1"/>
                </a:solidFill>
              </a:rPr>
              <a:t>roundabouts wide network of connected devices and video surveillance with more than 200 CCTV cameras </a:t>
            </a:r>
            <a:endParaRPr lang="sl-SI" sz="1600" dirty="0" smtClean="0">
              <a:solidFill>
                <a:schemeClr val="tx1"/>
              </a:solidFill>
            </a:endParaRPr>
          </a:p>
          <a:p>
            <a:pPr marL="285750" indent="-285750">
              <a:buFont typeface="Arial" panose="020B0604020202020204" pitchFamily="34" charset="0"/>
              <a:buChar char="•"/>
              <a:defRPr/>
            </a:pPr>
            <a:r>
              <a:rPr lang="en-US" sz="1600" dirty="0" smtClean="0">
                <a:solidFill>
                  <a:schemeClr val="tx1"/>
                </a:solidFill>
              </a:rPr>
              <a:t>Speed </a:t>
            </a:r>
            <a:r>
              <a:rPr lang="en-US" sz="1600" dirty="0">
                <a:solidFill>
                  <a:schemeClr val="tx1"/>
                </a:solidFill>
              </a:rPr>
              <a:t>​​limit: 30 </a:t>
            </a:r>
            <a:r>
              <a:rPr lang="en-US" sz="1600" dirty="0" smtClean="0">
                <a:solidFill>
                  <a:schemeClr val="tx1"/>
                </a:solidFill>
              </a:rPr>
              <a:t>km/h </a:t>
            </a:r>
            <a:endParaRPr lang="sl-SI" sz="1600" dirty="0" smtClean="0">
              <a:solidFill>
                <a:schemeClr val="tx1"/>
              </a:solidFill>
            </a:endParaRPr>
          </a:p>
          <a:p>
            <a:pPr marL="285750" indent="-285750">
              <a:buFont typeface="Arial" panose="020B0604020202020204" pitchFamily="34" charset="0"/>
              <a:buChar char="•"/>
              <a:defRPr/>
            </a:pPr>
            <a:r>
              <a:rPr lang="en-US" sz="1600" dirty="0" smtClean="0">
                <a:solidFill>
                  <a:schemeClr val="tx1"/>
                </a:solidFill>
              </a:rPr>
              <a:t>average </a:t>
            </a:r>
            <a:r>
              <a:rPr lang="en-US" sz="1600" dirty="0">
                <a:solidFill>
                  <a:schemeClr val="tx1"/>
                </a:solidFill>
              </a:rPr>
              <a:t>visit time 25-90 min *</a:t>
            </a:r>
            <a:endParaRPr lang="sl-SI" sz="1800" dirty="0" smtClean="0">
              <a:solidFill>
                <a:schemeClr val="tx1"/>
              </a:solidFill>
            </a:endParaRPr>
          </a:p>
          <a:p>
            <a:pPr>
              <a:defRPr/>
            </a:pPr>
            <a:endParaRPr lang="sl-SI" sz="1800" dirty="0"/>
          </a:p>
        </p:txBody>
      </p:sp>
      <p:sp>
        <p:nvSpPr>
          <p:cNvPr id="5" name="Title 1"/>
          <p:cNvSpPr txBox="1">
            <a:spLocks/>
          </p:cNvSpPr>
          <p:nvPr/>
        </p:nvSpPr>
        <p:spPr>
          <a:xfrm>
            <a:off x="503238" y="238125"/>
            <a:ext cx="8245226" cy="604051"/>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mj-cs"/>
              </a:defRPr>
            </a:lvl1pPr>
            <a:lvl2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2pPr>
            <a:lvl3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3pPr>
            <a:lvl4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4pPr>
            <a:lvl5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5pPr>
            <a:lvl6pPr marL="457200" algn="ctr" defTabSz="457200" rtl="0" fontAlgn="base">
              <a:spcBef>
                <a:spcPct val="0"/>
              </a:spcBef>
              <a:spcAft>
                <a:spcPct val="0"/>
              </a:spcAft>
              <a:defRPr sz="4400">
                <a:solidFill>
                  <a:schemeClr val="tx1"/>
                </a:solidFill>
                <a:latin typeface="Arial" panose="020B0604020202020204" pitchFamily="34" charset="0"/>
              </a:defRPr>
            </a:lvl6pPr>
            <a:lvl7pPr marL="914400" algn="ctr" defTabSz="457200" rtl="0" fontAlgn="base">
              <a:spcBef>
                <a:spcPct val="0"/>
              </a:spcBef>
              <a:spcAft>
                <a:spcPct val="0"/>
              </a:spcAft>
              <a:defRPr sz="4400">
                <a:solidFill>
                  <a:schemeClr val="tx1"/>
                </a:solidFill>
                <a:latin typeface="Arial" panose="020B0604020202020204" pitchFamily="34" charset="0"/>
              </a:defRPr>
            </a:lvl7pPr>
            <a:lvl8pPr marL="1371600" algn="ctr" defTabSz="457200" rtl="0" fontAlgn="base">
              <a:spcBef>
                <a:spcPct val="0"/>
              </a:spcBef>
              <a:spcAft>
                <a:spcPct val="0"/>
              </a:spcAft>
              <a:defRPr sz="4400">
                <a:solidFill>
                  <a:schemeClr val="tx1"/>
                </a:solidFill>
                <a:latin typeface="Arial" panose="020B0604020202020204" pitchFamily="34" charset="0"/>
              </a:defRPr>
            </a:lvl8pPr>
            <a:lvl9pPr marL="1828800" algn="ctr" defTabSz="457200" rtl="0" fontAlgn="base">
              <a:spcBef>
                <a:spcPct val="0"/>
              </a:spcBef>
              <a:spcAft>
                <a:spcPct val="0"/>
              </a:spcAft>
              <a:defRPr sz="4400">
                <a:solidFill>
                  <a:schemeClr val="tx1"/>
                </a:solidFill>
                <a:latin typeface="Arial" panose="020B0604020202020204" pitchFamily="34" charset="0"/>
              </a:defRPr>
            </a:lvl9pPr>
          </a:lstStyle>
          <a:p>
            <a:pPr algn="l">
              <a:defRPr/>
            </a:pPr>
            <a:r>
              <a:rPr lang="en-US" sz="3600" b="1" dirty="0" smtClean="0">
                <a:solidFill>
                  <a:srgbClr val="007CF9"/>
                </a:solidFill>
                <a:latin typeface="Calibri" panose="020F0502020204030204" pitchFamily="34" charset="0"/>
              </a:rPr>
              <a:t>BTC Living Lab </a:t>
            </a:r>
            <a:r>
              <a:rPr lang="en-US" sz="3600" dirty="0">
                <a:solidFill>
                  <a:srgbClr val="007CF9"/>
                </a:solidFill>
                <a:latin typeface="Calibri" panose="020F0502020204030204" pitchFamily="34" charset="0"/>
              </a:rPr>
              <a:t>-</a:t>
            </a:r>
            <a:r>
              <a:rPr lang="sl-SI" sz="3200" b="0" dirty="0" smtClean="0">
                <a:latin typeface="Calibri" panose="020F0502020204030204" pitchFamily="34" charset="0"/>
              </a:rPr>
              <a:t/>
            </a:r>
            <a:br>
              <a:rPr lang="sl-SI" sz="3200" b="0" dirty="0" smtClean="0">
                <a:latin typeface="Calibri" panose="020F0502020204030204" pitchFamily="34" charset="0"/>
              </a:rPr>
            </a:br>
            <a:r>
              <a:rPr lang="sl-SI" sz="3200" b="0" dirty="0" smtClean="0">
                <a:solidFill>
                  <a:srgbClr val="007CF9"/>
                </a:solidFill>
                <a:latin typeface="Calibri" panose="020F0502020204030204" pitchFamily="34" charset="0"/>
              </a:rPr>
              <a:t>AV </a:t>
            </a:r>
            <a:r>
              <a:rPr lang="sl-SI" sz="2400" b="0" dirty="0" smtClean="0">
                <a:solidFill>
                  <a:srgbClr val="007CF9"/>
                </a:solidFill>
                <a:latin typeface="Calibri" panose="020F0502020204030204" pitchFamily="34" charset="0"/>
              </a:rPr>
              <a:t>(</a:t>
            </a:r>
            <a:r>
              <a:rPr lang="sl-SI" sz="2400" b="0" dirty="0" err="1">
                <a:solidFill>
                  <a:srgbClr val="007CF9"/>
                </a:solidFill>
              </a:rPr>
              <a:t>Autonomous</a:t>
            </a:r>
            <a:r>
              <a:rPr lang="sl-SI" sz="2400" b="0" dirty="0">
                <a:solidFill>
                  <a:srgbClr val="007CF9"/>
                </a:solidFill>
              </a:rPr>
              <a:t> </a:t>
            </a:r>
            <a:r>
              <a:rPr lang="sl-SI" sz="2400" b="0" dirty="0" err="1" smtClean="0">
                <a:solidFill>
                  <a:srgbClr val="007CF9"/>
                </a:solidFill>
              </a:rPr>
              <a:t>Vehicle</a:t>
            </a:r>
            <a:r>
              <a:rPr lang="sl-SI" sz="2400" b="0" dirty="0" smtClean="0">
                <a:solidFill>
                  <a:srgbClr val="007CF9"/>
                </a:solidFill>
              </a:rPr>
              <a:t>) </a:t>
            </a:r>
            <a:r>
              <a:rPr lang="sl-SI" sz="3200" b="0" dirty="0" err="1" smtClean="0">
                <a:solidFill>
                  <a:srgbClr val="007CF9"/>
                </a:solidFill>
                <a:latin typeface="Calibri" panose="020F0502020204030204" pitchFamily="34" charset="0"/>
              </a:rPr>
              <a:t>Living</a:t>
            </a:r>
            <a:r>
              <a:rPr lang="sl-SI" sz="3200" b="0" dirty="0" smtClean="0">
                <a:solidFill>
                  <a:srgbClr val="007CF9"/>
                </a:solidFill>
                <a:latin typeface="Calibri" panose="020F0502020204030204" pitchFamily="34" charset="0"/>
              </a:rPr>
              <a:t> Lab</a:t>
            </a:r>
            <a:endParaRPr lang="en-US" sz="2400" b="0" dirty="0">
              <a:solidFill>
                <a:srgbClr val="007CF9"/>
              </a:solidFill>
              <a:latin typeface="Calibri" panose="020F0502020204030204" pitchFamily="34" charset="0"/>
            </a:endParaRPr>
          </a:p>
        </p:txBody>
      </p:sp>
      <p:pic>
        <p:nvPicPr>
          <p:cNvPr id="2" name="Slika 1"/>
          <p:cNvPicPr>
            <a:picLocks noChangeAspect="1"/>
          </p:cNvPicPr>
          <p:nvPr/>
        </p:nvPicPr>
        <p:blipFill>
          <a:blip r:embed="rId3"/>
          <a:stretch>
            <a:fillRect/>
          </a:stretch>
        </p:blipFill>
        <p:spPr>
          <a:xfrm>
            <a:off x="3419872" y="4186753"/>
            <a:ext cx="4680520" cy="2647211"/>
          </a:xfrm>
          <a:prstGeom prst="rect">
            <a:avLst/>
          </a:prstGeom>
        </p:spPr>
      </p:pic>
      <p:pic>
        <p:nvPicPr>
          <p:cNvPr id="8" name="Slika 7"/>
          <p:cNvPicPr>
            <a:picLocks noChangeAspect="1"/>
          </p:cNvPicPr>
          <p:nvPr/>
        </p:nvPicPr>
        <p:blipFill>
          <a:blip r:embed="rId4"/>
          <a:stretch>
            <a:fillRect/>
          </a:stretch>
        </p:blipFill>
        <p:spPr>
          <a:xfrm>
            <a:off x="7086108" y="15349"/>
            <a:ext cx="2154476" cy="1541443"/>
          </a:xfrm>
          <a:prstGeom prst="rect">
            <a:avLst/>
          </a:prstGeom>
        </p:spPr>
      </p:pic>
    </p:spTree>
    <p:extLst>
      <p:ext uri="{BB962C8B-B14F-4D97-AF65-F5344CB8AC3E}">
        <p14:creationId xmlns:p14="http://schemas.microsoft.com/office/powerpoint/2010/main" val="2209707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Slika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999" y="2315781"/>
            <a:ext cx="9032875"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503238" y="238125"/>
            <a:ext cx="8245226" cy="604051"/>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mj-cs"/>
              </a:defRPr>
            </a:lvl1pPr>
            <a:lvl2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2pPr>
            <a:lvl3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3pPr>
            <a:lvl4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4pPr>
            <a:lvl5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5pPr>
            <a:lvl6pPr marL="457200" algn="ctr" defTabSz="457200" rtl="0" fontAlgn="base">
              <a:spcBef>
                <a:spcPct val="0"/>
              </a:spcBef>
              <a:spcAft>
                <a:spcPct val="0"/>
              </a:spcAft>
              <a:defRPr sz="4400">
                <a:solidFill>
                  <a:schemeClr val="tx1"/>
                </a:solidFill>
                <a:latin typeface="Arial" panose="020B0604020202020204" pitchFamily="34" charset="0"/>
              </a:defRPr>
            </a:lvl6pPr>
            <a:lvl7pPr marL="914400" algn="ctr" defTabSz="457200" rtl="0" fontAlgn="base">
              <a:spcBef>
                <a:spcPct val="0"/>
              </a:spcBef>
              <a:spcAft>
                <a:spcPct val="0"/>
              </a:spcAft>
              <a:defRPr sz="4400">
                <a:solidFill>
                  <a:schemeClr val="tx1"/>
                </a:solidFill>
                <a:latin typeface="Arial" panose="020B0604020202020204" pitchFamily="34" charset="0"/>
              </a:defRPr>
            </a:lvl7pPr>
            <a:lvl8pPr marL="1371600" algn="ctr" defTabSz="457200" rtl="0" fontAlgn="base">
              <a:spcBef>
                <a:spcPct val="0"/>
              </a:spcBef>
              <a:spcAft>
                <a:spcPct val="0"/>
              </a:spcAft>
              <a:defRPr sz="4400">
                <a:solidFill>
                  <a:schemeClr val="tx1"/>
                </a:solidFill>
                <a:latin typeface="Arial" panose="020B0604020202020204" pitchFamily="34" charset="0"/>
              </a:defRPr>
            </a:lvl8pPr>
            <a:lvl9pPr marL="1828800" algn="ctr" defTabSz="457200" rtl="0" fontAlgn="base">
              <a:spcBef>
                <a:spcPct val="0"/>
              </a:spcBef>
              <a:spcAft>
                <a:spcPct val="0"/>
              </a:spcAft>
              <a:defRPr sz="4400">
                <a:solidFill>
                  <a:schemeClr val="tx1"/>
                </a:solidFill>
                <a:latin typeface="Arial" panose="020B0604020202020204" pitchFamily="34" charset="0"/>
              </a:defRPr>
            </a:lvl9pPr>
          </a:lstStyle>
          <a:p>
            <a:pPr algn="l">
              <a:defRPr/>
            </a:pPr>
            <a:r>
              <a:rPr lang="en-US" sz="3600" b="1" dirty="0" smtClean="0">
                <a:solidFill>
                  <a:srgbClr val="007CF9"/>
                </a:solidFill>
                <a:latin typeface="Calibri" panose="020F0502020204030204" pitchFamily="34" charset="0"/>
              </a:rPr>
              <a:t>BTC Living Lab </a:t>
            </a:r>
            <a:r>
              <a:rPr lang="mr-IN" sz="3600" b="1" dirty="0" smtClean="0">
                <a:solidFill>
                  <a:srgbClr val="007CF9"/>
                </a:solidFill>
                <a:latin typeface="Calibri" panose="020F0502020204030204" pitchFamily="34" charset="0"/>
              </a:rPr>
              <a:t>–</a:t>
            </a:r>
            <a:r>
              <a:rPr lang="en-US" sz="3600" b="1" dirty="0" smtClean="0">
                <a:solidFill>
                  <a:srgbClr val="007CF9"/>
                </a:solidFill>
                <a:latin typeface="Calibri" panose="020F0502020204030204" pitchFamily="34" charset="0"/>
              </a:rPr>
              <a:t> Smart Grid</a:t>
            </a:r>
            <a:r>
              <a:rPr lang="sl-SI" sz="3200" b="0" dirty="0">
                <a:latin typeface="Calibri" panose="020F0502020204030204" pitchFamily="34" charset="0"/>
              </a:rPr>
              <a:t/>
            </a:r>
            <a:br>
              <a:rPr lang="sl-SI" sz="3200" b="0" dirty="0">
                <a:latin typeface="Calibri" panose="020F0502020204030204" pitchFamily="34" charset="0"/>
              </a:rPr>
            </a:br>
            <a:r>
              <a:rPr lang="sl-SI" sz="3200" b="0" dirty="0">
                <a:solidFill>
                  <a:srgbClr val="007CF9"/>
                </a:solidFill>
                <a:latin typeface="Calibri" panose="020F0502020204030204" pitchFamily="34" charset="0"/>
              </a:rPr>
              <a:t>NEDO </a:t>
            </a:r>
            <a:r>
              <a:rPr lang="sl-SI" sz="3200" b="0" dirty="0" smtClean="0">
                <a:solidFill>
                  <a:srgbClr val="007CF9"/>
                </a:solidFill>
                <a:latin typeface="Calibri" panose="020F0502020204030204" pitchFamily="34" charset="0"/>
              </a:rPr>
              <a:t>Japan project</a:t>
            </a:r>
            <a:endParaRPr lang="en-US" sz="2400" b="0" dirty="0">
              <a:solidFill>
                <a:srgbClr val="007CF9"/>
              </a:solidFill>
              <a:latin typeface="Calibri" panose="020F0502020204030204" pitchFamily="34" charset="0"/>
            </a:endParaRPr>
          </a:p>
        </p:txBody>
      </p:sp>
      <p:sp>
        <p:nvSpPr>
          <p:cNvPr id="3" name="Pravokotnik 2"/>
          <p:cNvSpPr/>
          <p:nvPr/>
        </p:nvSpPr>
        <p:spPr>
          <a:xfrm>
            <a:off x="480977" y="1484784"/>
            <a:ext cx="8280920" cy="830997"/>
          </a:xfrm>
          <a:prstGeom prst="rect">
            <a:avLst/>
          </a:prstGeom>
        </p:spPr>
        <p:txBody>
          <a:bodyPr wrap="square">
            <a:spAutoFit/>
          </a:bodyPr>
          <a:lstStyle/>
          <a:p>
            <a:r>
              <a:rPr lang="sl-SI" sz="2400" b="0" dirty="0" smtClean="0"/>
              <a:t>N</a:t>
            </a:r>
            <a:r>
              <a:rPr lang="en-US" sz="2400" b="0" dirty="0" err="1" smtClean="0"/>
              <a:t>ew</a:t>
            </a:r>
            <a:r>
              <a:rPr lang="en-US" sz="2400" b="0" dirty="0" smtClean="0"/>
              <a:t> </a:t>
            </a:r>
            <a:r>
              <a:rPr lang="sl-SI" sz="2400" b="0" dirty="0" err="1" smtClean="0"/>
              <a:t>solutions</a:t>
            </a:r>
            <a:r>
              <a:rPr lang="en-US" sz="2400" b="0" dirty="0" smtClean="0"/>
              <a:t> </a:t>
            </a:r>
            <a:r>
              <a:rPr lang="sl-SI" sz="2400" b="0" dirty="0" err="1" smtClean="0"/>
              <a:t>for</a:t>
            </a:r>
            <a:r>
              <a:rPr lang="en-US" sz="2400" b="0" dirty="0" smtClean="0"/>
              <a:t> </a:t>
            </a:r>
            <a:r>
              <a:rPr lang="en-US" sz="2400" b="0" dirty="0"/>
              <a:t>innovative use of electricity with new </a:t>
            </a:r>
            <a:r>
              <a:rPr lang="sl-SI" sz="2400" b="0" dirty="0" err="1" smtClean="0"/>
              <a:t>network</a:t>
            </a:r>
            <a:r>
              <a:rPr lang="sl-SI" sz="2400" b="0" dirty="0" smtClean="0"/>
              <a:t>, </a:t>
            </a:r>
            <a:r>
              <a:rPr lang="en-US" sz="2400" b="0" dirty="0" smtClean="0"/>
              <a:t>storage</a:t>
            </a:r>
            <a:r>
              <a:rPr lang="sl-SI" sz="2400" b="0" dirty="0" smtClean="0"/>
              <a:t> </a:t>
            </a:r>
            <a:r>
              <a:rPr lang="en-US" sz="2400" b="0" dirty="0" smtClean="0"/>
              <a:t>and </a:t>
            </a:r>
            <a:r>
              <a:rPr lang="en-US" sz="2400" b="0" dirty="0"/>
              <a:t>management systems (smart grid</a:t>
            </a:r>
            <a:r>
              <a:rPr lang="en-US" sz="2400" b="0" dirty="0" smtClean="0"/>
              <a:t>)</a:t>
            </a:r>
            <a:r>
              <a:rPr lang="sl-SI" sz="2400" b="0" dirty="0" smtClean="0"/>
              <a:t>.</a:t>
            </a:r>
            <a:endParaRPr lang="sl-SI" sz="2400" b="0" dirty="0"/>
          </a:p>
        </p:txBody>
      </p:sp>
      <p:pic>
        <p:nvPicPr>
          <p:cNvPr id="7" name="Slika 6"/>
          <p:cNvPicPr>
            <a:picLocks noChangeAspect="1"/>
          </p:cNvPicPr>
          <p:nvPr/>
        </p:nvPicPr>
        <p:blipFill>
          <a:blip r:embed="rId4"/>
          <a:stretch>
            <a:fillRect/>
          </a:stretch>
        </p:blipFill>
        <p:spPr>
          <a:xfrm>
            <a:off x="7086108" y="15349"/>
            <a:ext cx="2154476" cy="1541443"/>
          </a:xfrm>
          <a:prstGeom prst="rect">
            <a:avLst/>
          </a:prstGeom>
        </p:spPr>
      </p:pic>
    </p:spTree>
    <p:extLst>
      <p:ext uri="{BB962C8B-B14F-4D97-AF65-F5344CB8AC3E}">
        <p14:creationId xmlns:p14="http://schemas.microsoft.com/office/powerpoint/2010/main" val="1640351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Podnaslov 2"/>
          <p:cNvSpPr>
            <a:spLocks noGrp="1"/>
          </p:cNvSpPr>
          <p:nvPr>
            <p:ph type="subTitle" idx="1"/>
          </p:nvPr>
        </p:nvSpPr>
        <p:spPr bwMode="auto">
          <a:xfrm>
            <a:off x="323528" y="1481589"/>
            <a:ext cx="8280920" cy="101566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numCol="1" anchor="t" anchorCtr="0" compatLnSpc="1">
            <a:prstTxWarp prst="textNoShape">
              <a:avLst/>
            </a:prstTxWarp>
          </a:bodyPr>
          <a:lstStyle/>
          <a:p>
            <a:pPr>
              <a:spcBef>
                <a:spcPct val="0"/>
              </a:spcBef>
            </a:pPr>
            <a:r>
              <a:rPr lang="en-US" dirty="0" smtClean="0">
                <a:solidFill>
                  <a:schemeClr val="tx1"/>
                </a:solidFill>
              </a:rPr>
              <a:t>A </a:t>
            </a:r>
            <a:r>
              <a:rPr lang="en-US" dirty="0">
                <a:solidFill>
                  <a:schemeClr val="tx1"/>
                </a:solidFill>
              </a:rPr>
              <a:t>key platform for the concept of </a:t>
            </a:r>
            <a:r>
              <a:rPr lang="sl-SI" dirty="0" smtClean="0">
                <a:solidFill>
                  <a:schemeClr val="tx1"/>
                </a:solidFill>
              </a:rPr>
              <a:t>BTC </a:t>
            </a:r>
            <a:r>
              <a:rPr lang="en-US" dirty="0" smtClean="0">
                <a:solidFill>
                  <a:schemeClr val="tx1"/>
                </a:solidFill>
              </a:rPr>
              <a:t>Living </a:t>
            </a:r>
            <a:r>
              <a:rPr lang="en-US" dirty="0">
                <a:solidFill>
                  <a:schemeClr val="tx1"/>
                </a:solidFill>
              </a:rPr>
              <a:t>Lab (for the collection and management of</a:t>
            </a:r>
            <a:r>
              <a:rPr lang="sl-SI" dirty="0">
                <a:solidFill>
                  <a:schemeClr val="tx1"/>
                </a:solidFill>
              </a:rPr>
              <a:t> </a:t>
            </a:r>
            <a:r>
              <a:rPr lang="en-US" dirty="0">
                <a:solidFill>
                  <a:schemeClr val="tx1"/>
                </a:solidFill>
              </a:rPr>
              <a:t>data to our partners</a:t>
            </a:r>
            <a:r>
              <a:rPr lang="sl-SI" dirty="0">
                <a:solidFill>
                  <a:schemeClr val="tx1"/>
                </a:solidFill>
              </a:rPr>
              <a:t>,</a:t>
            </a:r>
            <a:r>
              <a:rPr lang="en-US" dirty="0">
                <a:solidFill>
                  <a:schemeClr val="tx1"/>
                </a:solidFill>
              </a:rPr>
              <a:t> who will participate in the Living Lab</a:t>
            </a:r>
            <a:r>
              <a:rPr lang="en-US" dirty="0" smtClean="0">
                <a:solidFill>
                  <a:schemeClr val="tx1"/>
                </a:solidFill>
              </a:rPr>
              <a:t>).</a:t>
            </a:r>
            <a:endParaRPr lang="sl-SI" dirty="0" smtClean="0">
              <a:solidFill>
                <a:schemeClr val="tx1"/>
              </a:solidFill>
            </a:endParaRPr>
          </a:p>
          <a:p>
            <a:pPr>
              <a:spcBef>
                <a:spcPct val="0"/>
              </a:spcBef>
            </a:pPr>
            <a:r>
              <a:rPr lang="en-US" dirty="0">
                <a:solidFill>
                  <a:schemeClr val="tx1"/>
                </a:solidFill>
                <a:hlinkClick r:id="rId2"/>
              </a:rPr>
              <a:t>https://</a:t>
            </a:r>
            <a:r>
              <a:rPr lang="en-US" dirty="0" smtClean="0">
                <a:solidFill>
                  <a:schemeClr val="tx1"/>
                </a:solidFill>
                <a:hlinkClick r:id="rId2"/>
              </a:rPr>
              <a:t>www.youtube.com/watch?v=v_MX83KfH24</a:t>
            </a:r>
            <a:r>
              <a:rPr lang="sl-SI" dirty="0" smtClean="0">
                <a:solidFill>
                  <a:schemeClr val="tx1"/>
                </a:solidFill>
              </a:rPr>
              <a:t> </a:t>
            </a:r>
            <a:endParaRPr lang="en-US" dirty="0">
              <a:solidFill>
                <a:schemeClr val="tx1"/>
              </a:solidFill>
            </a:endParaRPr>
          </a:p>
        </p:txBody>
      </p:sp>
      <p:pic>
        <p:nvPicPr>
          <p:cNvPr id="1034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245" y="4366276"/>
            <a:ext cx="4176924" cy="2491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1865" y="3387902"/>
            <a:ext cx="4702927" cy="2880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Slika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660" y="2420888"/>
            <a:ext cx="4055509" cy="226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503238" y="238125"/>
            <a:ext cx="8245226" cy="604051"/>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mj-cs"/>
              </a:defRPr>
            </a:lvl1pPr>
            <a:lvl2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2pPr>
            <a:lvl3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3pPr>
            <a:lvl4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4pPr>
            <a:lvl5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5pPr>
            <a:lvl6pPr marL="457200" algn="ctr" defTabSz="457200" rtl="0" fontAlgn="base">
              <a:spcBef>
                <a:spcPct val="0"/>
              </a:spcBef>
              <a:spcAft>
                <a:spcPct val="0"/>
              </a:spcAft>
              <a:defRPr sz="4400">
                <a:solidFill>
                  <a:schemeClr val="tx1"/>
                </a:solidFill>
                <a:latin typeface="Arial" panose="020B0604020202020204" pitchFamily="34" charset="0"/>
              </a:defRPr>
            </a:lvl6pPr>
            <a:lvl7pPr marL="914400" algn="ctr" defTabSz="457200" rtl="0" fontAlgn="base">
              <a:spcBef>
                <a:spcPct val="0"/>
              </a:spcBef>
              <a:spcAft>
                <a:spcPct val="0"/>
              </a:spcAft>
              <a:defRPr sz="4400">
                <a:solidFill>
                  <a:schemeClr val="tx1"/>
                </a:solidFill>
                <a:latin typeface="Arial" panose="020B0604020202020204" pitchFamily="34" charset="0"/>
              </a:defRPr>
            </a:lvl7pPr>
            <a:lvl8pPr marL="1371600" algn="ctr" defTabSz="457200" rtl="0" fontAlgn="base">
              <a:spcBef>
                <a:spcPct val="0"/>
              </a:spcBef>
              <a:spcAft>
                <a:spcPct val="0"/>
              </a:spcAft>
              <a:defRPr sz="4400">
                <a:solidFill>
                  <a:schemeClr val="tx1"/>
                </a:solidFill>
                <a:latin typeface="Arial" panose="020B0604020202020204" pitchFamily="34" charset="0"/>
              </a:defRPr>
            </a:lvl8pPr>
            <a:lvl9pPr marL="1828800" algn="ctr" defTabSz="457200" rtl="0" fontAlgn="base">
              <a:spcBef>
                <a:spcPct val="0"/>
              </a:spcBef>
              <a:spcAft>
                <a:spcPct val="0"/>
              </a:spcAft>
              <a:defRPr sz="4400">
                <a:solidFill>
                  <a:schemeClr val="tx1"/>
                </a:solidFill>
                <a:latin typeface="Arial" panose="020B0604020202020204" pitchFamily="34" charset="0"/>
              </a:defRPr>
            </a:lvl9pPr>
          </a:lstStyle>
          <a:p>
            <a:pPr algn="l">
              <a:defRPr/>
            </a:pPr>
            <a:r>
              <a:rPr lang="en-US" sz="3600" b="1" dirty="0" smtClean="0">
                <a:solidFill>
                  <a:srgbClr val="007CF9"/>
                </a:solidFill>
                <a:latin typeface="Calibri" panose="020F0502020204030204" pitchFamily="34" charset="0"/>
              </a:rPr>
              <a:t>BTC Living Lab - </a:t>
            </a:r>
          </a:p>
          <a:p>
            <a:pPr algn="l">
              <a:defRPr/>
            </a:pPr>
            <a:r>
              <a:rPr lang="sl-SI" sz="3200" b="0" dirty="0" smtClean="0">
                <a:solidFill>
                  <a:srgbClr val="007CF9"/>
                </a:solidFill>
                <a:latin typeface="Calibri" panose="020F0502020204030204" pitchFamily="34" charset="0"/>
              </a:rPr>
              <a:t>SmartCity Digital Platform</a:t>
            </a:r>
            <a:endParaRPr lang="en-US" sz="2400" b="0" dirty="0">
              <a:solidFill>
                <a:srgbClr val="007CF9"/>
              </a:solidFill>
              <a:latin typeface="Calibri" panose="020F0502020204030204" pitchFamily="34" charset="0"/>
            </a:endParaRPr>
          </a:p>
        </p:txBody>
      </p:sp>
      <p:pic>
        <p:nvPicPr>
          <p:cNvPr id="11" name="Slika 10"/>
          <p:cNvPicPr>
            <a:picLocks noChangeAspect="1"/>
          </p:cNvPicPr>
          <p:nvPr/>
        </p:nvPicPr>
        <p:blipFill>
          <a:blip r:embed="rId6"/>
          <a:stretch>
            <a:fillRect/>
          </a:stretch>
        </p:blipFill>
        <p:spPr>
          <a:xfrm>
            <a:off x="7086108" y="15349"/>
            <a:ext cx="2154476" cy="1541443"/>
          </a:xfrm>
          <a:prstGeom prst="rect">
            <a:avLst/>
          </a:prstGeom>
        </p:spPr>
      </p:pic>
    </p:spTree>
    <p:extLst>
      <p:ext uri="{BB962C8B-B14F-4D97-AF65-F5344CB8AC3E}">
        <p14:creationId xmlns:p14="http://schemas.microsoft.com/office/powerpoint/2010/main" val="1411107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684213" y="333375"/>
            <a:ext cx="7772400" cy="615950"/>
          </a:xfrm>
        </p:spPr>
        <p:txBody>
          <a:bodyPr/>
          <a:lstStyle/>
          <a:p>
            <a:pPr algn="ctr">
              <a:defRPr/>
            </a:pPr>
            <a:r>
              <a:rPr lang="sl-SI" dirty="0" smtClean="0">
                <a:latin typeface="Century Gothic" panose="020B0502020202020204" pitchFamily="34" charset="0"/>
              </a:rPr>
              <a:t>Smart </a:t>
            </a:r>
            <a:r>
              <a:rPr lang="sl-SI" dirty="0" err="1" smtClean="0">
                <a:latin typeface="Century Gothic" panose="020B0502020202020204" pitchFamily="34" charset="0"/>
              </a:rPr>
              <a:t>City</a:t>
            </a:r>
            <a:r>
              <a:rPr lang="sl-SI" dirty="0" smtClean="0">
                <a:latin typeface="Century Gothic" panose="020B0502020202020204" pitchFamily="34" charset="0"/>
              </a:rPr>
              <a:t> Platforma</a:t>
            </a:r>
            <a:endParaRPr lang="sl-SI" dirty="0">
              <a:latin typeface="Century Gothic" panose="020B0502020202020204" pitchFamily="34" charset="0"/>
            </a:endParaRPr>
          </a:p>
        </p:txBody>
      </p:sp>
      <p:sp>
        <p:nvSpPr>
          <p:cNvPr id="3" name="Podnaslov 2"/>
          <p:cNvSpPr>
            <a:spLocks noGrp="1"/>
          </p:cNvSpPr>
          <p:nvPr>
            <p:ph type="subTitle" idx="1"/>
          </p:nvPr>
        </p:nvSpPr>
        <p:spPr>
          <a:xfrm>
            <a:off x="314325" y="1435100"/>
            <a:ext cx="4464050" cy="3884140"/>
          </a:xfrm>
        </p:spPr>
        <p:txBody>
          <a:bodyPr/>
          <a:lstStyle/>
          <a:p>
            <a:pPr>
              <a:buFont typeface="Arial" panose="020B0604020202020204" pitchFamily="34" charset="0"/>
              <a:buNone/>
              <a:defRPr/>
            </a:pPr>
            <a:endParaRPr lang="en-US" sz="1600" dirty="0">
              <a:solidFill>
                <a:schemeClr val="tx1"/>
              </a:solidFill>
            </a:endParaRPr>
          </a:p>
          <a:p>
            <a:pPr>
              <a:buFont typeface="Arial" panose="020B0604020202020204" pitchFamily="34" charset="0"/>
              <a:buNone/>
              <a:defRPr/>
            </a:pPr>
            <a:r>
              <a:rPr lang="en-US" sz="1600" dirty="0" smtClean="0">
                <a:solidFill>
                  <a:schemeClr val="tx1"/>
                </a:solidFill>
              </a:rPr>
              <a:t>Platform consist of:</a:t>
            </a:r>
            <a:endParaRPr lang="sl-SI" sz="1600" dirty="0" smtClean="0">
              <a:solidFill>
                <a:schemeClr val="tx1"/>
              </a:solidFill>
            </a:endParaRPr>
          </a:p>
          <a:p>
            <a:pPr marL="285750" indent="-285750">
              <a:buFont typeface="Arial" panose="020B0604020202020204" pitchFamily="34" charset="0"/>
              <a:buChar char="•"/>
              <a:defRPr/>
            </a:pPr>
            <a:r>
              <a:rPr lang="en-US" sz="1600" dirty="0" smtClean="0">
                <a:solidFill>
                  <a:srgbClr val="0070C0"/>
                </a:solidFill>
              </a:rPr>
              <a:t>Databank</a:t>
            </a:r>
            <a:r>
              <a:rPr lang="en-US" sz="1600" dirty="0">
                <a:solidFill>
                  <a:srgbClr val="0070C0"/>
                </a:solidFill>
              </a:rPr>
              <a:t>:</a:t>
            </a:r>
            <a:r>
              <a:rPr lang="en-US" sz="1600" dirty="0">
                <a:solidFill>
                  <a:schemeClr val="tx1"/>
                </a:solidFill>
              </a:rPr>
              <a:t> </a:t>
            </a:r>
            <a:r>
              <a:rPr lang="sl-SI" sz="1600" dirty="0" smtClean="0">
                <a:solidFill>
                  <a:schemeClr val="tx1"/>
                </a:solidFill>
              </a:rPr>
              <a:t>collecting data</a:t>
            </a:r>
            <a:endParaRPr lang="sl-SI" sz="1600" dirty="0">
              <a:solidFill>
                <a:schemeClr val="tx1"/>
              </a:solidFill>
            </a:endParaRPr>
          </a:p>
          <a:p>
            <a:pPr marL="285750" indent="-285750">
              <a:buFont typeface="Arial" panose="020B0604020202020204" pitchFamily="34" charset="0"/>
              <a:buChar char="•"/>
              <a:defRPr/>
            </a:pPr>
            <a:r>
              <a:rPr lang="en-US" sz="1600" dirty="0" smtClean="0">
                <a:solidFill>
                  <a:srgbClr val="0070C0"/>
                </a:solidFill>
              </a:rPr>
              <a:t>Marketplace</a:t>
            </a:r>
            <a:r>
              <a:rPr lang="en-US" sz="1600" dirty="0">
                <a:solidFill>
                  <a:srgbClr val="0070C0"/>
                </a:solidFill>
              </a:rPr>
              <a:t>:</a:t>
            </a:r>
            <a:r>
              <a:rPr lang="en-US" sz="1600" dirty="0">
                <a:solidFill>
                  <a:schemeClr val="tx1"/>
                </a:solidFill>
              </a:rPr>
              <a:t> </a:t>
            </a:r>
            <a:r>
              <a:rPr lang="sl-SI" sz="1600" dirty="0" smtClean="0">
                <a:solidFill>
                  <a:schemeClr val="tx1"/>
                </a:solidFill>
              </a:rPr>
              <a:t>digital solutions catalogue</a:t>
            </a:r>
          </a:p>
          <a:p>
            <a:pPr marL="285750" indent="-285750">
              <a:buFont typeface="Arial" panose="020B0604020202020204" pitchFamily="34" charset="0"/>
              <a:buChar char="•"/>
              <a:defRPr/>
            </a:pPr>
            <a:r>
              <a:rPr lang="en-US" sz="1600" dirty="0" smtClean="0">
                <a:solidFill>
                  <a:srgbClr val="0070C0"/>
                </a:solidFill>
              </a:rPr>
              <a:t>Performance</a:t>
            </a:r>
            <a:r>
              <a:rPr lang="en-US" sz="1600" dirty="0">
                <a:solidFill>
                  <a:srgbClr val="0070C0"/>
                </a:solidFill>
              </a:rPr>
              <a:t>:</a:t>
            </a:r>
            <a:r>
              <a:rPr lang="en-US" sz="1600" dirty="0">
                <a:solidFill>
                  <a:schemeClr val="tx1"/>
                </a:solidFill>
              </a:rPr>
              <a:t> </a:t>
            </a:r>
            <a:r>
              <a:rPr lang="sl-SI" sz="1600" dirty="0" smtClean="0">
                <a:solidFill>
                  <a:schemeClr val="tx1"/>
                </a:solidFill>
              </a:rPr>
              <a:t>measuring of KPIs</a:t>
            </a:r>
          </a:p>
          <a:p>
            <a:pPr marL="285750" indent="-285750">
              <a:buFont typeface="Arial" panose="020B0604020202020204" pitchFamily="34" charset="0"/>
              <a:buChar char="•"/>
              <a:defRPr/>
            </a:pPr>
            <a:r>
              <a:rPr lang="en-US" sz="1600" dirty="0" smtClean="0">
                <a:solidFill>
                  <a:srgbClr val="0070C0"/>
                </a:solidFill>
              </a:rPr>
              <a:t>Project</a:t>
            </a:r>
            <a:r>
              <a:rPr lang="en-US" sz="1600" dirty="0">
                <a:solidFill>
                  <a:srgbClr val="0070C0"/>
                </a:solidFill>
              </a:rPr>
              <a:t>:</a:t>
            </a:r>
            <a:r>
              <a:rPr lang="en-US" sz="1600" dirty="0">
                <a:solidFill>
                  <a:schemeClr val="tx1"/>
                </a:solidFill>
              </a:rPr>
              <a:t> </a:t>
            </a:r>
            <a:r>
              <a:rPr lang="sl-SI" sz="1600" dirty="0" smtClean="0">
                <a:solidFill>
                  <a:schemeClr val="tx1"/>
                </a:solidFill>
              </a:rPr>
              <a:t>strategic projects</a:t>
            </a:r>
          </a:p>
          <a:p>
            <a:pPr marL="285750" indent="-285750">
              <a:buFont typeface="Arial" panose="020B0604020202020204" pitchFamily="34" charset="0"/>
              <a:buChar char="•"/>
              <a:defRPr/>
            </a:pPr>
            <a:r>
              <a:rPr lang="en-US" sz="1600" dirty="0" smtClean="0">
                <a:solidFill>
                  <a:srgbClr val="0070C0"/>
                </a:solidFill>
              </a:rPr>
              <a:t>Sense</a:t>
            </a:r>
            <a:r>
              <a:rPr lang="en-US" sz="1600" dirty="0">
                <a:solidFill>
                  <a:srgbClr val="0070C0"/>
                </a:solidFill>
              </a:rPr>
              <a:t>:</a:t>
            </a:r>
            <a:r>
              <a:rPr lang="en-US" sz="1600" dirty="0">
                <a:solidFill>
                  <a:schemeClr val="tx1"/>
                </a:solidFill>
              </a:rPr>
              <a:t> </a:t>
            </a:r>
            <a:r>
              <a:rPr lang="sl-SI" sz="1600" dirty="0" smtClean="0">
                <a:solidFill>
                  <a:schemeClr val="tx1"/>
                </a:solidFill>
              </a:rPr>
              <a:t>sensors</a:t>
            </a:r>
          </a:p>
          <a:p>
            <a:pPr marL="285750" indent="-285750">
              <a:buFont typeface="Arial" panose="020B0604020202020204" pitchFamily="34" charset="0"/>
              <a:buChar char="•"/>
              <a:defRPr/>
            </a:pPr>
            <a:r>
              <a:rPr lang="en-US" sz="1600" dirty="0" smtClean="0">
                <a:solidFill>
                  <a:srgbClr val="0070C0"/>
                </a:solidFill>
              </a:rPr>
              <a:t>Voice</a:t>
            </a:r>
            <a:r>
              <a:rPr lang="en-US" sz="1600" dirty="0">
                <a:solidFill>
                  <a:srgbClr val="0070C0"/>
                </a:solidFill>
              </a:rPr>
              <a:t>:</a:t>
            </a:r>
            <a:r>
              <a:rPr lang="en-US" sz="1600" dirty="0">
                <a:solidFill>
                  <a:schemeClr val="tx1"/>
                </a:solidFill>
              </a:rPr>
              <a:t> </a:t>
            </a:r>
            <a:r>
              <a:rPr lang="sl-SI" sz="1600" dirty="0" smtClean="0">
                <a:solidFill>
                  <a:schemeClr val="tx1"/>
                </a:solidFill>
              </a:rPr>
              <a:t>employee engagement (collecting ideas)</a:t>
            </a:r>
            <a:endParaRPr lang="sl-SI" sz="1600" dirty="0">
              <a:solidFill>
                <a:schemeClr val="tx1"/>
              </a:solidFill>
            </a:endParaRPr>
          </a:p>
          <a:p>
            <a:pPr marL="285750" indent="-285750">
              <a:buFont typeface="Arial" panose="020B0604020202020204" pitchFamily="34" charset="0"/>
              <a:buChar char="•"/>
              <a:defRPr/>
            </a:pPr>
            <a:endParaRPr lang="sl-SI" sz="1600" dirty="0" smtClean="0">
              <a:solidFill>
                <a:schemeClr val="tx1"/>
              </a:solidFill>
            </a:endParaRPr>
          </a:p>
          <a:p>
            <a:pPr>
              <a:buFont typeface="Arial" panose="020B0604020202020204" pitchFamily="34" charset="0"/>
              <a:buNone/>
              <a:defRPr/>
            </a:pPr>
            <a:r>
              <a:rPr lang="sl-SI" sz="1600" dirty="0">
                <a:solidFill>
                  <a:schemeClr val="tx1"/>
                </a:solidFill>
                <a:hlinkClick r:id="rId2"/>
              </a:rPr>
              <a:t>https://</a:t>
            </a:r>
            <a:r>
              <a:rPr lang="sl-SI" sz="1600" dirty="0" smtClean="0">
                <a:solidFill>
                  <a:schemeClr val="tx1"/>
                </a:solidFill>
                <a:hlinkClick r:id="rId2"/>
              </a:rPr>
              <a:t>btc.scplatform.eu/performance</a:t>
            </a:r>
            <a:endParaRPr lang="sl-SI" sz="1600" dirty="0" smtClean="0">
              <a:solidFill>
                <a:schemeClr val="tx1"/>
              </a:solidFill>
            </a:endParaRPr>
          </a:p>
          <a:p>
            <a:pPr>
              <a:buFont typeface="Arial" panose="020B0604020202020204" pitchFamily="34" charset="0"/>
              <a:buNone/>
              <a:defRPr/>
            </a:pPr>
            <a:endParaRPr lang="sl-SI" sz="1600" dirty="0">
              <a:solidFill>
                <a:schemeClr val="tx1"/>
              </a:solidFill>
            </a:endParaRPr>
          </a:p>
          <a:p>
            <a:pPr>
              <a:buFont typeface="Arial" panose="020B0604020202020204" pitchFamily="34" charset="0"/>
              <a:buNone/>
              <a:defRPr/>
            </a:pPr>
            <a:endParaRPr lang="sl-SI" sz="1600" dirty="0">
              <a:solidFill>
                <a:schemeClr val="tx1"/>
              </a:solidFill>
            </a:endParaRPr>
          </a:p>
          <a:p>
            <a:pPr>
              <a:buFont typeface="Arial" panose="020B0604020202020204" pitchFamily="34" charset="0"/>
              <a:buNone/>
              <a:defRPr/>
            </a:pPr>
            <a:endParaRPr lang="sl-SI" sz="1600" dirty="0"/>
          </a:p>
        </p:txBody>
      </p:sp>
      <p:pic>
        <p:nvPicPr>
          <p:cNvPr id="21508" name="Slika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9800" y="3600450"/>
            <a:ext cx="429895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Slika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49800" y="1196975"/>
            <a:ext cx="429895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4093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639763" y="247650"/>
            <a:ext cx="8504237" cy="1662113"/>
          </a:xfrm>
        </p:spPr>
        <p:txBody>
          <a:bodyPr vert="horz" wrap="square" lIns="91440" tIns="45720" rIns="91440" bIns="45720" numCol="1" anchor="t" anchorCtr="0" compatLnSpc="1">
            <a:prstTxWarp prst="textNoShape">
              <a:avLst/>
            </a:prstTxWarp>
          </a:bodyPr>
          <a:lstStyle/>
          <a:p>
            <a:r>
              <a:rPr lang="en-US" dirty="0" smtClean="0">
                <a:solidFill>
                  <a:srgbClr val="3366FF"/>
                </a:solidFill>
                <a:latin typeface="Calibri" panose="020F0502020204030204" pitchFamily="34" charset="0"/>
              </a:rPr>
              <a:t>BTC </a:t>
            </a:r>
            <a:r>
              <a:rPr lang="en-US" dirty="0">
                <a:solidFill>
                  <a:srgbClr val="3366FF"/>
                </a:solidFill>
                <a:latin typeface="Calibri" panose="020F0502020204030204" pitchFamily="34" charset="0"/>
              </a:rPr>
              <a:t>City </a:t>
            </a:r>
            <a:r>
              <a:rPr lang="en-US" dirty="0">
                <a:solidFill>
                  <a:srgbClr val="404040"/>
                </a:solidFill>
                <a:latin typeface="Calibri" panose="020F0502020204030204" pitchFamily="34" charset="0"/>
              </a:rPr>
              <a:t>represents one of </a:t>
            </a:r>
            <a:r>
              <a:rPr lang="en-US" dirty="0" smtClean="0">
                <a:solidFill>
                  <a:srgbClr val="404040"/>
                </a:solidFill>
                <a:latin typeface="Calibri" panose="020F0502020204030204" pitchFamily="34" charset="0"/>
              </a:rPr>
              <a:t>the </a:t>
            </a:r>
            <a:r>
              <a:rPr lang="en-US" dirty="0" smtClean="0">
                <a:solidFill>
                  <a:schemeClr val="tx1"/>
                </a:solidFill>
                <a:latin typeface="Calibri" panose="020F0502020204030204" pitchFamily="34" charset="0"/>
              </a:rPr>
              <a:t>largest</a:t>
            </a:r>
            <a:r>
              <a:rPr lang="en-US" dirty="0" smtClean="0">
                <a:solidFill>
                  <a:srgbClr val="3366FF"/>
                </a:solidFill>
                <a:latin typeface="Calibri" panose="020F0502020204030204" pitchFamily="34" charset="0"/>
              </a:rPr>
              <a:t> </a:t>
            </a:r>
            <a:r>
              <a:rPr lang="sl-SI" dirty="0" smtClean="0">
                <a:solidFill>
                  <a:srgbClr val="3366FF"/>
                </a:solidFill>
                <a:latin typeface="Calibri" panose="020F0502020204030204" pitchFamily="34" charset="0"/>
              </a:rPr>
              <a:t/>
            </a:r>
            <a:br>
              <a:rPr lang="sl-SI" dirty="0" smtClean="0">
                <a:solidFill>
                  <a:srgbClr val="3366FF"/>
                </a:solidFill>
                <a:latin typeface="Calibri" panose="020F0502020204030204" pitchFamily="34" charset="0"/>
              </a:rPr>
            </a:br>
            <a:r>
              <a:rPr lang="en-US" dirty="0" smtClean="0">
                <a:solidFill>
                  <a:srgbClr val="3366FF"/>
                </a:solidFill>
                <a:latin typeface="Calibri" panose="020F0502020204030204" pitchFamily="34" charset="0"/>
              </a:rPr>
              <a:t>business</a:t>
            </a:r>
            <a:r>
              <a:rPr lang="en-US" dirty="0">
                <a:solidFill>
                  <a:srgbClr val="3366FF"/>
                </a:solidFill>
                <a:latin typeface="Calibri" panose="020F0502020204030204" pitchFamily="34" charset="0"/>
              </a:rPr>
              <a:t>, shopping, entertainment, </a:t>
            </a:r>
            <a:r>
              <a:rPr lang="en-US" dirty="0" smtClean="0">
                <a:solidFill>
                  <a:srgbClr val="3366FF"/>
                </a:solidFill>
                <a:latin typeface="Calibri" panose="020F0502020204030204" pitchFamily="34" charset="0"/>
              </a:rPr>
              <a:t>recreation</a:t>
            </a:r>
            <a:r>
              <a:rPr lang="sl-SI" dirty="0" err="1" smtClean="0">
                <a:solidFill>
                  <a:srgbClr val="3366FF"/>
                </a:solidFill>
                <a:latin typeface="Calibri" panose="020F0502020204030204" pitchFamily="34" charset="0"/>
              </a:rPr>
              <a:t>al</a:t>
            </a:r>
            <a:r>
              <a:rPr lang="en-US" dirty="0" smtClean="0">
                <a:solidFill>
                  <a:srgbClr val="3366FF"/>
                </a:solidFill>
                <a:latin typeface="Calibri" panose="020F0502020204030204" pitchFamily="34" charset="0"/>
              </a:rPr>
              <a:t> </a:t>
            </a:r>
            <a:r>
              <a:rPr lang="en-US" dirty="0">
                <a:solidFill>
                  <a:srgbClr val="3366FF"/>
                </a:solidFill>
                <a:latin typeface="Calibri" panose="020F0502020204030204" pitchFamily="34" charset="0"/>
              </a:rPr>
              <a:t>and cultural </a:t>
            </a:r>
            <a:r>
              <a:rPr lang="en-US" dirty="0" smtClean="0">
                <a:solidFill>
                  <a:srgbClr val="000000"/>
                </a:solidFill>
                <a:latin typeface="Calibri" panose="020F0502020204030204" pitchFamily="34" charset="0"/>
              </a:rPr>
              <a:t>center</a:t>
            </a:r>
            <a:r>
              <a:rPr lang="sl-SI" dirty="0" smtClean="0">
                <a:solidFill>
                  <a:srgbClr val="000000"/>
                </a:solidFill>
                <a:latin typeface="Calibri" panose="020F0502020204030204" pitchFamily="34" charset="0"/>
              </a:rPr>
              <a:t>s</a:t>
            </a:r>
            <a:r>
              <a:rPr lang="en-US" dirty="0" smtClean="0">
                <a:solidFill>
                  <a:srgbClr val="000000"/>
                </a:solidFill>
                <a:latin typeface="Calibri" panose="020F0502020204030204" pitchFamily="34" charset="0"/>
              </a:rPr>
              <a:t> </a:t>
            </a:r>
            <a:r>
              <a:rPr lang="en-US" dirty="0">
                <a:solidFill>
                  <a:srgbClr val="404040"/>
                </a:solidFill>
                <a:latin typeface="Calibri" panose="020F0502020204030204" pitchFamily="34" charset="0"/>
              </a:rPr>
              <a:t>in Europe</a:t>
            </a:r>
            <a:r>
              <a:rPr lang="sl-SI" dirty="0">
                <a:solidFill>
                  <a:srgbClr val="404040"/>
                </a:solidFill>
                <a:latin typeface="Calibri" panose="020F0502020204030204" pitchFamily="34" charset="0"/>
              </a:rPr>
              <a:t>.</a:t>
            </a:r>
            <a:endParaRPr lang="en-US" dirty="0">
              <a:solidFill>
                <a:srgbClr val="404040"/>
              </a:solidFill>
              <a:latin typeface="Calibri" panose="020F0502020204030204" pitchFamily="34" charset="0"/>
            </a:endParaRPr>
          </a:p>
        </p:txBody>
      </p:sp>
      <p:sp>
        <p:nvSpPr>
          <p:cNvPr id="78852" name="Text Placeholder 1"/>
          <p:cNvSpPr txBox="1">
            <a:spLocks/>
          </p:cNvSpPr>
          <p:nvPr/>
        </p:nvSpPr>
        <p:spPr bwMode="auto">
          <a:xfrm>
            <a:off x="467544" y="1992313"/>
            <a:ext cx="2893194" cy="215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3200" b="1">
                <a:solidFill>
                  <a:schemeClr val="tx1"/>
                </a:solidFill>
                <a:latin typeface="Calibri" charset="0"/>
                <a:ea typeface="ＭＳ Ｐゴシック" charset="0"/>
              </a:defRPr>
            </a:lvl1pPr>
            <a:lvl2pPr marL="742950" indent="-285750">
              <a:defRPr sz="3200" b="1">
                <a:solidFill>
                  <a:schemeClr val="tx1"/>
                </a:solidFill>
                <a:latin typeface="Calibri" charset="0"/>
                <a:ea typeface="ＭＳ Ｐゴシック" charset="0"/>
              </a:defRPr>
            </a:lvl2pPr>
            <a:lvl3pPr marL="1143000" indent="-228600">
              <a:defRPr sz="3200" b="1">
                <a:solidFill>
                  <a:schemeClr val="tx1"/>
                </a:solidFill>
                <a:latin typeface="Calibri" charset="0"/>
                <a:ea typeface="ＭＳ Ｐゴシック" charset="0"/>
              </a:defRPr>
            </a:lvl3pPr>
            <a:lvl4pPr marL="1600200" indent="-228600">
              <a:defRPr sz="3200" b="1">
                <a:solidFill>
                  <a:schemeClr val="tx1"/>
                </a:solidFill>
                <a:latin typeface="Calibri" charset="0"/>
                <a:ea typeface="ＭＳ Ｐゴシック" charset="0"/>
              </a:defRPr>
            </a:lvl4pPr>
            <a:lvl5pPr marL="2057400" indent="-228600">
              <a:defRPr sz="3200" b="1">
                <a:solidFill>
                  <a:schemeClr val="tx1"/>
                </a:solidFill>
                <a:latin typeface="Calibri" charset="0"/>
                <a:ea typeface="ＭＳ Ｐゴシック" charset="0"/>
              </a:defRPr>
            </a:lvl5pPr>
            <a:lvl6pPr marL="2514600" indent="-228600" eaLnBrk="0" fontAlgn="base" hangingPunct="0">
              <a:spcBef>
                <a:spcPct val="0"/>
              </a:spcBef>
              <a:spcAft>
                <a:spcPct val="0"/>
              </a:spcAft>
              <a:defRPr sz="3200" b="1">
                <a:solidFill>
                  <a:schemeClr val="tx1"/>
                </a:solidFill>
                <a:latin typeface="Calibri" charset="0"/>
                <a:ea typeface="ＭＳ Ｐゴシック" charset="0"/>
              </a:defRPr>
            </a:lvl6pPr>
            <a:lvl7pPr marL="2971800" indent="-228600" eaLnBrk="0" fontAlgn="base" hangingPunct="0">
              <a:spcBef>
                <a:spcPct val="0"/>
              </a:spcBef>
              <a:spcAft>
                <a:spcPct val="0"/>
              </a:spcAft>
              <a:defRPr sz="3200" b="1">
                <a:solidFill>
                  <a:schemeClr val="tx1"/>
                </a:solidFill>
                <a:latin typeface="Calibri" charset="0"/>
                <a:ea typeface="ＭＳ Ｐゴシック" charset="0"/>
              </a:defRPr>
            </a:lvl7pPr>
            <a:lvl8pPr marL="3429000" indent="-228600" eaLnBrk="0" fontAlgn="base" hangingPunct="0">
              <a:spcBef>
                <a:spcPct val="0"/>
              </a:spcBef>
              <a:spcAft>
                <a:spcPct val="0"/>
              </a:spcAft>
              <a:defRPr sz="3200" b="1">
                <a:solidFill>
                  <a:schemeClr val="tx1"/>
                </a:solidFill>
                <a:latin typeface="Calibri" charset="0"/>
                <a:ea typeface="ＭＳ Ｐゴシック" charset="0"/>
              </a:defRPr>
            </a:lvl8pPr>
            <a:lvl9pPr marL="3886200" indent="-228600" eaLnBrk="0" fontAlgn="base" hangingPunct="0">
              <a:spcBef>
                <a:spcPct val="0"/>
              </a:spcBef>
              <a:spcAft>
                <a:spcPct val="0"/>
              </a:spcAft>
              <a:defRPr sz="3200" b="1">
                <a:solidFill>
                  <a:schemeClr val="tx1"/>
                </a:solidFill>
                <a:latin typeface="Calibri" charset="0"/>
                <a:ea typeface="ＭＳ Ｐゴシック" charset="0"/>
              </a:defRPr>
            </a:lvl9pPr>
          </a:lstStyle>
          <a:p>
            <a:pPr>
              <a:spcBef>
                <a:spcPct val="20000"/>
              </a:spcBef>
              <a:buFont typeface="Arial"/>
              <a:buChar char="•"/>
            </a:pPr>
            <a:r>
              <a:rPr lang="en-US" sz="1600" b="0" dirty="0" smtClean="0">
                <a:latin typeface="Calibri" panose="020F0502020204030204" pitchFamily="34" charset="0"/>
              </a:rPr>
              <a:t>More </a:t>
            </a:r>
            <a:r>
              <a:rPr lang="en-US" sz="1600" b="0" dirty="0">
                <a:latin typeface="Calibri" panose="020F0502020204030204" pitchFamily="34" charset="0"/>
              </a:rPr>
              <a:t>than </a:t>
            </a:r>
            <a:r>
              <a:rPr lang="en-US" sz="1600" dirty="0">
                <a:solidFill>
                  <a:srgbClr val="3366FF"/>
                </a:solidFill>
                <a:latin typeface="Calibri" panose="020F0502020204030204" pitchFamily="34" charset="0"/>
              </a:rPr>
              <a:t>2</a:t>
            </a:r>
            <a:r>
              <a:rPr lang="sl-SI" sz="1600" dirty="0">
                <a:solidFill>
                  <a:srgbClr val="3366FF"/>
                </a:solidFill>
                <a:latin typeface="Calibri" panose="020F0502020204030204" pitchFamily="34" charset="0"/>
              </a:rPr>
              <a:t>1</a:t>
            </a:r>
            <a:r>
              <a:rPr lang="en-US" sz="1600" dirty="0">
                <a:solidFill>
                  <a:srgbClr val="3366FF"/>
                </a:solidFill>
                <a:latin typeface="Calibri" panose="020F0502020204030204" pitchFamily="34" charset="0"/>
              </a:rPr>
              <a:t> </a:t>
            </a:r>
            <a:r>
              <a:rPr lang="en-US" sz="1600" dirty="0" err="1">
                <a:solidFill>
                  <a:srgbClr val="3366FF"/>
                </a:solidFill>
                <a:latin typeface="Calibri" panose="020F0502020204030204" pitchFamily="34" charset="0"/>
              </a:rPr>
              <a:t>mio</a:t>
            </a:r>
            <a:r>
              <a:rPr lang="en-US" sz="1600" b="0" dirty="0">
                <a:solidFill>
                  <a:srgbClr val="3366FF"/>
                </a:solidFill>
                <a:latin typeface="Calibri" panose="020F0502020204030204" pitchFamily="34" charset="0"/>
              </a:rPr>
              <a:t> </a:t>
            </a:r>
            <a:r>
              <a:rPr lang="en-US" sz="1600" b="0" dirty="0">
                <a:latin typeface="Calibri" panose="020F0502020204030204" pitchFamily="34" charset="0"/>
              </a:rPr>
              <a:t>visit</a:t>
            </a:r>
            <a:r>
              <a:rPr lang="sl-SI" sz="1600" b="0" dirty="0">
                <a:latin typeface="Calibri" panose="020F0502020204030204" pitchFamily="34" charset="0"/>
              </a:rPr>
              <a:t>ors</a:t>
            </a:r>
            <a:r>
              <a:rPr lang="en-US" sz="1600" b="0" dirty="0">
                <a:latin typeface="Calibri" panose="020F0502020204030204" pitchFamily="34" charset="0"/>
              </a:rPr>
              <a:t> per </a:t>
            </a:r>
            <a:r>
              <a:rPr lang="en-US" sz="1600" b="0" dirty="0" smtClean="0">
                <a:latin typeface="Calibri" panose="020F0502020204030204" pitchFamily="34" charset="0"/>
              </a:rPr>
              <a:t>year</a:t>
            </a:r>
            <a:endParaRPr lang="sl-SI" sz="1600" b="0" dirty="0">
              <a:latin typeface="Calibri" panose="020F0502020204030204" pitchFamily="34" charset="0"/>
            </a:endParaRPr>
          </a:p>
          <a:p>
            <a:pPr>
              <a:spcBef>
                <a:spcPct val="20000"/>
              </a:spcBef>
              <a:buFont typeface="Arial"/>
              <a:buChar char="•"/>
            </a:pPr>
            <a:r>
              <a:rPr lang="sl-SI" sz="1600" dirty="0" smtClean="0">
                <a:solidFill>
                  <a:srgbClr val="3366FF"/>
                </a:solidFill>
                <a:latin typeface="Calibri" panose="020F0502020204030204" pitchFamily="34" charset="0"/>
              </a:rPr>
              <a:t>3,000</a:t>
            </a:r>
            <a:r>
              <a:rPr lang="sl-SI" sz="1600" b="0" dirty="0" smtClean="0">
                <a:latin typeface="Calibri" panose="020F0502020204030204" pitchFamily="34" charset="0"/>
              </a:rPr>
              <a:t> companies</a:t>
            </a:r>
          </a:p>
          <a:p>
            <a:pPr>
              <a:spcBef>
                <a:spcPct val="20000"/>
              </a:spcBef>
              <a:buFont typeface="Arial" charset="0"/>
              <a:buChar char="•"/>
            </a:pPr>
            <a:r>
              <a:rPr lang="en-US" sz="1600" b="0" dirty="0" smtClean="0">
                <a:latin typeface="Calibri" panose="020F0502020204030204" pitchFamily="34" charset="0"/>
              </a:rPr>
              <a:t>More than </a:t>
            </a:r>
            <a:r>
              <a:rPr lang="en-US" sz="1600" dirty="0" smtClean="0">
                <a:solidFill>
                  <a:srgbClr val="3366FF"/>
                </a:solidFill>
                <a:latin typeface="Calibri" panose="020F0502020204030204" pitchFamily="34" charset="0"/>
              </a:rPr>
              <a:t>450</a:t>
            </a:r>
            <a:r>
              <a:rPr lang="sl-SI" sz="1600" dirty="0" smtClean="0">
                <a:solidFill>
                  <a:schemeClr val="accent1"/>
                </a:solidFill>
                <a:latin typeface="Calibri" panose="020F0502020204030204" pitchFamily="34" charset="0"/>
              </a:rPr>
              <a:t> </a:t>
            </a:r>
            <a:r>
              <a:rPr lang="sl-SI" sz="1600" b="0" dirty="0" smtClean="0">
                <a:latin typeface="Calibri" panose="020F0502020204030204" pitchFamily="34" charset="0"/>
              </a:rPr>
              <a:t>shops</a:t>
            </a:r>
          </a:p>
          <a:p>
            <a:pPr>
              <a:spcBef>
                <a:spcPct val="20000"/>
              </a:spcBef>
              <a:buFont typeface="Arial"/>
              <a:buChar char="•"/>
            </a:pPr>
            <a:r>
              <a:rPr lang="en-US" sz="1600" dirty="0" smtClean="0">
                <a:solidFill>
                  <a:srgbClr val="3366FF"/>
                </a:solidFill>
                <a:latin typeface="Calibri" panose="020F0502020204030204" pitchFamily="34" charset="0"/>
              </a:rPr>
              <a:t>70</a:t>
            </a:r>
            <a:r>
              <a:rPr lang="en-US" sz="1600" b="0" dirty="0" smtClean="0">
                <a:latin typeface="Calibri" panose="020F0502020204030204" pitchFamily="34" charset="0"/>
              </a:rPr>
              <a:t> food restaurants</a:t>
            </a:r>
          </a:p>
          <a:p>
            <a:pPr>
              <a:spcBef>
                <a:spcPct val="20000"/>
              </a:spcBef>
              <a:buFont typeface="Arial"/>
              <a:buChar char="•"/>
            </a:pPr>
            <a:r>
              <a:rPr lang="sl-SI" sz="1600" dirty="0" smtClean="0">
                <a:solidFill>
                  <a:srgbClr val="3366FF"/>
                </a:solidFill>
                <a:latin typeface="Calibri" panose="020F0502020204030204" pitchFamily="34" charset="0"/>
              </a:rPr>
              <a:t>8,500 </a:t>
            </a:r>
            <a:r>
              <a:rPr lang="en-US" sz="1600" b="0" dirty="0" smtClean="0">
                <a:latin typeface="Calibri" panose="020F0502020204030204" pitchFamily="34" charset="0"/>
              </a:rPr>
              <a:t>free parking spaces</a:t>
            </a:r>
          </a:p>
          <a:p>
            <a:pPr>
              <a:spcBef>
                <a:spcPct val="20000"/>
              </a:spcBef>
              <a:buFont typeface="Arial"/>
              <a:buChar char="•"/>
            </a:pPr>
            <a:r>
              <a:rPr lang="sl-SI" sz="1600" dirty="0" smtClean="0">
                <a:solidFill>
                  <a:srgbClr val="3366FF"/>
                </a:solidFill>
                <a:latin typeface="Calibri" panose="020F0502020204030204" pitchFamily="34" charset="0"/>
              </a:rPr>
              <a:t>12.5 mio </a:t>
            </a:r>
            <a:r>
              <a:rPr lang="en-US" sz="1600" b="0" dirty="0" smtClean="0">
                <a:latin typeface="Calibri" panose="020F0502020204030204" pitchFamily="34" charset="0"/>
              </a:rPr>
              <a:t>cars per year</a:t>
            </a:r>
          </a:p>
          <a:p>
            <a:pPr>
              <a:spcBef>
                <a:spcPct val="20000"/>
              </a:spcBef>
              <a:buFont typeface="Arial" charset="0"/>
              <a:buChar char="•"/>
            </a:pPr>
            <a:endParaRPr lang="sl-SI" sz="1600" b="0" dirty="0">
              <a:latin typeface="Calibri" panose="020F0502020204030204" pitchFamily="34" charset="0"/>
            </a:endParaRPr>
          </a:p>
          <a:p>
            <a:pPr>
              <a:spcBef>
                <a:spcPct val="20000"/>
              </a:spcBef>
              <a:buFont typeface="Arial" charset="0"/>
              <a:buChar char="•"/>
            </a:pPr>
            <a:endParaRPr lang="sl-SI" sz="2400" b="0" dirty="0">
              <a:latin typeface="Calibri" panose="020F0502020204030204" pitchFamily="34" charset="0"/>
            </a:endParaRPr>
          </a:p>
          <a:p>
            <a:pPr>
              <a:spcBef>
                <a:spcPct val="20000"/>
              </a:spcBef>
              <a:buFont typeface="Arial" charset="0"/>
              <a:buChar char="•"/>
            </a:pPr>
            <a:endParaRPr lang="sl-SI" sz="2400" b="0" dirty="0">
              <a:latin typeface="Calibri" panose="020F0502020204030204" pitchFamily="34" charset="0"/>
            </a:endParaRPr>
          </a:p>
        </p:txBody>
      </p:sp>
      <p:sp>
        <p:nvSpPr>
          <p:cNvPr id="3" name="Pravokotnik 2"/>
          <p:cNvSpPr/>
          <p:nvPr/>
        </p:nvSpPr>
        <p:spPr>
          <a:xfrm>
            <a:off x="395536" y="4077072"/>
            <a:ext cx="2808312" cy="2326791"/>
          </a:xfrm>
          <a:prstGeom prst="rect">
            <a:avLst/>
          </a:prstGeom>
        </p:spPr>
        <p:txBody>
          <a:bodyPr wrap="square">
            <a:spAutoFit/>
          </a:bodyPr>
          <a:lstStyle/>
          <a:p>
            <a:pPr>
              <a:spcBef>
                <a:spcPct val="20000"/>
              </a:spcBef>
              <a:defRPr/>
            </a:pPr>
            <a:r>
              <a:rPr lang="sl-SI" sz="1800" dirty="0">
                <a:latin typeface="Calibri" panose="020F0502020204030204" pitchFamily="34" charset="0"/>
                <a:ea typeface="+mn-ea"/>
              </a:rPr>
              <a:t>A</a:t>
            </a:r>
            <a:r>
              <a:rPr lang="sl-SI" sz="1800" dirty="0" smtClean="0">
                <a:latin typeface="Calibri" panose="020F0502020204030204" pitchFamily="34" charset="0"/>
                <a:ea typeface="+mn-ea"/>
              </a:rPr>
              <a:t>reas:</a:t>
            </a:r>
            <a:endParaRPr lang="sl-SI" sz="1800" dirty="0">
              <a:latin typeface="Calibri" panose="020F0502020204030204" pitchFamily="34" charset="0"/>
              <a:ea typeface="+mn-ea"/>
            </a:endParaRPr>
          </a:p>
          <a:p>
            <a:pPr marL="342900" indent="-342900">
              <a:spcBef>
                <a:spcPct val="20000"/>
              </a:spcBef>
              <a:buFont typeface="Arial" panose="020B0604020202020204" pitchFamily="34" charset="0"/>
              <a:buChar char="•"/>
              <a:defRPr/>
            </a:pPr>
            <a:r>
              <a:rPr lang="sl-SI" sz="1400" b="0" dirty="0" smtClean="0">
                <a:latin typeface="Calibri" panose="020F0502020204030204" pitchFamily="34" charset="0"/>
                <a:ea typeface="+mn-ea"/>
              </a:rPr>
              <a:t>Mega Cinemaplex</a:t>
            </a:r>
            <a:endParaRPr lang="sl-SI" sz="1400" b="0" dirty="0">
              <a:latin typeface="Calibri" panose="020F0502020204030204" pitchFamily="34" charset="0"/>
              <a:ea typeface="+mn-ea"/>
            </a:endParaRPr>
          </a:p>
          <a:p>
            <a:pPr marL="342900" indent="-342900">
              <a:spcBef>
                <a:spcPct val="20000"/>
              </a:spcBef>
              <a:buFont typeface="Arial" panose="020B0604020202020204" pitchFamily="34" charset="0"/>
              <a:buChar char="•"/>
              <a:defRPr/>
            </a:pPr>
            <a:r>
              <a:rPr lang="sl-SI" sz="1400" b="0" dirty="0" smtClean="0">
                <a:latin typeface="Calibri" panose="020F0502020204030204" pitchFamily="34" charset="0"/>
                <a:ea typeface="+mn-ea"/>
              </a:rPr>
              <a:t>Aqua Park</a:t>
            </a:r>
            <a:endParaRPr lang="sl-SI" sz="1400" b="0" dirty="0">
              <a:latin typeface="Calibri" panose="020F0502020204030204" pitchFamily="34" charset="0"/>
              <a:ea typeface="+mn-ea"/>
            </a:endParaRPr>
          </a:p>
          <a:p>
            <a:pPr marL="342900" indent="-342900">
              <a:spcBef>
                <a:spcPct val="20000"/>
              </a:spcBef>
              <a:buFont typeface="Arial" panose="020B0604020202020204" pitchFamily="34" charset="0"/>
              <a:buChar char="•"/>
              <a:defRPr/>
            </a:pPr>
            <a:r>
              <a:rPr lang="sl-SI" sz="1400" b="0" dirty="0" smtClean="0">
                <a:latin typeface="Calibri" panose="020F0502020204030204" pitchFamily="34" charset="0"/>
                <a:ea typeface="+mn-ea"/>
              </a:rPr>
              <a:t>Entertainment Centres</a:t>
            </a:r>
            <a:endParaRPr lang="sl-SI" sz="1400" b="0" dirty="0">
              <a:latin typeface="Calibri" panose="020F0502020204030204" pitchFamily="34" charset="0"/>
              <a:ea typeface="+mn-ea"/>
            </a:endParaRPr>
          </a:p>
          <a:p>
            <a:pPr marL="342900" indent="-342900">
              <a:spcBef>
                <a:spcPct val="20000"/>
              </a:spcBef>
              <a:buFont typeface="Arial" panose="020B0604020202020204" pitchFamily="34" charset="0"/>
              <a:buChar char="•"/>
              <a:defRPr/>
            </a:pPr>
            <a:r>
              <a:rPr lang="sl-SI" sz="1400" b="0" dirty="0" smtClean="0">
                <a:latin typeface="Calibri" panose="020F0502020204030204" pitchFamily="34" charset="0"/>
                <a:ea typeface="+mn-ea"/>
              </a:rPr>
              <a:t>Recreation Centres</a:t>
            </a:r>
            <a:endParaRPr lang="sl-SI" sz="1400" b="0" dirty="0">
              <a:latin typeface="Calibri" panose="020F0502020204030204" pitchFamily="34" charset="0"/>
              <a:ea typeface="+mn-ea"/>
            </a:endParaRPr>
          </a:p>
          <a:p>
            <a:pPr marL="342900" indent="-342900">
              <a:spcBef>
                <a:spcPct val="20000"/>
              </a:spcBef>
              <a:buFont typeface="Arial" panose="020B0604020202020204" pitchFamily="34" charset="0"/>
              <a:buChar char="•"/>
              <a:defRPr/>
            </a:pPr>
            <a:r>
              <a:rPr lang="sl-SI" sz="1400" b="0" dirty="0" smtClean="0">
                <a:latin typeface="Calibri" panose="020F0502020204030204" pitchFamily="34" charset="0"/>
                <a:ea typeface="+mn-ea"/>
              </a:rPr>
              <a:t>Medical Centres</a:t>
            </a:r>
            <a:endParaRPr lang="sl-SI" sz="1400" b="0" dirty="0">
              <a:latin typeface="Calibri" panose="020F0502020204030204" pitchFamily="34" charset="0"/>
              <a:ea typeface="+mn-ea"/>
            </a:endParaRPr>
          </a:p>
          <a:p>
            <a:pPr>
              <a:spcBef>
                <a:spcPct val="20000"/>
              </a:spcBef>
              <a:defRPr/>
            </a:pPr>
            <a:r>
              <a:rPr lang="sl-SI" sz="1800" b="0" dirty="0">
                <a:latin typeface="Calibri" panose="020F0502020204030204" pitchFamily="34" charset="0"/>
                <a:ea typeface="+mn-ea"/>
              </a:rPr>
              <a:t>--------------------------------</a:t>
            </a:r>
            <a:r>
              <a:rPr lang="sl-SI" sz="1800" b="0" dirty="0" smtClean="0">
                <a:latin typeface="Calibri" panose="020F0502020204030204" pitchFamily="34" charset="0"/>
                <a:ea typeface="+mn-ea"/>
              </a:rPr>
              <a:t>-</a:t>
            </a:r>
            <a:endParaRPr lang="sl-SI" sz="1800" b="0" dirty="0">
              <a:latin typeface="Calibri" panose="020F0502020204030204" pitchFamily="34" charset="0"/>
              <a:ea typeface="+mn-ea"/>
            </a:endParaRPr>
          </a:p>
          <a:p>
            <a:pPr>
              <a:spcBef>
                <a:spcPct val="20000"/>
              </a:spcBef>
              <a:defRPr/>
            </a:pPr>
            <a:r>
              <a:rPr lang="sl-SI" sz="1800" dirty="0">
                <a:latin typeface="Calibri" panose="020F0502020204030204" pitchFamily="34" charset="0"/>
                <a:ea typeface="+mn-ea"/>
              </a:rPr>
              <a:t>Total </a:t>
            </a:r>
            <a:r>
              <a:rPr lang="sl-SI" sz="1800" dirty="0" smtClean="0">
                <a:solidFill>
                  <a:srgbClr val="3366FF"/>
                </a:solidFill>
                <a:latin typeface="Calibri" panose="020F0502020204030204" pitchFamily="34" charset="0"/>
                <a:ea typeface="+mn-ea"/>
              </a:rPr>
              <a:t>400.000</a:t>
            </a:r>
            <a:r>
              <a:rPr lang="sl-SI" sz="1800" b="0" dirty="0" smtClean="0">
                <a:solidFill>
                  <a:srgbClr val="3366FF"/>
                </a:solidFill>
                <a:latin typeface="Calibri" panose="020F0502020204030204" pitchFamily="34" charset="0"/>
                <a:ea typeface="+mn-ea"/>
              </a:rPr>
              <a:t> </a:t>
            </a:r>
            <a:r>
              <a:rPr lang="sl-SI" sz="1800" dirty="0">
                <a:solidFill>
                  <a:srgbClr val="3366FF"/>
                </a:solidFill>
                <a:latin typeface="Calibri" panose="020F0502020204030204" pitchFamily="34" charset="0"/>
                <a:ea typeface="+mn-ea"/>
              </a:rPr>
              <a:t>m2</a:t>
            </a:r>
          </a:p>
        </p:txBody>
      </p:sp>
      <p:pic>
        <p:nvPicPr>
          <p:cNvPr id="8" name="Picture 3" descr="\\btc\doc\Splosno\Slike\Panoramske-slike\Panoramske-slike-september-2012\DSC02883.JPG"/>
          <p:cNvPicPr>
            <a:picLocks noChangeAspect="1" noChangeArrowheads="1"/>
          </p:cNvPicPr>
          <p:nvPr/>
        </p:nvPicPr>
        <p:blipFill>
          <a:blip r:embed="rId2">
            <a:extLst>
              <a:ext uri="{28A0092B-C50C-407E-A947-70E740481C1C}">
                <a14:useLocalDpi xmlns:a14="http://schemas.microsoft.com/office/drawing/2010/main" val="0"/>
              </a:ext>
            </a:extLst>
          </a:blip>
          <a:srcRect l="7964" r="13138"/>
          <a:stretch>
            <a:fillRect/>
          </a:stretch>
        </p:blipFill>
        <p:spPr bwMode="auto">
          <a:xfrm>
            <a:off x="3491880" y="1916832"/>
            <a:ext cx="5552580" cy="395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557923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9763" y="498475"/>
            <a:ext cx="7772400" cy="584200"/>
          </a:xfrm>
        </p:spPr>
        <p:txBody>
          <a:bodyPr/>
          <a:lstStyle/>
          <a:p>
            <a:pPr>
              <a:defRPr/>
            </a:pPr>
            <a:r>
              <a:rPr lang="en-US" sz="3200" dirty="0" smtClean="0"/>
              <a:t>About BTC Retail Living Lab pillar</a:t>
            </a:r>
            <a:endParaRPr lang="en-US" sz="3200" dirty="0"/>
          </a:p>
        </p:txBody>
      </p:sp>
      <p:sp>
        <p:nvSpPr>
          <p:cNvPr id="9219" name="Slide Number Placeholder 3"/>
          <p:cNvSpPr>
            <a:spLocks noGrp="1"/>
          </p:cNvSpPr>
          <p:nvPr>
            <p:ph type="sldNum" sz="quarter" idx="4294967295"/>
          </p:nvPr>
        </p:nvSpPr>
        <p:spPr bwMode="auto">
          <a:xfrm>
            <a:off x="6110288" y="6237288"/>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4AC00B4-3FD5-4303-AD4A-A79E18B50A17}" type="slidenum">
              <a:rPr lang="sl-SI" altLang="sl-SI" sz="1200" smtClean="0">
                <a:solidFill>
                  <a:srgbClr val="898989"/>
                </a:solidFill>
              </a:rPr>
              <a:pPr>
                <a:spcBef>
                  <a:spcPct val="0"/>
                </a:spcBef>
                <a:buFontTx/>
                <a:buNone/>
              </a:pPr>
              <a:t>20</a:t>
            </a:fld>
            <a:endParaRPr lang="sl-SI" altLang="sl-SI" sz="1200" smtClean="0">
              <a:solidFill>
                <a:srgbClr val="898989"/>
              </a:solidFill>
            </a:endParaRPr>
          </a:p>
        </p:txBody>
      </p:sp>
      <p:sp>
        <p:nvSpPr>
          <p:cNvPr id="9220" name="Rectangle 3"/>
          <p:cNvSpPr>
            <a:spLocks noChangeArrowheads="1"/>
          </p:cNvSpPr>
          <p:nvPr/>
        </p:nvSpPr>
        <p:spPr bwMode="auto">
          <a:xfrm>
            <a:off x="754063" y="1600200"/>
            <a:ext cx="194627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sl-SI" sz="1400" b="0"/>
              <a:t>With its </a:t>
            </a:r>
            <a:r>
              <a:rPr lang="en-US" altLang="sl-SI" sz="1400"/>
              <a:t>450 shops</a:t>
            </a:r>
            <a:r>
              <a:rPr lang="en-US" altLang="sl-SI" sz="1400" b="0"/>
              <a:t>, </a:t>
            </a:r>
            <a:r>
              <a:rPr lang="en-US" altLang="sl-SI" sz="1400"/>
              <a:t>70 food and drink vendors</a:t>
            </a:r>
            <a:r>
              <a:rPr lang="en-US" altLang="sl-SI" sz="1400" b="0"/>
              <a:t>, and different types of </a:t>
            </a:r>
            <a:r>
              <a:rPr lang="en-US" altLang="sl-SI" sz="1400"/>
              <a:t>sporting facilities</a:t>
            </a:r>
            <a:r>
              <a:rPr lang="en-US" altLang="sl-SI" sz="1400" b="0"/>
              <a:t>, BTC City Ljubljana represents the largest customer migration point in Slovenia, attracting more than </a:t>
            </a:r>
            <a:r>
              <a:rPr lang="en-US" altLang="sl-SI" sz="1400"/>
              <a:t>21 million visitors per year</a:t>
            </a:r>
            <a:r>
              <a:rPr lang="en-US" altLang="sl-SI" sz="1400" b="0"/>
              <a:t>. </a:t>
            </a:r>
          </a:p>
          <a:p>
            <a:pPr>
              <a:spcBef>
                <a:spcPct val="0"/>
              </a:spcBef>
              <a:buFontTx/>
              <a:buNone/>
            </a:pPr>
            <a:endParaRPr lang="sl-SI" altLang="sl-SI" sz="1400" b="0"/>
          </a:p>
          <a:p>
            <a:pPr>
              <a:spcBef>
                <a:spcPct val="0"/>
              </a:spcBef>
              <a:buFontTx/>
              <a:buNone/>
            </a:pPr>
            <a:r>
              <a:rPr lang="en-US" altLang="sl-SI" sz="1400" b="0"/>
              <a:t>Wits such a setting it represents </a:t>
            </a:r>
            <a:r>
              <a:rPr lang="en-US" altLang="sl-SI" sz="1400"/>
              <a:t>an ideal testing </a:t>
            </a:r>
            <a:r>
              <a:rPr lang="sl-SI" altLang="sl-SI" sz="1400"/>
              <a:t>environment </a:t>
            </a:r>
            <a:r>
              <a:rPr lang="en-US" altLang="sl-SI" sz="1400" b="0"/>
              <a:t>for the latest multichannel solutions, developing in the retail arena.</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95936" y="2204864"/>
            <a:ext cx="3932237" cy="2976485"/>
          </a:xfrm>
          <a:prstGeom prst="rect">
            <a:avLst/>
          </a:prstGeom>
          <a:ln>
            <a:noFill/>
          </a:ln>
          <a:effectLst>
            <a:softEdge rad="112500"/>
          </a:effec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6454" y="1481313"/>
            <a:ext cx="2335473" cy="1556982"/>
          </a:xfrm>
          <a:prstGeom prst="rect">
            <a:avLst/>
          </a:prstGeom>
          <a:ln>
            <a:noFill/>
          </a:ln>
          <a:effectLst>
            <a:softEdge rad="112500"/>
          </a:effec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4071" y="4365104"/>
            <a:ext cx="2160240" cy="1440160"/>
          </a:xfrm>
          <a:prstGeom prst="rect">
            <a:avLst/>
          </a:prstGeom>
          <a:ln>
            <a:noFill/>
          </a:ln>
          <a:effectLst>
            <a:softEdge rad="112500"/>
          </a:effectLst>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86296" y="4437112"/>
            <a:ext cx="2155798" cy="1439117"/>
          </a:xfrm>
          <a:prstGeom prst="rect">
            <a:avLst/>
          </a:prstGeom>
          <a:ln>
            <a:noFill/>
          </a:ln>
          <a:effectLst>
            <a:softEdge rad="112500"/>
          </a:effectLst>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28842" y="1516373"/>
            <a:ext cx="2313251" cy="1543996"/>
          </a:xfrm>
          <a:prstGeom prst="rect">
            <a:avLst/>
          </a:prstGeom>
          <a:ln>
            <a:noFill/>
          </a:ln>
          <a:effectLst>
            <a:softEdge rad="112500"/>
          </a:effectLst>
        </p:spPr>
      </p:pic>
    </p:spTree>
    <p:extLst>
      <p:ext uri="{BB962C8B-B14F-4D97-AF65-F5344CB8AC3E}">
        <p14:creationId xmlns:p14="http://schemas.microsoft.com/office/powerpoint/2010/main" val="4305110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87600" y="112826"/>
            <a:ext cx="8245226" cy="604051"/>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mj-cs"/>
              </a:defRPr>
            </a:lvl1pPr>
            <a:lvl2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2pPr>
            <a:lvl3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3pPr>
            <a:lvl4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4pPr>
            <a:lvl5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5pPr>
            <a:lvl6pPr marL="457200" algn="ctr" defTabSz="457200" rtl="0" fontAlgn="base">
              <a:spcBef>
                <a:spcPct val="0"/>
              </a:spcBef>
              <a:spcAft>
                <a:spcPct val="0"/>
              </a:spcAft>
              <a:defRPr sz="4400">
                <a:solidFill>
                  <a:schemeClr val="tx1"/>
                </a:solidFill>
                <a:latin typeface="Arial" panose="020B0604020202020204" pitchFamily="34" charset="0"/>
              </a:defRPr>
            </a:lvl6pPr>
            <a:lvl7pPr marL="914400" algn="ctr" defTabSz="457200" rtl="0" fontAlgn="base">
              <a:spcBef>
                <a:spcPct val="0"/>
              </a:spcBef>
              <a:spcAft>
                <a:spcPct val="0"/>
              </a:spcAft>
              <a:defRPr sz="4400">
                <a:solidFill>
                  <a:schemeClr val="tx1"/>
                </a:solidFill>
                <a:latin typeface="Arial" panose="020B0604020202020204" pitchFamily="34" charset="0"/>
              </a:defRPr>
            </a:lvl7pPr>
            <a:lvl8pPr marL="1371600" algn="ctr" defTabSz="457200" rtl="0" fontAlgn="base">
              <a:spcBef>
                <a:spcPct val="0"/>
              </a:spcBef>
              <a:spcAft>
                <a:spcPct val="0"/>
              </a:spcAft>
              <a:defRPr sz="4400">
                <a:solidFill>
                  <a:schemeClr val="tx1"/>
                </a:solidFill>
                <a:latin typeface="Arial" panose="020B0604020202020204" pitchFamily="34" charset="0"/>
              </a:defRPr>
            </a:lvl8pPr>
            <a:lvl9pPr marL="1828800" algn="ctr" defTabSz="457200" rtl="0" fontAlgn="base">
              <a:spcBef>
                <a:spcPct val="0"/>
              </a:spcBef>
              <a:spcAft>
                <a:spcPct val="0"/>
              </a:spcAft>
              <a:defRPr sz="4400">
                <a:solidFill>
                  <a:schemeClr val="tx1"/>
                </a:solidFill>
                <a:latin typeface="Arial" panose="020B0604020202020204" pitchFamily="34" charset="0"/>
              </a:defRPr>
            </a:lvl9pPr>
          </a:lstStyle>
          <a:p>
            <a:pPr algn="l">
              <a:defRPr/>
            </a:pPr>
            <a:r>
              <a:rPr lang="en-US" sz="3600" b="1" dirty="0" smtClean="0">
                <a:solidFill>
                  <a:srgbClr val="007CF9"/>
                </a:solidFill>
                <a:latin typeface="Calibri" panose="020F0502020204030204" pitchFamily="34" charset="0"/>
              </a:rPr>
              <a:t>BTC Living Lab - Retail</a:t>
            </a:r>
          </a:p>
          <a:p>
            <a:pPr algn="l">
              <a:defRPr/>
            </a:pPr>
            <a:r>
              <a:rPr lang="sl-SI" sz="3200" b="0" dirty="0" smtClean="0">
                <a:solidFill>
                  <a:srgbClr val="007CF9"/>
                </a:solidFill>
                <a:latin typeface="Calibri" panose="020F0502020204030204" pitchFamily="34" charset="0"/>
              </a:rPr>
              <a:t>Eligma project</a:t>
            </a:r>
            <a:endParaRPr lang="en-US" sz="2400" b="0" dirty="0">
              <a:solidFill>
                <a:srgbClr val="007CF9"/>
              </a:solidFill>
              <a:latin typeface="Calibri" panose="020F0502020204030204" pitchFamily="34" charset="0"/>
            </a:endParaRPr>
          </a:p>
        </p:txBody>
      </p:sp>
      <p:pic>
        <p:nvPicPr>
          <p:cNvPr id="3" name="Picture 2"/>
          <p:cNvPicPr>
            <a:picLocks noChangeAspect="1"/>
          </p:cNvPicPr>
          <p:nvPr/>
        </p:nvPicPr>
        <p:blipFill>
          <a:blip r:embed="rId2"/>
          <a:stretch>
            <a:fillRect/>
          </a:stretch>
        </p:blipFill>
        <p:spPr>
          <a:xfrm>
            <a:off x="0" y="3625421"/>
            <a:ext cx="5940152" cy="3186144"/>
          </a:xfrm>
          <a:prstGeom prst="rect">
            <a:avLst/>
          </a:prstGeom>
        </p:spPr>
      </p:pic>
      <p:pic>
        <p:nvPicPr>
          <p:cNvPr id="5" name="Picture 4"/>
          <p:cNvPicPr>
            <a:picLocks noChangeAspect="1"/>
          </p:cNvPicPr>
          <p:nvPr/>
        </p:nvPicPr>
        <p:blipFill>
          <a:blip r:embed="rId3"/>
          <a:stretch>
            <a:fillRect/>
          </a:stretch>
        </p:blipFill>
        <p:spPr>
          <a:xfrm>
            <a:off x="-21250" y="1878374"/>
            <a:ext cx="5520844" cy="1517322"/>
          </a:xfrm>
          <a:prstGeom prst="rect">
            <a:avLst/>
          </a:prstGeom>
        </p:spPr>
      </p:pic>
      <p:pic>
        <p:nvPicPr>
          <p:cNvPr id="4" name="Picture 3"/>
          <p:cNvPicPr>
            <a:picLocks noChangeAspect="1"/>
          </p:cNvPicPr>
          <p:nvPr/>
        </p:nvPicPr>
        <p:blipFill>
          <a:blip r:embed="rId4"/>
          <a:stretch>
            <a:fillRect/>
          </a:stretch>
        </p:blipFill>
        <p:spPr>
          <a:xfrm>
            <a:off x="5499594" y="1485473"/>
            <a:ext cx="3644406" cy="3362561"/>
          </a:xfrm>
          <a:prstGeom prst="rect">
            <a:avLst/>
          </a:prstGeom>
        </p:spPr>
      </p:pic>
      <p:pic>
        <p:nvPicPr>
          <p:cNvPr id="6" name="Picture 5"/>
          <p:cNvPicPr>
            <a:picLocks noChangeAspect="1"/>
          </p:cNvPicPr>
          <p:nvPr/>
        </p:nvPicPr>
        <p:blipFill>
          <a:blip r:embed="rId5"/>
          <a:stretch>
            <a:fillRect/>
          </a:stretch>
        </p:blipFill>
        <p:spPr>
          <a:xfrm>
            <a:off x="6909496" y="0"/>
            <a:ext cx="2234504" cy="1469429"/>
          </a:xfrm>
          <a:prstGeom prst="rect">
            <a:avLst/>
          </a:prstGeom>
        </p:spPr>
      </p:pic>
      <p:sp>
        <p:nvSpPr>
          <p:cNvPr id="7" name="Naslov 1"/>
          <p:cNvSpPr txBox="1">
            <a:spLocks/>
          </p:cNvSpPr>
          <p:nvPr/>
        </p:nvSpPr>
        <p:spPr>
          <a:xfrm>
            <a:off x="-1332656" y="1385608"/>
            <a:ext cx="7920880" cy="96327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sl-SI" sz="2000" b="0" dirty="0" smtClean="0"/>
              <a:t>BTC team + Eligma team = </a:t>
            </a:r>
            <a:r>
              <a:rPr lang="sl-SI" sz="2000" b="0" dirty="0" err="1" smtClean="0"/>
              <a:t>Startup</a:t>
            </a:r>
            <a:r>
              <a:rPr lang="sl-SI" sz="2000" b="0" dirty="0" smtClean="0"/>
              <a:t> “Phoenix”</a:t>
            </a:r>
          </a:p>
          <a:p>
            <a:pPr>
              <a:defRPr/>
            </a:pPr>
            <a:r>
              <a:rPr lang="sl-SI" sz="1600" b="0" dirty="0">
                <a:hlinkClick r:id="rId6"/>
              </a:rPr>
              <a:t>https://www.youtube.com/watch?v=-</a:t>
            </a:r>
            <a:r>
              <a:rPr lang="sl-SI" sz="1600" b="0" dirty="0" smtClean="0">
                <a:hlinkClick r:id="rId6"/>
              </a:rPr>
              <a:t>7vkseks3jQ&amp;t=48s</a:t>
            </a:r>
            <a:r>
              <a:rPr lang="sl-SI" sz="1600" b="0" dirty="0" smtClean="0"/>
              <a:t> </a:t>
            </a:r>
            <a:endParaRPr lang="sl-SI" sz="1600" b="0" dirty="0"/>
          </a:p>
        </p:txBody>
      </p:sp>
    </p:spTree>
    <p:extLst>
      <p:ext uri="{BB962C8B-B14F-4D97-AF65-F5344CB8AC3E}">
        <p14:creationId xmlns:p14="http://schemas.microsoft.com/office/powerpoint/2010/main" val="111663012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450" y="38100"/>
            <a:ext cx="9055100" cy="6781800"/>
          </a:xfrm>
          <a:prstGeom prst="rect">
            <a:avLst/>
          </a:prstGeom>
        </p:spPr>
      </p:pic>
      <p:pic>
        <p:nvPicPr>
          <p:cNvPr id="2" name="Picture 1"/>
          <p:cNvPicPr>
            <a:picLocks noChangeAspect="1"/>
          </p:cNvPicPr>
          <p:nvPr/>
        </p:nvPicPr>
        <p:blipFill>
          <a:blip r:embed="rId3"/>
          <a:stretch>
            <a:fillRect/>
          </a:stretch>
        </p:blipFill>
        <p:spPr>
          <a:xfrm>
            <a:off x="2809461" y="1649543"/>
            <a:ext cx="3313043" cy="2856195"/>
          </a:xfrm>
          <a:prstGeom prst="rect">
            <a:avLst/>
          </a:prstGeom>
        </p:spPr>
      </p:pic>
    </p:spTree>
    <p:extLst>
      <p:ext uri="{BB962C8B-B14F-4D97-AF65-F5344CB8AC3E}">
        <p14:creationId xmlns:p14="http://schemas.microsoft.com/office/powerpoint/2010/main" val="7198786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image35.png"/>
          <p:cNvPicPr>
            <a:picLocks noChangeAspect="1"/>
          </p:cNvPicPr>
          <p:nvPr/>
        </p:nvPicPr>
        <p:blipFill>
          <a:blip r:embed="rId2">
            <a:extLst/>
          </a:blip>
          <a:stretch>
            <a:fillRect/>
          </a:stretch>
        </p:blipFill>
        <p:spPr>
          <a:xfrm>
            <a:off x="3806439" y="2203677"/>
            <a:ext cx="8256446" cy="4084390"/>
          </a:xfrm>
          <a:prstGeom prst="rect">
            <a:avLst/>
          </a:prstGeom>
          <a:ln w="12700">
            <a:miter lim="400000"/>
          </a:ln>
        </p:spPr>
      </p:pic>
      <p:sp>
        <p:nvSpPr>
          <p:cNvPr id="261" name="Shape 261"/>
          <p:cNvSpPr>
            <a:spLocks noGrp="1"/>
          </p:cNvSpPr>
          <p:nvPr>
            <p:ph type="title" idx="4294967295"/>
          </p:nvPr>
        </p:nvSpPr>
        <p:spPr>
          <a:xfrm>
            <a:off x="18146" y="315706"/>
            <a:ext cx="9125853" cy="826365"/>
          </a:xfrm>
          <a:prstGeom prst="rect">
            <a:avLst/>
          </a:prstGeom>
          <a:extLst>
            <a:ext uri="{C572A759-6A51-4108-AA02-DFA0A04FC94B}">
              <ma14:wrappingTextBoxFlag xmlns="" xmlns:ma14="http://schemas.microsoft.com/office/mac/drawingml/2011/main" val="1"/>
            </a:ext>
          </a:extLst>
        </p:spPr>
        <p:txBody>
          <a:bodyPr anchor="t">
            <a:noAutofit/>
          </a:bodyPr>
          <a:lstStyle/>
          <a:p>
            <a:pPr algn="l" defTabSz="352043">
              <a:lnSpc>
                <a:spcPct val="120000"/>
              </a:lnSpc>
              <a:defRPr sz="1848" b="1">
                <a:solidFill>
                  <a:srgbClr val="72C9C0"/>
                </a:solidFill>
                <a:latin typeface="Century Gothic"/>
                <a:ea typeface="Century Gothic"/>
                <a:cs typeface="Century Gothic"/>
                <a:sym typeface="Century Gothic"/>
              </a:defRPr>
            </a:pPr>
            <a:r>
              <a:rPr sz="2400" b="1" dirty="0">
                <a:solidFill>
                  <a:srgbClr val="002060"/>
                </a:solidFill>
                <a:latin typeface="Arial" panose="020B0604020202020204" pitchFamily="34" charset="0"/>
                <a:cs typeface="Arial" panose="020B0604020202020204" pitchFamily="34" charset="0"/>
                <a:sym typeface="Century Gothic"/>
              </a:rPr>
              <a:t>G</a:t>
            </a:r>
            <a:r>
              <a:rPr lang="sl-SI" sz="2400" b="1" dirty="0">
                <a:solidFill>
                  <a:srgbClr val="002060"/>
                </a:solidFill>
                <a:latin typeface="Arial" panose="020B0604020202020204" pitchFamily="34" charset="0"/>
                <a:cs typeface="Arial" panose="020B0604020202020204" pitchFamily="34" charset="0"/>
                <a:sym typeface="Century Gothic"/>
              </a:rPr>
              <a:t>O GLOBAL – promote City Success stories and Solutions to other Cities around the globe ...(partner cities,...)</a:t>
            </a:r>
            <a:endParaRPr sz="2400" b="1" dirty="0">
              <a:solidFill>
                <a:srgbClr val="002060"/>
              </a:solidFill>
              <a:latin typeface="Arial" panose="020B0604020202020204" pitchFamily="34" charset="0"/>
              <a:cs typeface="Arial" panose="020B0604020202020204" pitchFamily="34" charset="0"/>
              <a:sym typeface="Century Gothic"/>
            </a:endParaRPr>
          </a:p>
        </p:txBody>
      </p:sp>
      <p:pic>
        <p:nvPicPr>
          <p:cNvPr id="262" name="image36.png"/>
          <p:cNvPicPr>
            <a:picLocks noChangeAspect="1"/>
          </p:cNvPicPr>
          <p:nvPr/>
        </p:nvPicPr>
        <p:blipFill>
          <a:blip r:embed="rId3">
            <a:extLst/>
          </a:blip>
          <a:stretch>
            <a:fillRect/>
          </a:stretch>
        </p:blipFill>
        <p:spPr>
          <a:xfrm>
            <a:off x="-150779" y="1293183"/>
            <a:ext cx="3655095" cy="593380"/>
          </a:xfrm>
          <a:prstGeom prst="rect">
            <a:avLst/>
          </a:prstGeom>
          <a:ln w="12700">
            <a:miter lim="400000"/>
          </a:ln>
        </p:spPr>
      </p:pic>
      <p:sp>
        <p:nvSpPr>
          <p:cNvPr id="263" name="Shape 263"/>
          <p:cNvSpPr/>
          <p:nvPr/>
        </p:nvSpPr>
        <p:spPr>
          <a:xfrm>
            <a:off x="18147" y="1886563"/>
            <a:ext cx="6079996" cy="6786469"/>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228600" indent="-228600" defTabSz="457200">
              <a:lnSpc>
                <a:spcPct val="150000"/>
              </a:lnSpc>
              <a:defRPr sz="1900" b="0">
                <a:latin typeface="Century"/>
                <a:ea typeface="Century"/>
                <a:cs typeface="Century"/>
                <a:sym typeface="Century"/>
              </a:defRPr>
            </a:pPr>
            <a:r>
              <a:rPr dirty="0" smtClean="0">
                <a:latin typeface="Arial" charset="0"/>
                <a:ea typeface="Arial" charset="0"/>
                <a:cs typeface="Arial" charset="0"/>
              </a:rPr>
              <a:t>BTC </a:t>
            </a:r>
            <a:r>
              <a:rPr lang="en-US" dirty="0" smtClean="0">
                <a:latin typeface="Arial" charset="0"/>
                <a:ea typeface="Arial" charset="0"/>
                <a:cs typeface="Arial" charset="0"/>
              </a:rPr>
              <a:t>–</a:t>
            </a:r>
            <a:r>
              <a:rPr lang="sl-SI" dirty="0" smtClean="0">
                <a:latin typeface="Arial" charset="0"/>
                <a:ea typeface="Arial" charset="0"/>
                <a:cs typeface="Arial" charset="0"/>
              </a:rPr>
              <a:t> open innovation concept help </a:t>
            </a:r>
          </a:p>
          <a:p>
            <a:pPr marL="228600" indent="-228600" defTabSz="457200">
              <a:lnSpc>
                <a:spcPct val="150000"/>
              </a:lnSpc>
              <a:defRPr sz="1900" b="0">
                <a:latin typeface="Century"/>
                <a:ea typeface="Century"/>
                <a:cs typeface="Century"/>
                <a:sym typeface="Century"/>
              </a:defRPr>
            </a:pPr>
            <a:r>
              <a:rPr lang="sl-SI" dirty="0">
                <a:latin typeface="Arial" charset="0"/>
                <a:ea typeface="Arial" charset="0"/>
                <a:cs typeface="Arial" charset="0"/>
              </a:rPr>
              <a:t>c</a:t>
            </a:r>
            <a:r>
              <a:rPr lang="sl-SI" dirty="0" smtClean="0">
                <a:latin typeface="Arial" charset="0"/>
                <a:ea typeface="Arial" charset="0"/>
                <a:cs typeface="Arial" charset="0"/>
              </a:rPr>
              <a:t>ompanies to:</a:t>
            </a:r>
          </a:p>
          <a:p>
            <a:pPr marL="228600" indent="-228600" defTabSz="457200">
              <a:lnSpc>
                <a:spcPct val="150000"/>
              </a:lnSpc>
              <a:defRPr sz="1900" b="0">
                <a:latin typeface="Century"/>
                <a:ea typeface="Century"/>
                <a:cs typeface="Century"/>
                <a:sym typeface="Century"/>
              </a:defRPr>
            </a:pPr>
            <a:r>
              <a:rPr sz="1800" dirty="0" smtClean="0">
                <a:solidFill>
                  <a:srgbClr val="0070C0"/>
                </a:solidFill>
                <a:latin typeface="Arial" charset="0"/>
                <a:ea typeface="Arial" charset="0"/>
                <a:cs typeface="Arial" charset="0"/>
              </a:rPr>
              <a:t>- </a:t>
            </a:r>
            <a:r>
              <a:rPr lang="sl-SI" sz="2000" dirty="0">
                <a:solidFill>
                  <a:srgbClr val="3366FF"/>
                </a:solidFill>
                <a:latin typeface="+mn-lt"/>
                <a:ea typeface="Century Gothic"/>
                <a:cs typeface="Century Gothic"/>
              </a:rPr>
              <a:t>Transform their Business</a:t>
            </a:r>
          </a:p>
          <a:p>
            <a:pPr marL="228600" indent="-228600" defTabSz="457200">
              <a:lnSpc>
                <a:spcPct val="150000"/>
              </a:lnSpc>
              <a:defRPr sz="1900" b="0">
                <a:latin typeface="Century"/>
                <a:ea typeface="Century"/>
                <a:cs typeface="Century"/>
                <a:sym typeface="Century"/>
              </a:defRPr>
            </a:pPr>
            <a:r>
              <a:rPr lang="en-US" sz="2000" dirty="0">
                <a:solidFill>
                  <a:srgbClr val="3366FF"/>
                </a:solidFill>
                <a:latin typeface="+mn-lt"/>
                <a:ea typeface="Century Gothic"/>
                <a:cs typeface="Century Gothic"/>
              </a:rPr>
              <a:t>- C</a:t>
            </a:r>
            <a:r>
              <a:rPr lang="sl-SI" sz="2000" dirty="0">
                <a:solidFill>
                  <a:srgbClr val="3366FF"/>
                </a:solidFill>
                <a:latin typeface="+mn-lt"/>
                <a:ea typeface="Century Gothic"/>
                <a:cs typeface="Century Gothic"/>
              </a:rPr>
              <a:t>onnect with our </a:t>
            </a:r>
            <a:r>
              <a:rPr lang="sl-SI" sz="2000" dirty="0" smtClean="0">
                <a:solidFill>
                  <a:srgbClr val="3366FF"/>
                </a:solidFill>
                <a:latin typeface="+mn-lt"/>
                <a:ea typeface="Century Gothic"/>
                <a:cs typeface="Century Gothic"/>
              </a:rPr>
              <a:t>partner ecosystem</a:t>
            </a:r>
            <a:endParaRPr sz="2000" dirty="0">
              <a:solidFill>
                <a:srgbClr val="3366FF"/>
              </a:solidFill>
              <a:latin typeface="+mn-lt"/>
              <a:ea typeface="Century Gothic"/>
              <a:cs typeface="Century Gothic"/>
            </a:endParaRPr>
          </a:p>
          <a:p>
            <a:pPr marL="180473" indent="-180473" defTabSz="457200">
              <a:lnSpc>
                <a:spcPct val="150000"/>
              </a:lnSpc>
              <a:buSzPct val="100000"/>
              <a:buChar char="-"/>
              <a:defRPr sz="1900" b="0">
                <a:latin typeface="Century"/>
                <a:ea typeface="Century"/>
                <a:cs typeface="Century"/>
                <a:sym typeface="Century"/>
              </a:defRPr>
            </a:pPr>
            <a:r>
              <a:rPr lang="sl-SI" sz="2000" dirty="0">
                <a:solidFill>
                  <a:srgbClr val="3366FF"/>
                </a:solidFill>
                <a:latin typeface="+mn-lt"/>
                <a:ea typeface="Century Gothic"/>
                <a:cs typeface="Century Gothic"/>
              </a:rPr>
              <a:t>Innovate</a:t>
            </a:r>
            <a:endParaRPr sz="2000" dirty="0">
              <a:solidFill>
                <a:srgbClr val="3366FF"/>
              </a:solidFill>
              <a:latin typeface="+mn-lt"/>
              <a:ea typeface="Century Gothic"/>
              <a:cs typeface="Century Gothic"/>
            </a:endParaRPr>
          </a:p>
          <a:p>
            <a:pPr marL="180473" indent="-180473" defTabSz="457200">
              <a:lnSpc>
                <a:spcPct val="150000"/>
              </a:lnSpc>
              <a:buSzPct val="100000"/>
              <a:buChar char="-"/>
              <a:defRPr sz="1900" b="0">
                <a:latin typeface="Century"/>
                <a:ea typeface="Century"/>
                <a:cs typeface="Century"/>
                <a:sym typeface="Century"/>
              </a:defRPr>
            </a:pPr>
            <a:r>
              <a:rPr lang="sl-SI" sz="2000" dirty="0" err="1">
                <a:solidFill>
                  <a:srgbClr val="3366FF"/>
                </a:solidFill>
                <a:latin typeface="+mn-lt"/>
                <a:ea typeface="Century Gothic"/>
                <a:cs typeface="Century Gothic"/>
              </a:rPr>
              <a:t>Increase</a:t>
            </a:r>
            <a:r>
              <a:rPr lang="sl-SI" sz="2000" dirty="0">
                <a:solidFill>
                  <a:srgbClr val="3366FF"/>
                </a:solidFill>
                <a:latin typeface="+mn-lt"/>
                <a:ea typeface="Century Gothic"/>
                <a:cs typeface="Century Gothic"/>
              </a:rPr>
              <a:t> </a:t>
            </a:r>
            <a:r>
              <a:rPr lang="sl-SI" sz="2000" dirty="0" err="1" smtClean="0">
                <a:solidFill>
                  <a:srgbClr val="3366FF"/>
                </a:solidFill>
                <a:latin typeface="+mn-lt"/>
                <a:ea typeface="Century Gothic"/>
                <a:cs typeface="Century Gothic"/>
              </a:rPr>
              <a:t>sales</a:t>
            </a:r>
            <a:endParaRPr lang="sl-SI" sz="2000" dirty="0">
              <a:solidFill>
                <a:srgbClr val="3366FF"/>
              </a:solidFill>
              <a:latin typeface="+mn-lt"/>
              <a:ea typeface="Century Gothic"/>
              <a:cs typeface="Century Gothic"/>
            </a:endParaRPr>
          </a:p>
          <a:p>
            <a:pPr defTabSz="457200">
              <a:lnSpc>
                <a:spcPct val="150000"/>
              </a:lnSpc>
              <a:buSzPct val="100000"/>
              <a:defRPr sz="1900" b="0">
                <a:latin typeface="Century"/>
                <a:ea typeface="Century"/>
                <a:cs typeface="Century"/>
                <a:sym typeface="Century"/>
              </a:defRPr>
            </a:pPr>
            <a:r>
              <a:rPr lang="sl-SI" sz="2500" dirty="0">
                <a:solidFill>
                  <a:srgbClr val="3366FF"/>
                </a:solidFill>
                <a:ea typeface="Century Gothic"/>
                <a:cs typeface="Century Gothic"/>
              </a:rPr>
              <a:t>Business Transformation Center </a:t>
            </a:r>
          </a:p>
          <a:p>
            <a:pPr defTabSz="457200">
              <a:lnSpc>
                <a:spcPct val="150000"/>
              </a:lnSpc>
              <a:buSzPct val="100000"/>
              <a:defRPr sz="1900" b="0">
                <a:latin typeface="Century"/>
                <a:ea typeface="Century"/>
                <a:cs typeface="Century"/>
                <a:sym typeface="Century"/>
              </a:defRPr>
            </a:pPr>
            <a:r>
              <a:rPr lang="sl-SI" sz="1900" dirty="0">
                <a:latin typeface="Arial" charset="0"/>
                <a:ea typeface="Arial" charset="0"/>
                <a:cs typeface="Arial" charset="0"/>
              </a:rPr>
              <a:t>c</a:t>
            </a:r>
            <a:r>
              <a:rPr lang="sl-SI" sz="1900" dirty="0" smtClean="0">
                <a:solidFill>
                  <a:schemeClr val="tx1"/>
                </a:solidFill>
                <a:latin typeface="Arial" charset="0"/>
                <a:ea typeface="Arial" charset="0"/>
                <a:cs typeface="Arial" charset="0"/>
              </a:rPr>
              <a:t>ould be introduced to large Cities around the world to establishe “Smart City within the City” concept, testing playground for constant innovation.</a:t>
            </a:r>
            <a:endParaRPr lang="sl-SI" sz="1800" dirty="0" smtClean="0">
              <a:solidFill>
                <a:srgbClr val="0070C0"/>
              </a:solidFill>
              <a:latin typeface="Arial" charset="0"/>
              <a:ea typeface="Arial" charset="0"/>
              <a:cs typeface="Arial" charset="0"/>
            </a:endParaRPr>
          </a:p>
          <a:p>
            <a:pPr marL="180473" indent="-180473" defTabSz="457200">
              <a:lnSpc>
                <a:spcPct val="150000"/>
              </a:lnSpc>
              <a:buSzPct val="100000"/>
              <a:buChar char="-"/>
              <a:defRPr sz="1900" b="0">
                <a:latin typeface="Century"/>
                <a:ea typeface="Century"/>
                <a:cs typeface="Century"/>
                <a:sym typeface="Century"/>
              </a:defRPr>
            </a:pPr>
            <a:endParaRPr lang="sl-SI" sz="1800" dirty="0">
              <a:solidFill>
                <a:srgbClr val="0070C0"/>
              </a:solidFill>
              <a:latin typeface="Century Gothic" charset="0"/>
              <a:ea typeface="Century Gothic" charset="0"/>
            </a:endParaRPr>
          </a:p>
          <a:p>
            <a:pPr marL="180473" indent="-180473" defTabSz="457200">
              <a:lnSpc>
                <a:spcPct val="150000"/>
              </a:lnSpc>
              <a:buSzPct val="100000"/>
              <a:buChar char="-"/>
              <a:defRPr sz="1900" b="0">
                <a:latin typeface="Century"/>
                <a:ea typeface="Century"/>
                <a:cs typeface="Century"/>
                <a:sym typeface="Century"/>
              </a:defRPr>
            </a:pPr>
            <a:endParaRPr lang="sl-SI" sz="1800" dirty="0" smtClean="0">
              <a:solidFill>
                <a:srgbClr val="0070C0"/>
              </a:solidFill>
              <a:latin typeface="Century Gothic" charset="0"/>
              <a:ea typeface="Century Gothic" charset="0"/>
            </a:endParaRPr>
          </a:p>
          <a:p>
            <a:pPr marL="180473" indent="-180473" defTabSz="457200">
              <a:lnSpc>
                <a:spcPct val="150000"/>
              </a:lnSpc>
              <a:buSzPct val="100000"/>
              <a:buChar char="-"/>
              <a:defRPr sz="1900" b="0">
                <a:latin typeface="Century"/>
                <a:ea typeface="Century"/>
                <a:cs typeface="Century"/>
                <a:sym typeface="Century"/>
              </a:defRPr>
            </a:pPr>
            <a:endParaRPr lang="sl-SI" sz="1800" dirty="0">
              <a:solidFill>
                <a:srgbClr val="0070C0"/>
              </a:solidFill>
              <a:latin typeface="Century Gothic" charset="0"/>
              <a:ea typeface="Century Gothic" charset="0"/>
            </a:endParaRPr>
          </a:p>
          <a:p>
            <a:pPr marL="180473" indent="-180473" defTabSz="457200">
              <a:lnSpc>
                <a:spcPct val="150000"/>
              </a:lnSpc>
              <a:buSzPct val="100000"/>
              <a:buChar char="-"/>
              <a:defRPr sz="1900" b="0">
                <a:latin typeface="Century"/>
                <a:ea typeface="Century"/>
                <a:cs typeface="Century"/>
                <a:sym typeface="Century"/>
              </a:defRPr>
            </a:pPr>
            <a:endParaRPr lang="sl-SI" sz="1800" dirty="0" smtClean="0">
              <a:solidFill>
                <a:srgbClr val="0070C0"/>
              </a:solidFill>
              <a:latin typeface="Century Gothic" charset="0"/>
              <a:ea typeface="Century Gothic" charset="0"/>
            </a:endParaRPr>
          </a:p>
          <a:p>
            <a:pPr marL="180473" indent="-180473" defTabSz="457200">
              <a:lnSpc>
                <a:spcPct val="150000"/>
              </a:lnSpc>
              <a:buSzPct val="100000"/>
              <a:buChar char="-"/>
              <a:defRPr sz="1900" b="0">
                <a:latin typeface="Century"/>
                <a:ea typeface="Century"/>
                <a:cs typeface="Century"/>
                <a:sym typeface="Century"/>
              </a:defRPr>
            </a:pPr>
            <a:endParaRPr sz="1800" dirty="0">
              <a:solidFill>
                <a:srgbClr val="0070C0"/>
              </a:solidFill>
              <a:latin typeface="Century Gothic" charset="0"/>
              <a:ea typeface="Century Gothic" charset="0"/>
            </a:endParaRPr>
          </a:p>
        </p:txBody>
      </p:sp>
    </p:spTree>
    <p:extLst>
      <p:ext uri="{BB962C8B-B14F-4D97-AF65-F5344CB8AC3E}">
        <p14:creationId xmlns:p14="http://schemas.microsoft.com/office/powerpoint/2010/main" val="1995572360"/>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Slika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9440" y="5399705"/>
            <a:ext cx="1512703" cy="135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 name="Shape 229"/>
          <p:cNvSpPr/>
          <p:nvPr/>
        </p:nvSpPr>
        <p:spPr>
          <a:xfrm>
            <a:off x="447311" y="1902055"/>
            <a:ext cx="8249378" cy="3360865"/>
          </a:xfrm>
          <a:prstGeom prst="rect">
            <a:avLst/>
          </a:prstGeom>
          <a:ln w="25400">
            <a:solidFill>
              <a:schemeClr val="accent1"/>
            </a:solidFill>
            <a:custDash>
              <a:ds d="200000" sp="200000"/>
            </a:custDash>
            <a:miter lim="400000"/>
          </a:ln>
        </p:spPr>
        <p:txBody>
          <a:bodyPr lIns="45718" tIns="45718" rIns="45718" bIns="45718"/>
          <a:lstStyle/>
          <a:p>
            <a:pPr algn="ctr">
              <a:defRPr>
                <a:latin typeface="Arial"/>
                <a:ea typeface="Arial"/>
                <a:cs typeface="Arial"/>
                <a:sym typeface="Arial"/>
              </a:defRPr>
            </a:pPr>
            <a:endParaRPr/>
          </a:p>
        </p:txBody>
      </p:sp>
      <p:sp>
        <p:nvSpPr>
          <p:cNvPr id="230" name="Shape 230"/>
          <p:cNvSpPr/>
          <p:nvPr/>
        </p:nvSpPr>
        <p:spPr>
          <a:xfrm>
            <a:off x="653274" y="4389893"/>
            <a:ext cx="1570299" cy="523216"/>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ctr">
              <a:defRPr sz="1400">
                <a:solidFill>
                  <a:srgbClr val="01529B"/>
                </a:solidFill>
                <a:latin typeface="Century Gothic"/>
                <a:ea typeface="Century Gothic"/>
                <a:cs typeface="Century Gothic"/>
                <a:sym typeface="Century Gothic"/>
              </a:defRPr>
            </a:pPr>
            <a:r>
              <a:rPr lang="sl-SI" dirty="0" smtClean="0"/>
              <a:t>ABC CORPORATE</a:t>
            </a:r>
          </a:p>
          <a:p>
            <a:pPr algn="ctr">
              <a:defRPr sz="1400">
                <a:solidFill>
                  <a:srgbClr val="01529B"/>
                </a:solidFill>
                <a:latin typeface="Century Gothic"/>
                <a:ea typeface="Century Gothic"/>
                <a:cs typeface="Century Gothic"/>
                <a:sym typeface="Century Gothic"/>
              </a:defRPr>
            </a:pPr>
            <a:r>
              <a:rPr lang="sl-SI" dirty="0" smtClean="0"/>
              <a:t>ACCELERATOR</a:t>
            </a:r>
          </a:p>
        </p:txBody>
      </p:sp>
      <p:sp>
        <p:nvSpPr>
          <p:cNvPr id="231" name="Shape 231"/>
          <p:cNvSpPr/>
          <p:nvPr/>
        </p:nvSpPr>
        <p:spPr>
          <a:xfrm>
            <a:off x="2924509" y="4389893"/>
            <a:ext cx="1049831" cy="3073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lgn="ctr">
              <a:defRPr sz="1400">
                <a:solidFill>
                  <a:srgbClr val="FDBE41"/>
                </a:solidFill>
                <a:latin typeface="Century Gothic"/>
                <a:ea typeface="Century Gothic"/>
                <a:cs typeface="Century Gothic"/>
                <a:sym typeface="Century Gothic"/>
              </a:defRPr>
            </a:lvl1pPr>
          </a:lstStyle>
          <a:p>
            <a:r>
              <a:t>LIVING LAB</a:t>
            </a:r>
          </a:p>
        </p:txBody>
      </p:sp>
      <p:sp>
        <p:nvSpPr>
          <p:cNvPr id="232" name="Shape 232"/>
          <p:cNvSpPr/>
          <p:nvPr/>
        </p:nvSpPr>
        <p:spPr>
          <a:xfrm>
            <a:off x="4532614" y="4389893"/>
            <a:ext cx="1873266" cy="307773"/>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ctr">
              <a:defRPr sz="1400">
                <a:solidFill>
                  <a:srgbClr val="01529B"/>
                </a:solidFill>
                <a:latin typeface="Century Gothic"/>
                <a:ea typeface="Century Gothic"/>
                <a:cs typeface="Century Gothic"/>
                <a:sym typeface="Century Gothic"/>
              </a:defRPr>
            </a:pPr>
            <a:r>
              <a:rPr lang="sl-SI" dirty="0" smtClean="0"/>
              <a:t>DIGITAL CALATOGUE</a:t>
            </a:r>
            <a:endParaRPr dirty="0"/>
          </a:p>
        </p:txBody>
      </p:sp>
      <p:sp>
        <p:nvSpPr>
          <p:cNvPr id="233" name="Shape 233"/>
          <p:cNvSpPr/>
          <p:nvPr/>
        </p:nvSpPr>
        <p:spPr>
          <a:xfrm>
            <a:off x="7169927" y="4389893"/>
            <a:ext cx="1142290" cy="3073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lgn="ctr">
              <a:defRPr sz="1400">
                <a:solidFill>
                  <a:srgbClr val="72C9C0"/>
                </a:solidFill>
                <a:latin typeface="Century Gothic"/>
                <a:ea typeface="Century Gothic"/>
                <a:cs typeface="Century Gothic"/>
                <a:sym typeface="Century Gothic"/>
              </a:defRPr>
            </a:lvl1pPr>
          </a:lstStyle>
          <a:p>
            <a:r>
              <a:t>GO GLOBAL</a:t>
            </a:r>
          </a:p>
        </p:txBody>
      </p:sp>
      <p:sp>
        <p:nvSpPr>
          <p:cNvPr id="235" name="Shape 235"/>
          <p:cNvSpPr/>
          <p:nvPr/>
        </p:nvSpPr>
        <p:spPr>
          <a:xfrm>
            <a:off x="414806" y="455082"/>
            <a:ext cx="8314388" cy="707882"/>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lgn="ctr">
              <a:defRPr sz="2400">
                <a:latin typeface="Century Gothic"/>
                <a:ea typeface="Century Gothic"/>
                <a:cs typeface="Century Gothic"/>
                <a:sym typeface="Century Gothic"/>
              </a:defRPr>
            </a:lvl1pPr>
          </a:lstStyle>
          <a:p>
            <a:r>
              <a:rPr sz="4000" dirty="0">
                <a:solidFill>
                  <a:srgbClr val="007CF9"/>
                </a:solidFill>
                <a:effectLst>
                  <a:outerShdw blurRad="38100" dist="38100" dir="2700000" algn="tl">
                    <a:srgbClr val="000000">
                      <a:alpha val="43137"/>
                    </a:srgbClr>
                  </a:outerShdw>
                </a:effectLst>
                <a:latin typeface="Calibri" panose="020F0502020204030204" pitchFamily="34" charset="0"/>
              </a:rPr>
              <a:t>BTC </a:t>
            </a:r>
            <a:r>
              <a:rPr lang="sl-SI" sz="4000" dirty="0" smtClean="0">
                <a:solidFill>
                  <a:srgbClr val="007CF9"/>
                </a:solidFill>
                <a:effectLst>
                  <a:outerShdw blurRad="38100" dist="38100" dir="2700000" algn="tl">
                    <a:srgbClr val="000000">
                      <a:alpha val="43137"/>
                    </a:srgbClr>
                  </a:outerShdw>
                </a:effectLst>
                <a:latin typeface="Calibri" panose="020F0502020204030204" pitchFamily="34" charset="0"/>
              </a:rPr>
              <a:t>as</a:t>
            </a:r>
            <a:r>
              <a:rPr sz="4000" dirty="0" smtClean="0">
                <a:solidFill>
                  <a:srgbClr val="007CF9"/>
                </a:solidFill>
                <a:effectLst>
                  <a:outerShdw blurRad="38100" dist="38100" dir="2700000" algn="tl">
                    <a:srgbClr val="000000">
                      <a:alpha val="43137"/>
                    </a:srgbClr>
                  </a:outerShdw>
                </a:effectLst>
                <a:latin typeface="Calibri" panose="020F0502020204030204" pitchFamily="34" charset="0"/>
              </a:rPr>
              <a:t> </a:t>
            </a:r>
            <a:r>
              <a:rPr sz="4000" dirty="0">
                <a:solidFill>
                  <a:srgbClr val="007CF9"/>
                </a:solidFill>
                <a:effectLst>
                  <a:outerShdw blurRad="38100" dist="38100" dir="2700000" algn="tl">
                    <a:srgbClr val="000000">
                      <a:alpha val="43137"/>
                    </a:srgbClr>
                  </a:outerShdw>
                </a:effectLst>
                <a:latin typeface="Calibri" panose="020F0502020204030204" pitchFamily="34" charset="0"/>
              </a:rPr>
              <a:t>Business Transformation Center</a:t>
            </a:r>
          </a:p>
        </p:txBody>
      </p:sp>
      <p:pic>
        <p:nvPicPr>
          <p:cNvPr id="236" name="image27.png"/>
          <p:cNvPicPr>
            <a:picLocks noChangeAspect="1"/>
          </p:cNvPicPr>
          <p:nvPr/>
        </p:nvPicPr>
        <p:blipFill>
          <a:blip r:embed="rId3">
            <a:extLst/>
          </a:blip>
          <a:stretch>
            <a:fillRect/>
          </a:stretch>
        </p:blipFill>
        <p:spPr>
          <a:xfrm>
            <a:off x="-1778001" y="2668136"/>
            <a:ext cx="10257236" cy="1665191"/>
          </a:xfrm>
          <a:prstGeom prst="rect">
            <a:avLst/>
          </a:prstGeom>
          <a:ln w="12700">
            <a:miter lim="400000"/>
          </a:ln>
        </p:spPr>
      </p:pic>
      <p:sp>
        <p:nvSpPr>
          <p:cNvPr id="237" name="Shape 237"/>
          <p:cNvSpPr/>
          <p:nvPr/>
        </p:nvSpPr>
        <p:spPr>
          <a:xfrm>
            <a:off x="3674068" y="4974093"/>
            <a:ext cx="1410514" cy="51053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2700">
                <a:solidFill>
                  <a:srgbClr val="FDBE41"/>
                </a:solidFill>
                <a:latin typeface="Century Gothic"/>
                <a:ea typeface="Century Gothic"/>
                <a:cs typeface="Century Gothic"/>
                <a:sym typeface="Century Gothic"/>
              </a:defRPr>
            </a:lvl1pPr>
          </a:lstStyle>
          <a:p>
            <a:r>
              <a:t>DATA</a:t>
            </a:r>
          </a:p>
        </p:txBody>
      </p:sp>
      <p:sp>
        <p:nvSpPr>
          <p:cNvPr id="238" name="Shape 238"/>
          <p:cNvSpPr/>
          <p:nvPr/>
        </p:nvSpPr>
        <p:spPr>
          <a:xfrm>
            <a:off x="3607582" y="5550783"/>
            <a:ext cx="1722583" cy="338550"/>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lgn="ctr">
              <a:defRPr sz="1600">
                <a:solidFill>
                  <a:srgbClr val="01529B"/>
                </a:solidFill>
                <a:latin typeface="Century Gothic"/>
                <a:ea typeface="Century Gothic"/>
                <a:cs typeface="Century Gothic"/>
                <a:sym typeface="Century Gothic"/>
              </a:defRPr>
            </a:lvl1pPr>
          </a:lstStyle>
          <a:p>
            <a:r>
              <a:rPr dirty="0" smtClean="0"/>
              <a:t>Digital</a:t>
            </a:r>
            <a:r>
              <a:rPr lang="sl-SI" dirty="0" smtClean="0"/>
              <a:t> platform</a:t>
            </a:r>
            <a:r>
              <a:rPr dirty="0" smtClean="0"/>
              <a:t>  </a:t>
            </a:r>
            <a:endParaRPr dirty="0"/>
          </a:p>
        </p:txBody>
      </p:sp>
      <p:sp>
        <p:nvSpPr>
          <p:cNvPr id="239" name="Shape 239"/>
          <p:cNvSpPr/>
          <p:nvPr/>
        </p:nvSpPr>
        <p:spPr>
          <a:xfrm>
            <a:off x="2096513" y="3578415"/>
            <a:ext cx="411969" cy="1"/>
          </a:xfrm>
          <a:prstGeom prst="line">
            <a:avLst/>
          </a:prstGeom>
          <a:ln w="25400">
            <a:solidFill>
              <a:schemeClr val="accent1"/>
            </a:solidFill>
            <a:tailEnd type="triangle"/>
          </a:ln>
        </p:spPr>
        <p:txBody>
          <a:bodyPr lIns="45718" tIns="45718" rIns="45718" bIns="45718"/>
          <a:lstStyle/>
          <a:p>
            <a:endParaRPr/>
          </a:p>
        </p:txBody>
      </p:sp>
      <p:sp>
        <p:nvSpPr>
          <p:cNvPr id="240" name="Shape 240"/>
          <p:cNvSpPr/>
          <p:nvPr/>
        </p:nvSpPr>
        <p:spPr>
          <a:xfrm>
            <a:off x="6160513" y="3579612"/>
            <a:ext cx="411969" cy="1"/>
          </a:xfrm>
          <a:prstGeom prst="line">
            <a:avLst/>
          </a:prstGeom>
          <a:ln w="25400">
            <a:solidFill>
              <a:schemeClr val="accent1"/>
            </a:solidFill>
            <a:tailEnd type="triangle"/>
          </a:ln>
        </p:spPr>
        <p:txBody>
          <a:bodyPr lIns="45718" tIns="45718" rIns="45718" bIns="45718"/>
          <a:lstStyle/>
          <a:p>
            <a:endParaRPr/>
          </a:p>
        </p:txBody>
      </p:sp>
      <p:sp>
        <p:nvSpPr>
          <p:cNvPr id="241" name="Shape 241"/>
          <p:cNvSpPr/>
          <p:nvPr/>
        </p:nvSpPr>
        <p:spPr>
          <a:xfrm>
            <a:off x="4173340" y="3578415"/>
            <a:ext cx="411970" cy="1"/>
          </a:xfrm>
          <a:prstGeom prst="line">
            <a:avLst/>
          </a:prstGeom>
          <a:ln w="25400">
            <a:solidFill>
              <a:schemeClr val="accent1"/>
            </a:solidFill>
            <a:tailEnd type="triangle"/>
          </a:ln>
        </p:spPr>
        <p:txBody>
          <a:bodyPr lIns="45718" tIns="45718" rIns="45718" bIns="45718"/>
          <a:lstStyle/>
          <a:p>
            <a:endParaRPr/>
          </a:p>
        </p:txBody>
      </p:sp>
      <p:sp>
        <p:nvSpPr>
          <p:cNvPr id="15" name="Shape 234"/>
          <p:cNvSpPr/>
          <p:nvPr/>
        </p:nvSpPr>
        <p:spPr>
          <a:xfrm>
            <a:off x="1044613" y="1453173"/>
            <a:ext cx="784827" cy="307773"/>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ctr">
              <a:defRPr sz="1400">
                <a:solidFill>
                  <a:srgbClr val="01529B"/>
                </a:solidFill>
                <a:latin typeface="Century Gothic"/>
                <a:ea typeface="Century Gothic"/>
                <a:cs typeface="Century Gothic"/>
                <a:sym typeface="Century Gothic"/>
              </a:defRPr>
            </a:pPr>
            <a:r>
              <a:rPr lang="sl-SI" dirty="0" smtClean="0"/>
              <a:t>PHASE 1</a:t>
            </a:r>
            <a:endParaRPr dirty="0"/>
          </a:p>
        </p:txBody>
      </p:sp>
      <p:sp>
        <p:nvSpPr>
          <p:cNvPr id="16" name="Shape 234"/>
          <p:cNvSpPr/>
          <p:nvPr/>
        </p:nvSpPr>
        <p:spPr>
          <a:xfrm>
            <a:off x="3127888" y="1449789"/>
            <a:ext cx="784827" cy="307773"/>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ctr">
              <a:defRPr sz="1400">
                <a:solidFill>
                  <a:srgbClr val="01529B"/>
                </a:solidFill>
                <a:latin typeface="Century Gothic"/>
                <a:ea typeface="Century Gothic"/>
                <a:cs typeface="Century Gothic"/>
                <a:sym typeface="Century Gothic"/>
              </a:defRPr>
            </a:pPr>
            <a:r>
              <a:rPr lang="sl-SI" dirty="0" smtClean="0"/>
              <a:t>PHASE 2</a:t>
            </a:r>
            <a:endParaRPr dirty="0"/>
          </a:p>
        </p:txBody>
      </p:sp>
      <p:sp>
        <p:nvSpPr>
          <p:cNvPr id="17" name="Shape 234"/>
          <p:cNvSpPr/>
          <p:nvPr/>
        </p:nvSpPr>
        <p:spPr>
          <a:xfrm>
            <a:off x="5133043" y="1449789"/>
            <a:ext cx="784827" cy="307773"/>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ctr">
              <a:defRPr sz="1400">
                <a:solidFill>
                  <a:srgbClr val="01529B"/>
                </a:solidFill>
                <a:latin typeface="Century Gothic"/>
                <a:ea typeface="Century Gothic"/>
                <a:cs typeface="Century Gothic"/>
                <a:sym typeface="Century Gothic"/>
              </a:defRPr>
            </a:pPr>
            <a:r>
              <a:rPr lang="sl-SI" dirty="0" smtClean="0"/>
              <a:t>PHASE 3</a:t>
            </a:r>
            <a:endParaRPr dirty="0"/>
          </a:p>
        </p:txBody>
      </p:sp>
      <p:sp>
        <p:nvSpPr>
          <p:cNvPr id="18" name="Shape 234"/>
          <p:cNvSpPr/>
          <p:nvPr/>
        </p:nvSpPr>
        <p:spPr>
          <a:xfrm>
            <a:off x="7404868" y="1449789"/>
            <a:ext cx="784827" cy="307773"/>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ctr">
              <a:defRPr sz="1400">
                <a:solidFill>
                  <a:srgbClr val="01529B"/>
                </a:solidFill>
                <a:latin typeface="Century Gothic"/>
                <a:ea typeface="Century Gothic"/>
                <a:cs typeface="Century Gothic"/>
                <a:sym typeface="Century Gothic"/>
              </a:defRPr>
            </a:pPr>
            <a:r>
              <a:rPr lang="sl-SI" dirty="0" smtClean="0"/>
              <a:t>PHASE 4</a:t>
            </a:r>
            <a:endParaRPr dirty="0"/>
          </a:p>
        </p:txBody>
      </p:sp>
      <p:sp>
        <p:nvSpPr>
          <p:cNvPr id="19" name="Shape 230"/>
          <p:cNvSpPr/>
          <p:nvPr/>
        </p:nvSpPr>
        <p:spPr>
          <a:xfrm>
            <a:off x="578940" y="2150668"/>
            <a:ext cx="1716171" cy="553994"/>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ctr">
              <a:defRPr sz="1400">
                <a:solidFill>
                  <a:srgbClr val="01529B"/>
                </a:solidFill>
                <a:latin typeface="Century Gothic"/>
                <a:ea typeface="Century Gothic"/>
                <a:cs typeface="Century Gothic"/>
                <a:sym typeface="Century Gothic"/>
              </a:defRPr>
            </a:pPr>
            <a:r>
              <a:rPr lang="sl-SI" sz="1600" dirty="0" smtClean="0"/>
              <a:t>TRANSFORMING</a:t>
            </a:r>
            <a:r>
              <a:rPr lang="sl-SI" dirty="0" smtClean="0"/>
              <a:t> </a:t>
            </a:r>
          </a:p>
          <a:p>
            <a:pPr algn="ctr">
              <a:defRPr sz="1400">
                <a:solidFill>
                  <a:srgbClr val="01529B"/>
                </a:solidFill>
                <a:latin typeface="Century Gothic"/>
                <a:ea typeface="Century Gothic"/>
                <a:cs typeface="Century Gothic"/>
                <a:sym typeface="Century Gothic"/>
              </a:defRPr>
            </a:pPr>
            <a:r>
              <a:rPr lang="sl-SI" dirty="0" smtClean="0"/>
              <a:t>COMPANIES</a:t>
            </a:r>
          </a:p>
        </p:txBody>
      </p:sp>
      <p:sp>
        <p:nvSpPr>
          <p:cNvPr id="20" name="Shape 230"/>
          <p:cNvSpPr/>
          <p:nvPr/>
        </p:nvSpPr>
        <p:spPr>
          <a:xfrm>
            <a:off x="3017737" y="2144625"/>
            <a:ext cx="863374" cy="338550"/>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ctr">
              <a:defRPr sz="1400">
                <a:solidFill>
                  <a:srgbClr val="01529B"/>
                </a:solidFill>
                <a:latin typeface="Century Gothic"/>
                <a:ea typeface="Century Gothic"/>
                <a:cs typeface="Century Gothic"/>
                <a:sym typeface="Century Gothic"/>
              </a:defRPr>
            </a:pPr>
            <a:r>
              <a:rPr lang="sl-SI" sz="1600" dirty="0" smtClean="0"/>
              <a:t>TESTING</a:t>
            </a:r>
          </a:p>
        </p:txBody>
      </p:sp>
      <p:sp>
        <p:nvSpPr>
          <p:cNvPr id="21" name="Shape 230"/>
          <p:cNvSpPr/>
          <p:nvPr/>
        </p:nvSpPr>
        <p:spPr>
          <a:xfrm>
            <a:off x="4862137" y="2157572"/>
            <a:ext cx="1326642" cy="338550"/>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ctr">
              <a:defRPr sz="1400">
                <a:solidFill>
                  <a:srgbClr val="01529B"/>
                </a:solidFill>
                <a:latin typeface="Century Gothic"/>
                <a:ea typeface="Century Gothic"/>
                <a:cs typeface="Century Gothic"/>
                <a:sym typeface="Century Gothic"/>
              </a:defRPr>
            </a:pPr>
            <a:r>
              <a:rPr lang="sl-SI" sz="1600" dirty="0" smtClean="0"/>
              <a:t>PROMOTING</a:t>
            </a:r>
          </a:p>
        </p:txBody>
      </p:sp>
      <p:sp>
        <p:nvSpPr>
          <p:cNvPr id="22" name="Shape 230"/>
          <p:cNvSpPr/>
          <p:nvPr/>
        </p:nvSpPr>
        <p:spPr>
          <a:xfrm>
            <a:off x="7315875" y="2144625"/>
            <a:ext cx="869786" cy="338550"/>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ctr">
              <a:defRPr sz="1400">
                <a:solidFill>
                  <a:srgbClr val="01529B"/>
                </a:solidFill>
                <a:latin typeface="Century Gothic"/>
                <a:ea typeface="Century Gothic"/>
                <a:cs typeface="Century Gothic"/>
                <a:sym typeface="Century Gothic"/>
              </a:defRPr>
            </a:pPr>
            <a:r>
              <a:rPr lang="sl-SI" sz="1600" dirty="0" smtClean="0"/>
              <a:t>SELLING</a:t>
            </a:r>
          </a:p>
        </p:txBody>
      </p:sp>
      <p:sp>
        <p:nvSpPr>
          <p:cNvPr id="2" name="Pravokotnik 1"/>
          <p:cNvSpPr/>
          <p:nvPr/>
        </p:nvSpPr>
        <p:spPr>
          <a:xfrm>
            <a:off x="3017737" y="5887820"/>
            <a:ext cx="6129344" cy="400110"/>
          </a:xfrm>
          <a:prstGeom prst="rect">
            <a:avLst/>
          </a:prstGeom>
        </p:spPr>
        <p:txBody>
          <a:bodyPr wrap="square">
            <a:spAutoFit/>
          </a:bodyPr>
          <a:lstStyle/>
          <a:p>
            <a:r>
              <a:rPr lang="en-US" altLang="sl-SI" sz="2000" dirty="0">
                <a:solidFill>
                  <a:srgbClr val="7030A0"/>
                </a:solidFill>
                <a:latin typeface="Calibri" panose="020F0502020204030204" pitchFamily="34" charset="0"/>
              </a:rPr>
              <a:t>Transition to the data-driven company</a:t>
            </a:r>
            <a:r>
              <a:rPr lang="sl-SI" altLang="sl-SI" sz="2000" dirty="0">
                <a:solidFill>
                  <a:srgbClr val="7030A0"/>
                </a:solidFill>
                <a:latin typeface="Calibri" panose="020F0502020204030204" pitchFamily="34" charset="0"/>
              </a:rPr>
              <a:t> (big data)</a:t>
            </a:r>
            <a:endParaRPr lang="sl-SI" sz="2000" dirty="0">
              <a:solidFill>
                <a:srgbClr val="7030A0"/>
              </a:solidFill>
            </a:endParaRPr>
          </a:p>
        </p:txBody>
      </p:sp>
    </p:spTree>
    <p:extLst>
      <p:ext uri="{BB962C8B-B14F-4D97-AF65-F5344CB8AC3E}">
        <p14:creationId xmlns:p14="http://schemas.microsoft.com/office/powerpoint/2010/main" val="402074030"/>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Podnaslov 2"/>
          <p:cNvSpPr>
            <a:spLocks noGrp="1"/>
          </p:cNvSpPr>
          <p:nvPr>
            <p:ph type="subTitle" idx="1"/>
          </p:nvPr>
        </p:nvSpPr>
        <p:spPr bwMode="auto">
          <a:xfrm>
            <a:off x="323528" y="1628800"/>
            <a:ext cx="8280920" cy="3693319"/>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numCol="1" anchor="t" anchorCtr="0" compatLnSpc="1">
            <a:prstTxWarp prst="textNoShape">
              <a:avLst/>
            </a:prstTxWarp>
          </a:bodyPr>
          <a:lstStyle/>
          <a:p>
            <a:pPr marL="342900" indent="-342900">
              <a:spcBef>
                <a:spcPct val="0"/>
              </a:spcBef>
              <a:buFontTx/>
              <a:buChar char="-"/>
            </a:pPr>
            <a:r>
              <a:rPr lang="sl-SI" sz="2400" dirty="0" err="1" smtClean="0">
                <a:solidFill>
                  <a:schemeClr val="tx1"/>
                </a:solidFill>
              </a:rPr>
              <a:t>The</a:t>
            </a:r>
            <a:r>
              <a:rPr lang="sl-SI" sz="2400" dirty="0" smtClean="0">
                <a:solidFill>
                  <a:schemeClr val="tx1"/>
                </a:solidFill>
              </a:rPr>
              <a:t> future </a:t>
            </a:r>
            <a:r>
              <a:rPr lang="sl-SI" sz="2400" dirty="0" err="1" smtClean="0">
                <a:solidFill>
                  <a:schemeClr val="tx1"/>
                </a:solidFill>
              </a:rPr>
              <a:t>of</a:t>
            </a:r>
            <a:r>
              <a:rPr lang="sl-SI" sz="2400" dirty="0" smtClean="0">
                <a:solidFill>
                  <a:schemeClr val="tx1"/>
                </a:solidFill>
              </a:rPr>
              <a:t> </a:t>
            </a:r>
            <a:r>
              <a:rPr lang="sl-SI" sz="2400" dirty="0" err="1" smtClean="0">
                <a:solidFill>
                  <a:schemeClr val="tx1"/>
                </a:solidFill>
              </a:rPr>
              <a:t>shopping</a:t>
            </a:r>
            <a:r>
              <a:rPr lang="sl-SI" sz="2400" dirty="0" smtClean="0">
                <a:solidFill>
                  <a:schemeClr val="tx1"/>
                </a:solidFill>
              </a:rPr>
              <a:t> (</a:t>
            </a:r>
            <a:r>
              <a:rPr lang="sl-SI" sz="2400" dirty="0" err="1" smtClean="0">
                <a:solidFill>
                  <a:schemeClr val="tx1"/>
                </a:solidFill>
              </a:rPr>
              <a:t>startup</a:t>
            </a:r>
            <a:r>
              <a:rPr lang="sl-SI" sz="2400" dirty="0" smtClean="0">
                <a:solidFill>
                  <a:schemeClr val="tx1"/>
                </a:solidFill>
              </a:rPr>
              <a:t> BTC Phoenix)</a:t>
            </a:r>
          </a:p>
          <a:p>
            <a:pPr marL="342900" indent="-342900">
              <a:spcBef>
                <a:spcPct val="0"/>
              </a:spcBef>
              <a:buFontTx/>
              <a:buChar char="-"/>
            </a:pPr>
            <a:endParaRPr lang="sl-SI" sz="2400" dirty="0" smtClean="0">
              <a:solidFill>
                <a:schemeClr val="tx1"/>
              </a:solidFill>
            </a:endParaRPr>
          </a:p>
          <a:p>
            <a:pPr marL="342900" indent="-342900">
              <a:spcBef>
                <a:spcPct val="0"/>
              </a:spcBef>
              <a:buFontTx/>
              <a:buChar char="-"/>
            </a:pPr>
            <a:r>
              <a:rPr lang="sl-SI" sz="2400" dirty="0" smtClean="0">
                <a:solidFill>
                  <a:schemeClr val="tx1"/>
                </a:solidFill>
              </a:rPr>
              <a:t>BTC </a:t>
            </a:r>
            <a:r>
              <a:rPr lang="sl-SI" sz="2400" dirty="0" err="1" smtClean="0">
                <a:solidFill>
                  <a:schemeClr val="tx1"/>
                </a:solidFill>
              </a:rPr>
              <a:t>City</a:t>
            </a:r>
            <a:r>
              <a:rPr lang="sl-SI" sz="2400" dirty="0" smtClean="0">
                <a:solidFill>
                  <a:schemeClr val="tx1"/>
                </a:solidFill>
              </a:rPr>
              <a:t>- </a:t>
            </a:r>
            <a:r>
              <a:rPr lang="sl-SI" sz="2400" dirty="0" err="1" smtClean="0">
                <a:solidFill>
                  <a:schemeClr val="tx1"/>
                </a:solidFill>
              </a:rPr>
              <a:t>The</a:t>
            </a:r>
            <a:r>
              <a:rPr lang="sl-SI" sz="2400" dirty="0" smtClean="0">
                <a:solidFill>
                  <a:schemeClr val="tx1"/>
                </a:solidFill>
              </a:rPr>
              <a:t> </a:t>
            </a:r>
            <a:r>
              <a:rPr lang="sl-SI" sz="2400" dirty="0" err="1" smtClean="0">
                <a:solidFill>
                  <a:schemeClr val="tx1"/>
                </a:solidFill>
              </a:rPr>
              <a:t>City</a:t>
            </a:r>
            <a:r>
              <a:rPr lang="sl-SI" sz="2400" dirty="0" smtClean="0">
                <a:solidFill>
                  <a:schemeClr val="tx1"/>
                </a:solidFill>
              </a:rPr>
              <a:t> </a:t>
            </a:r>
            <a:r>
              <a:rPr lang="sl-SI" sz="2400" dirty="0" err="1" smtClean="0">
                <a:solidFill>
                  <a:schemeClr val="tx1"/>
                </a:solidFill>
              </a:rPr>
              <a:t>of</a:t>
            </a:r>
            <a:r>
              <a:rPr lang="sl-SI" sz="2400" dirty="0" smtClean="0">
                <a:solidFill>
                  <a:schemeClr val="tx1"/>
                </a:solidFill>
              </a:rPr>
              <a:t> </a:t>
            </a:r>
            <a:r>
              <a:rPr lang="sl-SI" sz="2400" dirty="0" err="1" smtClean="0">
                <a:solidFill>
                  <a:schemeClr val="tx1"/>
                </a:solidFill>
              </a:rPr>
              <a:t>Blockchain</a:t>
            </a:r>
            <a:r>
              <a:rPr lang="sl-SI" sz="2400" dirty="0" smtClean="0">
                <a:solidFill>
                  <a:schemeClr val="tx1"/>
                </a:solidFill>
              </a:rPr>
              <a:t> </a:t>
            </a:r>
            <a:r>
              <a:rPr lang="sl-SI" sz="2400" dirty="0" err="1" smtClean="0">
                <a:solidFill>
                  <a:schemeClr val="tx1"/>
                </a:solidFill>
              </a:rPr>
              <a:t>Tehnology</a:t>
            </a:r>
            <a:endParaRPr lang="sl-SI" sz="2400" dirty="0" smtClean="0">
              <a:solidFill>
                <a:schemeClr val="tx1"/>
              </a:solidFill>
            </a:endParaRPr>
          </a:p>
          <a:p>
            <a:pPr marL="342900" indent="-342900">
              <a:spcBef>
                <a:spcPct val="0"/>
              </a:spcBef>
              <a:buFontTx/>
              <a:buChar char="-"/>
            </a:pPr>
            <a:endParaRPr lang="sl-SI" sz="2400" dirty="0">
              <a:solidFill>
                <a:schemeClr val="tx1"/>
              </a:solidFill>
            </a:endParaRPr>
          </a:p>
          <a:p>
            <a:pPr marL="342900" indent="-342900">
              <a:spcBef>
                <a:spcPct val="0"/>
              </a:spcBef>
              <a:buFontTx/>
              <a:buChar char="-"/>
            </a:pPr>
            <a:r>
              <a:rPr lang="sl-SI" sz="2400" dirty="0" err="1" smtClean="0">
                <a:solidFill>
                  <a:schemeClr val="tx1"/>
                </a:solidFill>
              </a:rPr>
              <a:t>European</a:t>
            </a:r>
            <a:r>
              <a:rPr lang="sl-SI" sz="2400" dirty="0" smtClean="0">
                <a:solidFill>
                  <a:schemeClr val="tx1"/>
                </a:solidFill>
              </a:rPr>
              <a:t> </a:t>
            </a:r>
            <a:r>
              <a:rPr lang="sl-SI" sz="2400" dirty="0" err="1" smtClean="0">
                <a:solidFill>
                  <a:schemeClr val="tx1"/>
                </a:solidFill>
              </a:rPr>
              <a:t>Blockchain</a:t>
            </a:r>
            <a:r>
              <a:rPr lang="sl-SI" sz="2400" dirty="0" smtClean="0">
                <a:solidFill>
                  <a:schemeClr val="tx1"/>
                </a:solidFill>
              </a:rPr>
              <a:t> Hub</a:t>
            </a:r>
          </a:p>
          <a:p>
            <a:pPr marL="342900" indent="-342900">
              <a:spcBef>
                <a:spcPct val="0"/>
              </a:spcBef>
              <a:buFontTx/>
              <a:buChar char="-"/>
            </a:pPr>
            <a:endParaRPr lang="sl-SI" sz="2400" dirty="0" smtClean="0">
              <a:solidFill>
                <a:schemeClr val="tx1"/>
              </a:solidFill>
            </a:endParaRPr>
          </a:p>
          <a:p>
            <a:pPr marL="342900" indent="-342900">
              <a:spcBef>
                <a:spcPct val="0"/>
              </a:spcBef>
              <a:buFontTx/>
              <a:buChar char="-"/>
            </a:pPr>
            <a:r>
              <a:rPr lang="sl-SI" sz="2400" dirty="0" smtClean="0">
                <a:solidFill>
                  <a:schemeClr val="tx1"/>
                </a:solidFill>
              </a:rPr>
              <a:t>BITCOIN </a:t>
            </a:r>
            <a:r>
              <a:rPr lang="sl-SI" sz="2400" dirty="0">
                <a:solidFill>
                  <a:schemeClr val="tx1"/>
                </a:solidFill>
              </a:rPr>
              <a:t>CITY </a:t>
            </a:r>
            <a:endParaRPr lang="sl-SI" sz="2400" dirty="0" smtClean="0">
              <a:solidFill>
                <a:schemeClr val="tx1"/>
              </a:solidFill>
            </a:endParaRPr>
          </a:p>
          <a:p>
            <a:pPr>
              <a:spcBef>
                <a:spcPct val="0"/>
              </a:spcBef>
            </a:pPr>
            <a:r>
              <a:rPr lang="sl-SI" sz="1800" dirty="0" smtClean="0">
                <a:solidFill>
                  <a:schemeClr val="tx1"/>
                </a:solidFill>
                <a:hlinkClick r:id="rId2"/>
              </a:rPr>
              <a:t>http</a:t>
            </a:r>
            <a:r>
              <a:rPr lang="sl-SI" sz="1800" dirty="0">
                <a:solidFill>
                  <a:schemeClr val="tx1"/>
                </a:solidFill>
                <a:hlinkClick r:id="rId2"/>
              </a:rPr>
              <a:t>://www.btc.si/bitcoin-city</a:t>
            </a:r>
            <a:r>
              <a:rPr lang="sl-SI" sz="1800" dirty="0" smtClean="0">
                <a:solidFill>
                  <a:schemeClr val="tx1"/>
                </a:solidFill>
                <a:hlinkClick r:id="rId2"/>
              </a:rPr>
              <a:t>/</a:t>
            </a:r>
            <a:r>
              <a:rPr lang="sl-SI" sz="1800" dirty="0" smtClean="0">
                <a:solidFill>
                  <a:schemeClr val="tx1"/>
                </a:solidFill>
              </a:rPr>
              <a:t> </a:t>
            </a:r>
            <a:endParaRPr lang="sl-SI" sz="2400" dirty="0" smtClean="0">
              <a:solidFill>
                <a:schemeClr val="tx1"/>
              </a:solidFill>
            </a:endParaRPr>
          </a:p>
          <a:p>
            <a:pPr marL="342900" indent="-342900">
              <a:spcBef>
                <a:spcPct val="0"/>
              </a:spcBef>
              <a:buFontTx/>
              <a:buChar char="-"/>
            </a:pPr>
            <a:endParaRPr lang="sl-SI" sz="2400" dirty="0" smtClean="0">
              <a:solidFill>
                <a:schemeClr val="tx1"/>
              </a:solidFill>
            </a:endParaRPr>
          </a:p>
          <a:p>
            <a:pPr marL="342900" indent="-342900">
              <a:spcBef>
                <a:spcPct val="0"/>
              </a:spcBef>
              <a:buFontTx/>
              <a:buChar char="-"/>
            </a:pPr>
            <a:r>
              <a:rPr lang="sl-SI" sz="2400" dirty="0" err="1" smtClean="0">
                <a:solidFill>
                  <a:schemeClr val="tx1"/>
                </a:solidFill>
              </a:rPr>
              <a:t>Elipay</a:t>
            </a:r>
            <a:endParaRPr lang="en-US" sz="2400" dirty="0">
              <a:solidFill>
                <a:schemeClr val="tx1"/>
              </a:solidFill>
            </a:endParaRPr>
          </a:p>
        </p:txBody>
      </p:sp>
      <p:sp>
        <p:nvSpPr>
          <p:cNvPr id="10" name="Title 1"/>
          <p:cNvSpPr txBox="1">
            <a:spLocks/>
          </p:cNvSpPr>
          <p:nvPr/>
        </p:nvSpPr>
        <p:spPr>
          <a:xfrm>
            <a:off x="503238" y="238125"/>
            <a:ext cx="8245226" cy="604051"/>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mj-cs"/>
              </a:defRPr>
            </a:lvl1pPr>
            <a:lvl2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2pPr>
            <a:lvl3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3pPr>
            <a:lvl4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4pPr>
            <a:lvl5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5pPr>
            <a:lvl6pPr marL="457200" algn="ctr" defTabSz="457200" rtl="0" fontAlgn="base">
              <a:spcBef>
                <a:spcPct val="0"/>
              </a:spcBef>
              <a:spcAft>
                <a:spcPct val="0"/>
              </a:spcAft>
              <a:defRPr sz="4400">
                <a:solidFill>
                  <a:schemeClr val="tx1"/>
                </a:solidFill>
                <a:latin typeface="Arial" panose="020B0604020202020204" pitchFamily="34" charset="0"/>
              </a:defRPr>
            </a:lvl6pPr>
            <a:lvl7pPr marL="914400" algn="ctr" defTabSz="457200" rtl="0" fontAlgn="base">
              <a:spcBef>
                <a:spcPct val="0"/>
              </a:spcBef>
              <a:spcAft>
                <a:spcPct val="0"/>
              </a:spcAft>
              <a:defRPr sz="4400">
                <a:solidFill>
                  <a:schemeClr val="tx1"/>
                </a:solidFill>
                <a:latin typeface="Arial" panose="020B0604020202020204" pitchFamily="34" charset="0"/>
              </a:defRPr>
            </a:lvl7pPr>
            <a:lvl8pPr marL="1371600" algn="ctr" defTabSz="457200" rtl="0" fontAlgn="base">
              <a:spcBef>
                <a:spcPct val="0"/>
              </a:spcBef>
              <a:spcAft>
                <a:spcPct val="0"/>
              </a:spcAft>
              <a:defRPr sz="4400">
                <a:solidFill>
                  <a:schemeClr val="tx1"/>
                </a:solidFill>
                <a:latin typeface="Arial" panose="020B0604020202020204" pitchFamily="34" charset="0"/>
              </a:defRPr>
            </a:lvl8pPr>
            <a:lvl9pPr marL="1828800" algn="ctr" defTabSz="457200" rtl="0" fontAlgn="base">
              <a:spcBef>
                <a:spcPct val="0"/>
              </a:spcBef>
              <a:spcAft>
                <a:spcPct val="0"/>
              </a:spcAft>
              <a:defRPr sz="4400">
                <a:solidFill>
                  <a:schemeClr val="tx1"/>
                </a:solidFill>
                <a:latin typeface="Arial" panose="020B0604020202020204" pitchFamily="34" charset="0"/>
              </a:defRPr>
            </a:lvl9pPr>
          </a:lstStyle>
          <a:p>
            <a:pPr algn="l">
              <a:defRPr/>
            </a:pPr>
            <a:r>
              <a:rPr lang="sl-SI" sz="3600" b="1" dirty="0" smtClean="0">
                <a:solidFill>
                  <a:srgbClr val="007CF9"/>
                </a:solidFill>
                <a:latin typeface="Calibri" panose="020F0502020204030204" pitchFamily="34" charset="0"/>
              </a:rPr>
              <a:t>New era </a:t>
            </a:r>
            <a:r>
              <a:rPr lang="sl-SI" sz="3600" b="1" dirty="0" err="1" smtClean="0">
                <a:solidFill>
                  <a:srgbClr val="007CF9"/>
                </a:solidFill>
                <a:latin typeface="Calibri" panose="020F0502020204030204" pitchFamily="34" charset="0"/>
              </a:rPr>
              <a:t>of</a:t>
            </a:r>
            <a:r>
              <a:rPr lang="sl-SI" sz="3600" b="1" dirty="0" smtClean="0">
                <a:solidFill>
                  <a:srgbClr val="007CF9"/>
                </a:solidFill>
                <a:latin typeface="Calibri" panose="020F0502020204030204" pitchFamily="34" charset="0"/>
              </a:rPr>
              <a:t> BTC </a:t>
            </a:r>
            <a:r>
              <a:rPr lang="sl-SI" sz="3600" b="1" dirty="0" err="1" smtClean="0">
                <a:solidFill>
                  <a:srgbClr val="007CF9"/>
                </a:solidFill>
                <a:latin typeface="Calibri" panose="020F0502020204030204" pitchFamily="34" charset="0"/>
              </a:rPr>
              <a:t>Company</a:t>
            </a:r>
            <a:r>
              <a:rPr lang="en-US" sz="3600" b="1" dirty="0" smtClean="0">
                <a:solidFill>
                  <a:srgbClr val="007CF9"/>
                </a:solidFill>
                <a:latin typeface="Calibri" panose="020F0502020204030204" pitchFamily="34" charset="0"/>
              </a:rPr>
              <a:t>- </a:t>
            </a:r>
          </a:p>
          <a:p>
            <a:pPr algn="l">
              <a:defRPr/>
            </a:pPr>
            <a:r>
              <a:rPr lang="sl-SI" sz="3200" b="0" dirty="0" err="1" smtClean="0">
                <a:solidFill>
                  <a:srgbClr val="007CF9"/>
                </a:solidFill>
                <a:latin typeface="Calibri" panose="020F0502020204030204" pitchFamily="34" charset="0"/>
              </a:rPr>
              <a:t>Blockchain</a:t>
            </a:r>
            <a:r>
              <a:rPr lang="sl-SI" sz="3200" b="0" dirty="0" smtClean="0">
                <a:solidFill>
                  <a:srgbClr val="007CF9"/>
                </a:solidFill>
                <a:latin typeface="Calibri" panose="020F0502020204030204" pitchFamily="34" charset="0"/>
              </a:rPr>
              <a:t>, VR, AR </a:t>
            </a:r>
            <a:r>
              <a:rPr lang="sl-SI" sz="3200" b="0" dirty="0" err="1" smtClean="0">
                <a:solidFill>
                  <a:srgbClr val="007CF9"/>
                </a:solidFill>
                <a:latin typeface="Calibri" panose="020F0502020204030204" pitchFamily="34" charset="0"/>
              </a:rPr>
              <a:t>and</a:t>
            </a:r>
            <a:r>
              <a:rPr lang="sl-SI" sz="3200" b="0" dirty="0" smtClean="0">
                <a:solidFill>
                  <a:srgbClr val="007CF9"/>
                </a:solidFill>
                <a:latin typeface="Calibri" panose="020F0502020204030204" pitchFamily="34" charset="0"/>
              </a:rPr>
              <a:t> ML </a:t>
            </a:r>
            <a:r>
              <a:rPr lang="sl-SI" sz="3200" b="0" dirty="0" err="1" smtClean="0">
                <a:solidFill>
                  <a:srgbClr val="007CF9"/>
                </a:solidFill>
                <a:latin typeface="Calibri" panose="020F0502020204030204" pitchFamily="34" charset="0"/>
              </a:rPr>
              <a:t>technologies</a:t>
            </a:r>
            <a:endParaRPr lang="en-US" sz="2400" b="0" dirty="0">
              <a:solidFill>
                <a:srgbClr val="007CF9"/>
              </a:solidFill>
              <a:latin typeface="Calibri" panose="020F0502020204030204" pitchFamily="34" charset="0"/>
            </a:endParaRPr>
          </a:p>
        </p:txBody>
      </p:sp>
      <p:pic>
        <p:nvPicPr>
          <p:cNvPr id="2" name="Slika 1"/>
          <p:cNvPicPr>
            <a:picLocks noChangeAspect="1"/>
          </p:cNvPicPr>
          <p:nvPr/>
        </p:nvPicPr>
        <p:blipFill>
          <a:blip r:embed="rId3"/>
          <a:stretch>
            <a:fillRect/>
          </a:stretch>
        </p:blipFill>
        <p:spPr>
          <a:xfrm>
            <a:off x="732967" y="5305513"/>
            <a:ext cx="2659180" cy="1439834"/>
          </a:xfrm>
          <a:prstGeom prst="rect">
            <a:avLst/>
          </a:prstGeom>
        </p:spPr>
      </p:pic>
      <p:pic>
        <p:nvPicPr>
          <p:cNvPr id="3" name="Slika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176" y="2204864"/>
            <a:ext cx="2787412" cy="288032"/>
          </a:xfrm>
          <a:prstGeom prst="rect">
            <a:avLst/>
          </a:prstGeom>
        </p:spPr>
      </p:pic>
      <p:pic>
        <p:nvPicPr>
          <p:cNvPr id="11" name="Picture 3"/>
          <p:cNvPicPr/>
          <p:nvPr/>
        </p:nvPicPr>
        <p:blipFill>
          <a:blip r:embed="rId5">
            <a:extLst>
              <a:ext uri="{28A0092B-C50C-407E-A947-70E740481C1C}">
                <a14:useLocalDpi xmlns:a14="http://schemas.microsoft.com/office/drawing/2010/main" val="0"/>
              </a:ext>
            </a:extLst>
          </a:blip>
          <a:stretch>
            <a:fillRect/>
          </a:stretch>
        </p:blipFill>
        <p:spPr>
          <a:xfrm>
            <a:off x="4512796" y="2775965"/>
            <a:ext cx="3286760" cy="1007110"/>
          </a:xfrm>
          <a:prstGeom prst="rect">
            <a:avLst/>
          </a:prstGeom>
        </p:spPr>
      </p:pic>
      <p:pic>
        <p:nvPicPr>
          <p:cNvPr id="4" name="Slika 3"/>
          <p:cNvPicPr>
            <a:picLocks noChangeAspect="1"/>
          </p:cNvPicPr>
          <p:nvPr/>
        </p:nvPicPr>
        <p:blipFill>
          <a:blip r:embed="rId6"/>
          <a:stretch>
            <a:fillRect/>
          </a:stretch>
        </p:blipFill>
        <p:spPr>
          <a:xfrm>
            <a:off x="3392147" y="3699655"/>
            <a:ext cx="4407409" cy="3073531"/>
          </a:xfrm>
          <a:prstGeom prst="rect">
            <a:avLst/>
          </a:prstGeom>
        </p:spPr>
      </p:pic>
    </p:spTree>
    <p:extLst>
      <p:ext uri="{BB962C8B-B14F-4D97-AF65-F5344CB8AC3E}">
        <p14:creationId xmlns:p14="http://schemas.microsoft.com/office/powerpoint/2010/main" val="28122287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552"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1"/>
          <p:cNvSpPr>
            <a:spLocks noGrp="1"/>
          </p:cNvSpPr>
          <p:nvPr>
            <p:ph type="ctrTitle"/>
          </p:nvPr>
        </p:nvSpPr>
        <p:spPr>
          <a:xfrm>
            <a:off x="827584" y="605498"/>
            <a:ext cx="4748212" cy="646331"/>
          </a:xfrm>
        </p:spPr>
        <p:txBody>
          <a:bodyPr/>
          <a:lstStyle/>
          <a:p>
            <a:r>
              <a:rPr lang="sl-SI" altLang="sl-SI" sz="3600" b="1" dirty="0" err="1" smtClean="0">
                <a:solidFill>
                  <a:schemeClr val="bg1"/>
                </a:solidFill>
              </a:rPr>
              <a:t>Thank</a:t>
            </a:r>
            <a:r>
              <a:rPr lang="sl-SI" altLang="sl-SI" sz="3600" b="1" dirty="0" smtClean="0">
                <a:solidFill>
                  <a:schemeClr val="bg1"/>
                </a:solidFill>
              </a:rPr>
              <a:t> </a:t>
            </a:r>
            <a:r>
              <a:rPr lang="sl-SI" altLang="sl-SI" sz="3600" b="1" dirty="0" err="1" smtClean="0">
                <a:solidFill>
                  <a:schemeClr val="bg1"/>
                </a:solidFill>
              </a:rPr>
              <a:t>you</a:t>
            </a:r>
            <a:r>
              <a:rPr lang="sl-SI" altLang="sl-SI" sz="3600" b="1" dirty="0" smtClean="0">
                <a:solidFill>
                  <a:schemeClr val="bg1"/>
                </a:solidFill>
              </a:rPr>
              <a:t>.</a:t>
            </a:r>
            <a:endParaRPr lang="en-US" altLang="sl-SI" sz="3600" b="1" dirty="0" smtClean="0">
              <a:solidFill>
                <a:schemeClr val="bg1"/>
              </a:solidFill>
            </a:endParaRPr>
          </a:p>
        </p:txBody>
      </p:sp>
    </p:spTree>
    <p:extLst>
      <p:ext uri="{BB962C8B-B14F-4D97-AF65-F5344CB8AC3E}">
        <p14:creationId xmlns:p14="http://schemas.microsoft.com/office/powerpoint/2010/main" val="38605418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318320" y="89993"/>
            <a:ext cx="8036693" cy="1169551"/>
          </a:xfrm>
        </p:spPr>
        <p:txBody>
          <a:bodyPr vert="horz" wrap="square" lIns="91440" tIns="45720" rIns="91440" bIns="45720" numCol="1" anchor="t" anchorCtr="0" compatLnSpc="1">
            <a:prstTxWarp prst="textNoShape">
              <a:avLst/>
            </a:prstTxWarp>
          </a:bodyPr>
          <a:lstStyle/>
          <a:p>
            <a:r>
              <a:rPr lang="sl-SI" sz="3600" dirty="0" smtClean="0">
                <a:solidFill>
                  <a:srgbClr val="000000"/>
                </a:solidFill>
                <a:latin typeface="Calibri" panose="020F0502020204030204" pitchFamily="34" charset="0"/>
              </a:rPr>
              <a:t>More </a:t>
            </a:r>
            <a:r>
              <a:rPr lang="sl-SI" sz="3600" dirty="0">
                <a:solidFill>
                  <a:srgbClr val="000000"/>
                </a:solidFill>
                <a:latin typeface="Calibri" panose="020F0502020204030204" pitchFamily="34" charset="0"/>
              </a:rPr>
              <a:t>than </a:t>
            </a:r>
            <a:r>
              <a:rPr lang="sl-SI" sz="3600" dirty="0">
                <a:solidFill>
                  <a:srgbClr val="3366FF"/>
                </a:solidFill>
                <a:latin typeface="Calibri" panose="020F0502020204030204" pitchFamily="34" charset="0"/>
              </a:rPr>
              <a:t>60 </a:t>
            </a:r>
            <a:r>
              <a:rPr lang="sl-SI" sz="3600" dirty="0" smtClean="0">
                <a:solidFill>
                  <a:srgbClr val="3366FF"/>
                </a:solidFill>
                <a:latin typeface="Calibri" panose="020F0502020204030204" pitchFamily="34" charset="0"/>
              </a:rPr>
              <a:t>years</a:t>
            </a:r>
            <a:r>
              <a:rPr lang="sl-SI" sz="3600" dirty="0" smtClean="0">
                <a:solidFill>
                  <a:srgbClr val="000000"/>
                </a:solidFill>
                <a:latin typeface="Calibri" panose="020F0502020204030204" pitchFamily="34" charset="0"/>
              </a:rPr>
              <a:t> of tradition:</a:t>
            </a:r>
            <a:r>
              <a:rPr lang="sl-SI" sz="3600" dirty="0">
                <a:solidFill>
                  <a:srgbClr val="000000"/>
                </a:solidFill>
                <a:latin typeface="Calibri" panose="020F0502020204030204" pitchFamily="34" charset="0"/>
              </a:rPr>
              <a:t/>
            </a:r>
            <a:br>
              <a:rPr lang="sl-SI" sz="3600" dirty="0">
                <a:solidFill>
                  <a:srgbClr val="000000"/>
                </a:solidFill>
                <a:latin typeface="Calibri" panose="020F0502020204030204" pitchFamily="34" charset="0"/>
              </a:rPr>
            </a:br>
            <a:endParaRPr lang="en-US" dirty="0">
              <a:solidFill>
                <a:srgbClr val="000000"/>
              </a:solidFill>
              <a:latin typeface="Calibri" panose="020F0502020204030204" pitchFamily="34" charset="0"/>
            </a:endParaRPr>
          </a:p>
        </p:txBody>
      </p:sp>
      <p:pic>
        <p:nvPicPr>
          <p:cNvPr id="8" name="Picture 10" descr="\\btc\doc\Splosno\Slike\BTC LJ\Zgodovina BTC\območj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47" y="3512743"/>
            <a:ext cx="2252487" cy="3129896"/>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 name="Diagram 4"/>
          <p:cNvGraphicFramePr/>
          <p:nvPr>
            <p:extLst>
              <p:ext uri="{D42A27DB-BD31-4B8C-83A1-F6EECF244321}">
                <p14:modId xmlns:p14="http://schemas.microsoft.com/office/powerpoint/2010/main" val="4179277408"/>
              </p:ext>
            </p:extLst>
          </p:nvPr>
        </p:nvGraphicFramePr>
        <p:xfrm>
          <a:off x="765841" y="1243360"/>
          <a:ext cx="3208887" cy="22457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3" name="Pravokotnik 124"/>
          <p:cNvSpPr>
            <a:spLocks noChangeArrowheads="1"/>
          </p:cNvSpPr>
          <p:nvPr/>
        </p:nvSpPr>
        <p:spPr bwMode="auto">
          <a:xfrm>
            <a:off x="2425684" y="4005064"/>
            <a:ext cx="5906170" cy="2592288"/>
          </a:xfrm>
          <a:prstGeom prst="rect">
            <a:avLst/>
          </a:prstGeom>
          <a:ln/>
          <a:extLst/>
        </p:spPr>
        <p:style>
          <a:lnRef idx="2">
            <a:schemeClr val="dk1"/>
          </a:lnRef>
          <a:fillRef idx="1">
            <a:schemeClr val="lt1"/>
          </a:fillRef>
          <a:effectRef idx="0">
            <a:schemeClr val="dk1"/>
          </a:effectRef>
          <a:fontRef idx="minor">
            <a:schemeClr val="dk1"/>
          </a:fontRef>
        </p:style>
        <p:txBody>
          <a:bodyPr anchor="ctr"/>
          <a:lstStyle/>
          <a:p>
            <a:pPr algn="ctr">
              <a:defRPr/>
            </a:pPr>
            <a:r>
              <a:rPr lang="en-US" sz="2400" dirty="0" smtClean="0">
                <a:solidFill>
                  <a:schemeClr val="tx2">
                    <a:lumMod val="60000"/>
                    <a:lumOff val="40000"/>
                  </a:schemeClr>
                </a:solidFill>
                <a:latin typeface="Calibri" panose="020F0502020204030204" pitchFamily="34" charset="0"/>
              </a:rPr>
              <a:t>BTC key business segments:</a:t>
            </a:r>
            <a:endParaRPr lang="en-US" sz="2400" dirty="0">
              <a:solidFill>
                <a:schemeClr val="tx2">
                  <a:lumMod val="60000"/>
                  <a:lumOff val="40000"/>
                </a:schemeClr>
              </a:solidFill>
              <a:latin typeface="Calibri" panose="020F0502020204030204" pitchFamily="34" charset="0"/>
            </a:endParaRPr>
          </a:p>
          <a:p>
            <a:pPr algn="ctr">
              <a:defRPr/>
            </a:pPr>
            <a:endParaRPr lang="en-US" sz="1600" dirty="0">
              <a:solidFill>
                <a:schemeClr val="tx2">
                  <a:lumMod val="60000"/>
                  <a:lumOff val="40000"/>
                </a:schemeClr>
              </a:solidFill>
              <a:latin typeface="Calibri" panose="020F0502020204030204" pitchFamily="34" charset="0"/>
            </a:endParaRPr>
          </a:p>
          <a:p>
            <a:pPr marL="342900" indent="-342900">
              <a:buFont typeface="Arial" panose="020B0604020202020204" pitchFamily="34" charset="0"/>
              <a:buChar char="•"/>
              <a:defRPr/>
            </a:pPr>
            <a:r>
              <a:rPr lang="en-US" sz="2000" dirty="0">
                <a:solidFill>
                  <a:schemeClr val="tx2">
                    <a:lumMod val="60000"/>
                    <a:lumOff val="40000"/>
                  </a:schemeClr>
                </a:solidFill>
                <a:latin typeface="Calibri" panose="020F0502020204030204" pitchFamily="34" charset="0"/>
              </a:rPr>
              <a:t>BTC </a:t>
            </a:r>
            <a:r>
              <a:rPr lang="en-US" sz="2000" dirty="0" smtClean="0">
                <a:solidFill>
                  <a:schemeClr val="tx2">
                    <a:lumMod val="60000"/>
                    <a:lumOff val="40000"/>
                  </a:schemeClr>
                </a:solidFill>
                <a:latin typeface="Calibri" panose="020F0502020204030204" pitchFamily="34" charset="0"/>
              </a:rPr>
              <a:t>City</a:t>
            </a:r>
            <a:endParaRPr lang="en-US" sz="2000" dirty="0">
              <a:solidFill>
                <a:schemeClr val="tx2">
                  <a:lumMod val="60000"/>
                  <a:lumOff val="40000"/>
                </a:schemeClr>
              </a:solidFill>
              <a:latin typeface="Calibri" panose="020F0502020204030204" pitchFamily="34" charset="0"/>
            </a:endParaRPr>
          </a:p>
          <a:p>
            <a:pPr marL="342900" indent="-342900">
              <a:buFont typeface="Arial" panose="020B0604020202020204" pitchFamily="34" charset="0"/>
              <a:buChar char="•"/>
              <a:defRPr/>
            </a:pPr>
            <a:r>
              <a:rPr lang="en-US" sz="2000" dirty="0">
                <a:solidFill>
                  <a:schemeClr val="tx2">
                    <a:lumMod val="60000"/>
                    <a:lumOff val="40000"/>
                  </a:schemeClr>
                </a:solidFill>
                <a:latin typeface="Calibri" panose="020F0502020204030204" pitchFamily="34" charset="0"/>
              </a:rPr>
              <a:t>Logistic Centre</a:t>
            </a:r>
          </a:p>
          <a:p>
            <a:pPr marL="342900" indent="-342900">
              <a:buFont typeface="Arial" panose="020B0604020202020204" pitchFamily="34" charset="0"/>
              <a:buChar char="•"/>
              <a:defRPr/>
            </a:pPr>
            <a:r>
              <a:rPr lang="en-US" sz="2000" dirty="0" smtClean="0">
                <a:solidFill>
                  <a:schemeClr val="tx2">
                    <a:lumMod val="60000"/>
                    <a:lumOff val="40000"/>
                  </a:schemeClr>
                </a:solidFill>
                <a:latin typeface="Calibri" panose="020F0502020204030204" pitchFamily="34" charset="0"/>
              </a:rPr>
              <a:t>Property </a:t>
            </a:r>
            <a:r>
              <a:rPr lang="en-US" sz="2000" dirty="0">
                <a:solidFill>
                  <a:schemeClr val="tx2">
                    <a:lumMod val="60000"/>
                    <a:lumOff val="40000"/>
                  </a:schemeClr>
                </a:solidFill>
                <a:latin typeface="Calibri" panose="020F0502020204030204" pitchFamily="34" charset="0"/>
              </a:rPr>
              <a:t>and Asset Management </a:t>
            </a:r>
            <a:r>
              <a:rPr lang="sl-SI" sz="2000" dirty="0" smtClean="0">
                <a:solidFill>
                  <a:schemeClr val="tx2">
                    <a:lumMod val="60000"/>
                    <a:lumOff val="40000"/>
                  </a:schemeClr>
                </a:solidFill>
                <a:latin typeface="Calibri" panose="020F0502020204030204" pitchFamily="34" charset="0"/>
              </a:rPr>
              <a:t> </a:t>
            </a:r>
            <a:endParaRPr lang="en-US" sz="2000" dirty="0">
              <a:solidFill>
                <a:schemeClr val="tx2">
                  <a:lumMod val="60000"/>
                  <a:lumOff val="40000"/>
                </a:schemeClr>
              </a:solidFill>
              <a:latin typeface="Calibri" panose="020F0502020204030204" pitchFamily="34" charset="0"/>
            </a:endParaRPr>
          </a:p>
          <a:p>
            <a:pPr marL="342900" indent="-342900">
              <a:buFont typeface="Arial" panose="020B0604020202020204" pitchFamily="34" charset="0"/>
              <a:buChar char="•"/>
              <a:defRPr/>
            </a:pPr>
            <a:r>
              <a:rPr lang="en-US" sz="2000" dirty="0">
                <a:solidFill>
                  <a:schemeClr val="tx2">
                    <a:lumMod val="60000"/>
                    <a:lumOff val="40000"/>
                  </a:schemeClr>
                </a:solidFill>
                <a:latin typeface="Calibri" panose="020F0502020204030204" pitchFamily="34" charset="0"/>
              </a:rPr>
              <a:t>Mission: Green</a:t>
            </a:r>
          </a:p>
          <a:p>
            <a:pPr marL="342900" indent="-342900">
              <a:buFont typeface="Arial" panose="020B0604020202020204" pitchFamily="34" charset="0"/>
              <a:buChar char="•"/>
              <a:defRPr/>
            </a:pPr>
            <a:r>
              <a:rPr lang="en-US" sz="2000" dirty="0" smtClean="0">
                <a:solidFill>
                  <a:schemeClr val="tx2">
                    <a:lumMod val="60000"/>
                    <a:lumOff val="40000"/>
                  </a:schemeClr>
                </a:solidFill>
                <a:latin typeface="Calibri" panose="020F0502020204030204" pitchFamily="34" charset="0"/>
              </a:rPr>
              <a:t>Innovation </a:t>
            </a:r>
            <a:r>
              <a:rPr lang="en-US" sz="2000" dirty="0">
                <a:solidFill>
                  <a:schemeClr val="tx2">
                    <a:lumMod val="60000"/>
                    <a:lumOff val="40000"/>
                  </a:schemeClr>
                </a:solidFill>
                <a:latin typeface="Calibri" panose="020F0502020204030204" pitchFamily="34" charset="0"/>
              </a:rPr>
              <a:t>and Digital City</a:t>
            </a:r>
          </a:p>
        </p:txBody>
      </p:sp>
      <p:sp>
        <p:nvSpPr>
          <p:cNvPr id="73" name="Slovenia"/>
          <p:cNvSpPr>
            <a:spLocks noChangeAspect="1"/>
          </p:cNvSpPr>
          <p:nvPr>
            <p:custDataLst>
              <p:tags r:id="rId1"/>
            </p:custDataLst>
          </p:nvPr>
        </p:nvSpPr>
        <p:spPr bwMode="auto">
          <a:xfrm>
            <a:off x="5453063" y="1196752"/>
            <a:ext cx="3690937" cy="2470150"/>
          </a:xfrm>
          <a:custGeom>
            <a:avLst/>
            <a:gdLst/>
            <a:ahLst/>
            <a:cxnLst/>
            <a:rect l="l" t="t" r="r" b="b"/>
            <a:pathLst>
              <a:path w="4647538" h="3157881">
                <a:moveTo>
                  <a:pt x="3935397" y="0"/>
                </a:moveTo>
                <a:cubicBezTo>
                  <a:pt x="3941257" y="0"/>
                  <a:pt x="3952976" y="6350"/>
                  <a:pt x="3952976" y="6350"/>
                </a:cubicBezTo>
                <a:cubicBezTo>
                  <a:pt x="3957371" y="22225"/>
                  <a:pt x="3963230" y="17462"/>
                  <a:pt x="3970555" y="34925"/>
                </a:cubicBezTo>
                <a:cubicBezTo>
                  <a:pt x="4067240" y="28575"/>
                  <a:pt x="3983739" y="34925"/>
                  <a:pt x="4040871" y="12700"/>
                </a:cubicBezTo>
                <a:cubicBezTo>
                  <a:pt x="4055520" y="6350"/>
                  <a:pt x="4102398" y="1587"/>
                  <a:pt x="4087749" y="9525"/>
                </a:cubicBezTo>
                <a:cubicBezTo>
                  <a:pt x="4122907" y="7937"/>
                  <a:pt x="4199083" y="3175"/>
                  <a:pt x="4237171" y="9525"/>
                </a:cubicBezTo>
                <a:cubicBezTo>
                  <a:pt x="4254750" y="12700"/>
                  <a:pt x="4259144" y="39687"/>
                  <a:pt x="4269399" y="53975"/>
                </a:cubicBezTo>
                <a:cubicBezTo>
                  <a:pt x="4275259" y="61912"/>
                  <a:pt x="4281118" y="79375"/>
                  <a:pt x="4281118" y="79375"/>
                </a:cubicBezTo>
                <a:cubicBezTo>
                  <a:pt x="4278188" y="112712"/>
                  <a:pt x="4272329" y="150812"/>
                  <a:pt x="4257680" y="180975"/>
                </a:cubicBezTo>
                <a:cubicBezTo>
                  <a:pt x="4260609" y="247650"/>
                  <a:pt x="4257680" y="279400"/>
                  <a:pt x="4304557" y="314325"/>
                </a:cubicBezTo>
                <a:cubicBezTo>
                  <a:pt x="4306022" y="322263"/>
                  <a:pt x="4306022" y="350838"/>
                  <a:pt x="4313347" y="358775"/>
                </a:cubicBezTo>
                <a:cubicBezTo>
                  <a:pt x="4338250" y="385763"/>
                  <a:pt x="4377803" y="379413"/>
                  <a:pt x="4410031" y="390525"/>
                </a:cubicBezTo>
                <a:cubicBezTo>
                  <a:pt x="4434935" y="430213"/>
                  <a:pt x="4395382" y="441325"/>
                  <a:pt x="4371943" y="454025"/>
                </a:cubicBezTo>
                <a:lnTo>
                  <a:pt x="4362398" y="459755"/>
                </a:lnTo>
                <a:cubicBezTo>
                  <a:pt x="4359309" y="462359"/>
                  <a:pt x="4370845" y="457597"/>
                  <a:pt x="4354364" y="463550"/>
                </a:cubicBezTo>
                <a:cubicBezTo>
                  <a:pt x="4342645" y="501650"/>
                  <a:pt x="4369014" y="515938"/>
                  <a:pt x="4395382" y="530225"/>
                </a:cubicBezTo>
                <a:cubicBezTo>
                  <a:pt x="4407102" y="536575"/>
                  <a:pt x="4427610" y="552450"/>
                  <a:pt x="4427610" y="552450"/>
                </a:cubicBezTo>
                <a:cubicBezTo>
                  <a:pt x="4434935" y="565150"/>
                  <a:pt x="4452514" y="585788"/>
                  <a:pt x="4465698" y="590550"/>
                </a:cubicBezTo>
                <a:cubicBezTo>
                  <a:pt x="4478883" y="611188"/>
                  <a:pt x="4508181" y="658813"/>
                  <a:pt x="4530155" y="666750"/>
                </a:cubicBezTo>
                <a:cubicBezTo>
                  <a:pt x="4544804" y="712788"/>
                  <a:pt x="4524295" y="741363"/>
                  <a:pt x="4562383" y="768350"/>
                </a:cubicBezTo>
                <a:cubicBezTo>
                  <a:pt x="4566778" y="784225"/>
                  <a:pt x="4600471" y="800100"/>
                  <a:pt x="4615120" y="809625"/>
                </a:cubicBezTo>
                <a:cubicBezTo>
                  <a:pt x="4623910" y="814388"/>
                  <a:pt x="4641489" y="825500"/>
                  <a:pt x="4641489" y="825500"/>
                </a:cubicBezTo>
                <a:cubicBezTo>
                  <a:pt x="4645884" y="844550"/>
                  <a:pt x="4656138" y="866775"/>
                  <a:pt x="4632699" y="873125"/>
                </a:cubicBezTo>
                <a:cubicBezTo>
                  <a:pt x="4591682" y="903288"/>
                  <a:pt x="4537480" y="855663"/>
                  <a:pt x="4497927" y="844550"/>
                </a:cubicBezTo>
                <a:cubicBezTo>
                  <a:pt x="4475953" y="808038"/>
                  <a:pt x="4470093" y="798513"/>
                  <a:pt x="4427610" y="787400"/>
                </a:cubicBezTo>
                <a:cubicBezTo>
                  <a:pt x="4415891" y="762000"/>
                  <a:pt x="4407102" y="757238"/>
                  <a:pt x="4380733" y="752475"/>
                </a:cubicBezTo>
                <a:cubicBezTo>
                  <a:pt x="4364619" y="742950"/>
                  <a:pt x="4348505" y="742950"/>
                  <a:pt x="4330926" y="739775"/>
                </a:cubicBezTo>
                <a:cubicBezTo>
                  <a:pt x="4285513" y="723900"/>
                  <a:pt x="4256215" y="760413"/>
                  <a:pt x="4216662" y="771525"/>
                </a:cubicBezTo>
                <a:cubicBezTo>
                  <a:pt x="4207872" y="777875"/>
                  <a:pt x="4199083" y="784225"/>
                  <a:pt x="4190293" y="790575"/>
                </a:cubicBezTo>
                <a:cubicBezTo>
                  <a:pt x="4187363" y="792163"/>
                  <a:pt x="4181504" y="796925"/>
                  <a:pt x="4181504" y="796925"/>
                </a:cubicBezTo>
                <a:cubicBezTo>
                  <a:pt x="4174179" y="808038"/>
                  <a:pt x="4158065" y="823913"/>
                  <a:pt x="4146346" y="828675"/>
                </a:cubicBezTo>
                <a:cubicBezTo>
                  <a:pt x="4139021" y="831850"/>
                  <a:pt x="4122907" y="835025"/>
                  <a:pt x="4122907" y="835025"/>
                </a:cubicBezTo>
                <a:lnTo>
                  <a:pt x="4121132" y="836046"/>
                </a:lnTo>
                <a:cubicBezTo>
                  <a:pt x="4154682" y="845711"/>
                  <a:pt x="4162931" y="912074"/>
                  <a:pt x="4172439" y="942975"/>
                </a:cubicBezTo>
                <a:cubicBezTo>
                  <a:pt x="4182696" y="954087"/>
                  <a:pt x="4184162" y="971550"/>
                  <a:pt x="4192954" y="981075"/>
                </a:cubicBezTo>
                <a:lnTo>
                  <a:pt x="4201746" y="984250"/>
                </a:lnTo>
                <a:cubicBezTo>
                  <a:pt x="4204677" y="987425"/>
                  <a:pt x="4206143" y="990600"/>
                  <a:pt x="4207608" y="993775"/>
                </a:cubicBezTo>
                <a:cubicBezTo>
                  <a:pt x="4231054" y="1011237"/>
                  <a:pt x="4235450" y="1033462"/>
                  <a:pt x="4222262" y="1060450"/>
                </a:cubicBezTo>
                <a:cubicBezTo>
                  <a:pt x="4185627" y="1087437"/>
                  <a:pt x="4125546" y="1073150"/>
                  <a:pt x="4081585" y="1076325"/>
                </a:cubicBezTo>
                <a:cubicBezTo>
                  <a:pt x="4064000" y="1066800"/>
                  <a:pt x="4055208" y="1057275"/>
                  <a:pt x="4040554" y="1041400"/>
                </a:cubicBezTo>
                <a:cubicBezTo>
                  <a:pt x="4011246" y="1035050"/>
                  <a:pt x="3998058" y="1030287"/>
                  <a:pt x="3964354" y="1028700"/>
                </a:cubicBezTo>
                <a:cubicBezTo>
                  <a:pt x="3926254" y="1042987"/>
                  <a:pt x="3870569" y="1041400"/>
                  <a:pt x="3888154" y="1098550"/>
                </a:cubicBezTo>
                <a:cubicBezTo>
                  <a:pt x="3899877" y="1116012"/>
                  <a:pt x="3902808" y="1123950"/>
                  <a:pt x="3905739" y="1146175"/>
                </a:cubicBezTo>
                <a:cubicBezTo>
                  <a:pt x="3896946" y="1152525"/>
                  <a:pt x="3885223" y="1162050"/>
                  <a:pt x="3876431" y="1168400"/>
                </a:cubicBezTo>
                <a:cubicBezTo>
                  <a:pt x="3870569" y="1171575"/>
                  <a:pt x="3861777" y="1169987"/>
                  <a:pt x="3855916" y="1174750"/>
                </a:cubicBezTo>
                <a:cubicBezTo>
                  <a:pt x="3850054" y="1179512"/>
                  <a:pt x="3839796" y="1179512"/>
                  <a:pt x="3838331" y="1187450"/>
                </a:cubicBezTo>
                <a:cubicBezTo>
                  <a:pt x="3832469" y="1209675"/>
                  <a:pt x="3832469" y="1219200"/>
                  <a:pt x="3814885" y="1231900"/>
                </a:cubicBezTo>
                <a:cubicBezTo>
                  <a:pt x="3809023" y="1233487"/>
                  <a:pt x="3747477" y="1254125"/>
                  <a:pt x="3744546" y="1257300"/>
                </a:cubicBezTo>
                <a:cubicBezTo>
                  <a:pt x="3740150" y="1262062"/>
                  <a:pt x="3743081" y="1270000"/>
                  <a:pt x="3741616" y="1276350"/>
                </a:cubicBezTo>
                <a:lnTo>
                  <a:pt x="3737697" y="1283075"/>
                </a:lnTo>
                <a:cubicBezTo>
                  <a:pt x="3733875" y="1284945"/>
                  <a:pt x="3730024" y="1275010"/>
                  <a:pt x="3723275" y="1278136"/>
                </a:cubicBezTo>
                <a:lnTo>
                  <a:pt x="3712308" y="1292225"/>
                </a:lnTo>
                <a:cubicBezTo>
                  <a:pt x="3704981" y="1287462"/>
                  <a:pt x="3671277" y="1271587"/>
                  <a:pt x="3665416" y="1273175"/>
                </a:cubicBezTo>
                <a:cubicBezTo>
                  <a:pt x="3662485" y="1273175"/>
                  <a:pt x="3663950" y="1279525"/>
                  <a:pt x="3662485" y="1282700"/>
                </a:cubicBezTo>
                <a:cubicBezTo>
                  <a:pt x="3628781" y="1295400"/>
                  <a:pt x="3617058" y="1300162"/>
                  <a:pt x="3589216" y="1320800"/>
                </a:cubicBezTo>
                <a:cubicBezTo>
                  <a:pt x="3553765" y="1330401"/>
                  <a:pt x="3523339" y="1330022"/>
                  <a:pt x="3487808" y="1330020"/>
                </a:cubicBezTo>
                <a:cubicBezTo>
                  <a:pt x="3490322" y="1341169"/>
                  <a:pt x="3491302" y="1355729"/>
                  <a:pt x="3492500" y="1374775"/>
                </a:cubicBezTo>
                <a:cubicBezTo>
                  <a:pt x="3488106" y="1385888"/>
                  <a:pt x="3480784" y="1395413"/>
                  <a:pt x="3477854" y="1406525"/>
                </a:cubicBezTo>
                <a:cubicBezTo>
                  <a:pt x="3455886" y="1422400"/>
                  <a:pt x="3457350" y="1458913"/>
                  <a:pt x="3428059" y="1435100"/>
                </a:cubicBezTo>
                <a:cubicBezTo>
                  <a:pt x="3404626" y="1427163"/>
                  <a:pt x="3428059" y="1416050"/>
                  <a:pt x="3384122" y="1422400"/>
                </a:cubicBezTo>
                <a:cubicBezTo>
                  <a:pt x="3359224" y="1423988"/>
                  <a:pt x="3332862" y="1422400"/>
                  <a:pt x="3307964" y="1425575"/>
                </a:cubicBezTo>
                <a:cubicBezTo>
                  <a:pt x="3268421" y="1430338"/>
                  <a:pt x="3275744" y="1484313"/>
                  <a:pt x="3269885" y="1511300"/>
                </a:cubicBezTo>
                <a:cubicBezTo>
                  <a:pt x="3256704" y="1525588"/>
                  <a:pt x="3250846" y="1528763"/>
                  <a:pt x="3240594" y="1546225"/>
                </a:cubicBezTo>
                <a:cubicBezTo>
                  <a:pt x="3218625" y="1562100"/>
                  <a:pt x="3214232" y="1593850"/>
                  <a:pt x="3211302" y="1619250"/>
                </a:cubicBezTo>
                <a:cubicBezTo>
                  <a:pt x="3223019" y="1655762"/>
                  <a:pt x="3243523" y="1676400"/>
                  <a:pt x="3269885" y="1698625"/>
                </a:cubicBezTo>
                <a:cubicBezTo>
                  <a:pt x="3283066" y="1703387"/>
                  <a:pt x="3296248" y="1712912"/>
                  <a:pt x="3307964" y="1720850"/>
                </a:cubicBezTo>
                <a:cubicBezTo>
                  <a:pt x="3321145" y="1724025"/>
                  <a:pt x="3334326" y="1728787"/>
                  <a:pt x="3346043" y="1736725"/>
                </a:cubicBezTo>
                <a:cubicBezTo>
                  <a:pt x="3363618" y="1741487"/>
                  <a:pt x="3373870" y="1749425"/>
                  <a:pt x="3378264" y="1768475"/>
                </a:cubicBezTo>
                <a:cubicBezTo>
                  <a:pt x="3377136" y="1770614"/>
                  <a:pt x="3375900" y="1772459"/>
                  <a:pt x="3374050" y="1773695"/>
                </a:cubicBezTo>
                <a:cubicBezTo>
                  <a:pt x="3403640" y="1786602"/>
                  <a:pt x="3406011" y="1812775"/>
                  <a:pt x="3402377" y="1857376"/>
                </a:cubicBezTo>
                <a:cubicBezTo>
                  <a:pt x="3393582" y="1903413"/>
                  <a:pt x="3381854" y="1939926"/>
                  <a:pt x="3378922" y="1987551"/>
                </a:cubicBezTo>
                <a:cubicBezTo>
                  <a:pt x="3381854" y="2009775"/>
                  <a:pt x="3384786" y="2032000"/>
                  <a:pt x="3387718" y="2054225"/>
                </a:cubicBezTo>
                <a:cubicBezTo>
                  <a:pt x="3380388" y="2066925"/>
                  <a:pt x="3377456" y="2081213"/>
                  <a:pt x="3373058" y="2095500"/>
                </a:cubicBezTo>
                <a:cubicBezTo>
                  <a:pt x="3358398" y="2106613"/>
                  <a:pt x="3358398" y="2119313"/>
                  <a:pt x="3352534" y="2136775"/>
                </a:cubicBezTo>
                <a:cubicBezTo>
                  <a:pt x="3339341" y="2151063"/>
                  <a:pt x="3345205" y="2141538"/>
                  <a:pt x="3337875" y="2165350"/>
                </a:cubicBezTo>
                <a:cubicBezTo>
                  <a:pt x="3342273" y="2185988"/>
                  <a:pt x="3337875" y="2174875"/>
                  <a:pt x="3358398" y="2197100"/>
                </a:cubicBezTo>
                <a:cubicBezTo>
                  <a:pt x="3380388" y="2205038"/>
                  <a:pt x="3389184" y="2235200"/>
                  <a:pt x="3367194" y="2247900"/>
                </a:cubicBezTo>
                <a:cubicBezTo>
                  <a:pt x="3354000" y="2251075"/>
                  <a:pt x="3329079" y="2252663"/>
                  <a:pt x="3320283" y="2266950"/>
                </a:cubicBezTo>
                <a:cubicBezTo>
                  <a:pt x="3310388" y="2283619"/>
                  <a:pt x="3324406" y="2278856"/>
                  <a:pt x="3316572" y="2280791"/>
                </a:cubicBezTo>
                <a:lnTo>
                  <a:pt x="3299760" y="2286000"/>
                </a:lnTo>
                <a:cubicBezTo>
                  <a:pt x="3260178" y="2243138"/>
                  <a:pt x="3211801" y="2236788"/>
                  <a:pt x="3159027" y="2228850"/>
                </a:cubicBezTo>
                <a:cubicBezTo>
                  <a:pt x="3134105" y="2246313"/>
                  <a:pt x="3107718" y="2257425"/>
                  <a:pt x="3097456" y="2289175"/>
                </a:cubicBezTo>
                <a:cubicBezTo>
                  <a:pt x="3097431" y="2289185"/>
                  <a:pt x="3081325" y="2295525"/>
                  <a:pt x="3074000" y="2295525"/>
                </a:cubicBezTo>
                <a:cubicBezTo>
                  <a:pt x="3066671" y="2295525"/>
                  <a:pt x="3057875" y="2293938"/>
                  <a:pt x="3050545" y="2292350"/>
                </a:cubicBezTo>
                <a:cubicBezTo>
                  <a:pt x="3035885" y="2303463"/>
                  <a:pt x="3038817" y="2311400"/>
                  <a:pt x="3041749" y="2330450"/>
                </a:cubicBezTo>
                <a:cubicBezTo>
                  <a:pt x="3019760" y="2339975"/>
                  <a:pt x="3003634" y="2341563"/>
                  <a:pt x="2980179" y="2343150"/>
                </a:cubicBezTo>
                <a:cubicBezTo>
                  <a:pt x="2960934" y="2340957"/>
                  <a:pt x="2946588" y="2338763"/>
                  <a:pt x="2934542" y="2328847"/>
                </a:cubicBezTo>
                <a:cubicBezTo>
                  <a:pt x="2920799" y="2336282"/>
                  <a:pt x="2903652" y="2342400"/>
                  <a:pt x="2894173" y="2352675"/>
                </a:cubicBezTo>
                <a:cubicBezTo>
                  <a:pt x="2885387" y="2362200"/>
                  <a:pt x="2880993" y="2370138"/>
                  <a:pt x="2870742" y="2378075"/>
                </a:cubicBezTo>
                <a:cubicBezTo>
                  <a:pt x="2866349" y="2393950"/>
                  <a:pt x="2859027" y="2403475"/>
                  <a:pt x="2847312" y="2413000"/>
                </a:cubicBezTo>
                <a:cubicBezTo>
                  <a:pt x="2829739" y="2441575"/>
                  <a:pt x="2778484" y="2443163"/>
                  <a:pt x="2753589" y="2463800"/>
                </a:cubicBezTo>
                <a:cubicBezTo>
                  <a:pt x="2744802" y="2470150"/>
                  <a:pt x="2740409" y="2471738"/>
                  <a:pt x="2736015" y="2482850"/>
                </a:cubicBezTo>
                <a:cubicBezTo>
                  <a:pt x="2733087" y="2489200"/>
                  <a:pt x="2730158" y="2501900"/>
                  <a:pt x="2730158" y="2501900"/>
                </a:cubicBezTo>
                <a:cubicBezTo>
                  <a:pt x="2734551" y="2520950"/>
                  <a:pt x="2737480" y="2533650"/>
                  <a:pt x="2756517" y="2540000"/>
                </a:cubicBezTo>
                <a:cubicBezTo>
                  <a:pt x="2763840" y="2543175"/>
                  <a:pt x="2779948" y="2546350"/>
                  <a:pt x="2779948" y="2546350"/>
                </a:cubicBezTo>
                <a:cubicBezTo>
                  <a:pt x="2829739" y="2543175"/>
                  <a:pt x="2823881" y="2540000"/>
                  <a:pt x="2859027" y="2514600"/>
                </a:cubicBezTo>
                <a:cubicBezTo>
                  <a:pt x="2888316" y="2525713"/>
                  <a:pt x="2872207" y="2549525"/>
                  <a:pt x="2882458" y="2574926"/>
                </a:cubicBezTo>
                <a:cubicBezTo>
                  <a:pt x="2886851" y="2587626"/>
                  <a:pt x="2923462" y="2624138"/>
                  <a:pt x="2935177" y="2632076"/>
                </a:cubicBezTo>
                <a:cubicBezTo>
                  <a:pt x="2942499" y="2655888"/>
                  <a:pt x="2939570" y="2676526"/>
                  <a:pt x="2917604" y="2682876"/>
                </a:cubicBezTo>
                <a:cubicBezTo>
                  <a:pt x="2910282" y="2681288"/>
                  <a:pt x="2901495" y="2681288"/>
                  <a:pt x="2894173" y="2679701"/>
                </a:cubicBezTo>
                <a:cubicBezTo>
                  <a:pt x="2886851" y="2678113"/>
                  <a:pt x="2870742" y="2673351"/>
                  <a:pt x="2870742" y="2673351"/>
                </a:cubicBezTo>
                <a:cubicBezTo>
                  <a:pt x="2859027" y="2678113"/>
                  <a:pt x="2859027" y="2687638"/>
                  <a:pt x="2847312" y="2692401"/>
                </a:cubicBezTo>
                <a:cubicBezTo>
                  <a:pt x="2837061" y="2697163"/>
                  <a:pt x="2812166" y="2698751"/>
                  <a:pt x="2806308" y="2698751"/>
                </a:cubicBezTo>
                <a:cubicBezTo>
                  <a:pt x="2790199" y="2716213"/>
                  <a:pt x="2798986" y="2736851"/>
                  <a:pt x="2774090" y="2746376"/>
                </a:cubicBezTo>
                <a:cubicBezTo>
                  <a:pt x="2762375" y="2765426"/>
                  <a:pt x="2765304" y="2768601"/>
                  <a:pt x="2768233" y="2794001"/>
                </a:cubicBezTo>
                <a:cubicBezTo>
                  <a:pt x="2769697" y="2835276"/>
                  <a:pt x="2757982" y="2898776"/>
                  <a:pt x="2803379" y="2914651"/>
                </a:cubicBezTo>
                <a:cubicBezTo>
                  <a:pt x="2820952" y="2928938"/>
                  <a:pt x="2841454" y="2941638"/>
                  <a:pt x="2861956" y="2949576"/>
                </a:cubicBezTo>
                <a:cubicBezTo>
                  <a:pt x="2870742" y="2959101"/>
                  <a:pt x="2885387" y="2970213"/>
                  <a:pt x="2897102" y="2974976"/>
                </a:cubicBezTo>
                <a:cubicBezTo>
                  <a:pt x="2908817" y="3014663"/>
                  <a:pt x="2888316" y="3028951"/>
                  <a:pt x="2867814" y="3057526"/>
                </a:cubicBezTo>
                <a:cubicBezTo>
                  <a:pt x="2864885" y="3068638"/>
                  <a:pt x="2857563" y="3078163"/>
                  <a:pt x="2847312" y="3082926"/>
                </a:cubicBezTo>
                <a:cubicBezTo>
                  <a:pt x="2839990" y="3086101"/>
                  <a:pt x="2823881" y="3089276"/>
                  <a:pt x="2823881" y="3089276"/>
                </a:cubicBezTo>
                <a:cubicBezTo>
                  <a:pt x="2800450" y="3081338"/>
                  <a:pt x="2777019" y="3067051"/>
                  <a:pt x="2753589" y="3060701"/>
                </a:cubicBezTo>
                <a:cubicBezTo>
                  <a:pt x="2741873" y="3062288"/>
                  <a:pt x="2724300" y="3059113"/>
                  <a:pt x="2715514" y="3070226"/>
                </a:cubicBezTo>
                <a:cubicBezTo>
                  <a:pt x="2699405" y="3090863"/>
                  <a:pt x="2680367" y="3144838"/>
                  <a:pt x="2659865" y="3152776"/>
                </a:cubicBezTo>
                <a:cubicBezTo>
                  <a:pt x="2652543" y="3151188"/>
                  <a:pt x="2643757" y="3151188"/>
                  <a:pt x="2636435" y="3149601"/>
                </a:cubicBezTo>
                <a:cubicBezTo>
                  <a:pt x="2629113" y="3148013"/>
                  <a:pt x="2613004" y="3143251"/>
                  <a:pt x="2613004" y="3143251"/>
                </a:cubicBezTo>
                <a:cubicBezTo>
                  <a:pt x="2596895" y="3160713"/>
                  <a:pt x="2591038" y="3160713"/>
                  <a:pt x="2569071" y="3152776"/>
                </a:cubicBezTo>
                <a:cubicBezTo>
                  <a:pt x="2564678" y="3146426"/>
                  <a:pt x="2557356" y="3143251"/>
                  <a:pt x="2554427" y="3136901"/>
                </a:cubicBezTo>
                <a:cubicBezTo>
                  <a:pt x="2544176" y="3119438"/>
                  <a:pt x="2548569" y="3111501"/>
                  <a:pt x="2530996" y="3098801"/>
                </a:cubicBezTo>
                <a:cubicBezTo>
                  <a:pt x="2510494" y="3065463"/>
                  <a:pt x="2495850" y="3060701"/>
                  <a:pt x="2460704" y="3057526"/>
                </a:cubicBezTo>
                <a:cubicBezTo>
                  <a:pt x="2450453" y="3040063"/>
                  <a:pt x="2453382" y="3021013"/>
                  <a:pt x="2437273" y="3009901"/>
                </a:cubicBezTo>
                <a:cubicBezTo>
                  <a:pt x="2410913" y="3014663"/>
                  <a:pt x="2387483" y="3017838"/>
                  <a:pt x="2361123" y="3013076"/>
                </a:cubicBezTo>
                <a:cubicBezTo>
                  <a:pt x="2352337" y="3009901"/>
                  <a:pt x="2340621" y="2990851"/>
                  <a:pt x="2340621" y="2990851"/>
                </a:cubicBezTo>
                <a:cubicBezTo>
                  <a:pt x="2336228" y="2970213"/>
                  <a:pt x="2325977" y="2974976"/>
                  <a:pt x="2308404" y="2978151"/>
                </a:cubicBezTo>
                <a:cubicBezTo>
                  <a:pt x="2293760" y="2989263"/>
                  <a:pt x="2284973" y="2984501"/>
                  <a:pt x="2273258" y="2971801"/>
                </a:cubicBezTo>
                <a:cubicBezTo>
                  <a:pt x="2271793" y="2965451"/>
                  <a:pt x="2273258" y="2955926"/>
                  <a:pt x="2267400" y="2952751"/>
                </a:cubicBezTo>
                <a:cubicBezTo>
                  <a:pt x="2261542" y="2947988"/>
                  <a:pt x="2249827" y="2940051"/>
                  <a:pt x="2249827" y="2940051"/>
                </a:cubicBezTo>
                <a:cubicBezTo>
                  <a:pt x="2191250" y="2946401"/>
                  <a:pt x="2219074" y="2986088"/>
                  <a:pt x="2208823" y="3041651"/>
                </a:cubicBezTo>
                <a:cubicBezTo>
                  <a:pt x="2207359" y="3048001"/>
                  <a:pt x="2147317" y="3052763"/>
                  <a:pt x="2141460" y="3054351"/>
                </a:cubicBezTo>
                <a:cubicBezTo>
                  <a:pt x="2131209" y="3057526"/>
                  <a:pt x="2109242" y="3063876"/>
                  <a:pt x="2109242" y="3063876"/>
                </a:cubicBezTo>
                <a:cubicBezTo>
                  <a:pt x="2093134" y="3062288"/>
                  <a:pt x="2075560" y="3063876"/>
                  <a:pt x="2059452" y="3060701"/>
                </a:cubicBezTo>
                <a:cubicBezTo>
                  <a:pt x="2055059" y="3059113"/>
                  <a:pt x="2056523" y="3021013"/>
                  <a:pt x="2053594" y="3006726"/>
                </a:cubicBezTo>
                <a:cubicBezTo>
                  <a:pt x="2050665" y="2994026"/>
                  <a:pt x="2024306" y="2968626"/>
                  <a:pt x="2015519" y="2962276"/>
                </a:cubicBezTo>
                <a:cubicBezTo>
                  <a:pt x="2005268" y="2944813"/>
                  <a:pt x="1974515" y="2940051"/>
                  <a:pt x="1956942" y="2936876"/>
                </a:cubicBezTo>
                <a:cubicBezTo>
                  <a:pt x="1937905" y="2930526"/>
                  <a:pt x="1920332" y="2924176"/>
                  <a:pt x="1901294" y="2921001"/>
                </a:cubicBezTo>
                <a:cubicBezTo>
                  <a:pt x="1895436" y="2916238"/>
                  <a:pt x="1889579" y="2913063"/>
                  <a:pt x="1883721" y="2908301"/>
                </a:cubicBezTo>
                <a:cubicBezTo>
                  <a:pt x="1877863" y="2903538"/>
                  <a:pt x="1872006" y="2889251"/>
                  <a:pt x="1872006" y="2889251"/>
                </a:cubicBezTo>
                <a:cubicBezTo>
                  <a:pt x="1874934" y="2873376"/>
                  <a:pt x="1879328" y="2865438"/>
                  <a:pt x="1883721" y="2851151"/>
                </a:cubicBezTo>
                <a:cubicBezTo>
                  <a:pt x="1880792" y="2820988"/>
                  <a:pt x="1872006" y="2803526"/>
                  <a:pt x="1845646" y="2794001"/>
                </a:cubicBezTo>
                <a:cubicBezTo>
                  <a:pt x="1836859" y="2784476"/>
                  <a:pt x="1825144" y="2773363"/>
                  <a:pt x="1813429" y="2768601"/>
                </a:cubicBezTo>
                <a:cubicBezTo>
                  <a:pt x="1798784" y="2752726"/>
                  <a:pt x="1773889" y="2730501"/>
                  <a:pt x="1763638" y="2711451"/>
                </a:cubicBezTo>
                <a:cubicBezTo>
                  <a:pt x="1750458" y="2687638"/>
                  <a:pt x="1753387" y="2659063"/>
                  <a:pt x="1737279" y="2635251"/>
                </a:cubicBezTo>
                <a:lnTo>
                  <a:pt x="1730391" y="2624461"/>
                </a:lnTo>
                <a:cubicBezTo>
                  <a:pt x="1726587" y="2618746"/>
                  <a:pt x="1728039" y="2624213"/>
                  <a:pt x="1706970" y="2616744"/>
                </a:cubicBezTo>
                <a:cubicBezTo>
                  <a:pt x="1704637" y="2660985"/>
                  <a:pt x="1701386" y="2727108"/>
                  <a:pt x="1654981" y="2740025"/>
                </a:cubicBezTo>
                <a:cubicBezTo>
                  <a:pt x="1644715" y="2747963"/>
                  <a:pt x="1631517" y="2760663"/>
                  <a:pt x="1619785" y="2765425"/>
                </a:cubicBezTo>
                <a:cubicBezTo>
                  <a:pt x="1618319" y="2768600"/>
                  <a:pt x="1616852" y="2771775"/>
                  <a:pt x="1616852" y="2774950"/>
                </a:cubicBezTo>
                <a:cubicBezTo>
                  <a:pt x="1615386" y="2794000"/>
                  <a:pt x="1616852" y="2813050"/>
                  <a:pt x="1613919" y="2832100"/>
                </a:cubicBezTo>
                <a:cubicBezTo>
                  <a:pt x="1612453" y="2843213"/>
                  <a:pt x="1602187" y="2849563"/>
                  <a:pt x="1599255" y="2860675"/>
                </a:cubicBezTo>
                <a:cubicBezTo>
                  <a:pt x="1597788" y="2876550"/>
                  <a:pt x="1602187" y="2895600"/>
                  <a:pt x="1593389" y="2908300"/>
                </a:cubicBezTo>
                <a:cubicBezTo>
                  <a:pt x="1583123" y="2924175"/>
                  <a:pt x="1556727" y="2925763"/>
                  <a:pt x="1543529" y="2933700"/>
                </a:cubicBezTo>
                <a:cubicBezTo>
                  <a:pt x="1503934" y="2955925"/>
                  <a:pt x="1462873" y="2981325"/>
                  <a:pt x="1420345" y="2997200"/>
                </a:cubicBezTo>
                <a:cubicBezTo>
                  <a:pt x="1413013" y="3009900"/>
                  <a:pt x="1399815" y="3024188"/>
                  <a:pt x="1388083" y="3032125"/>
                </a:cubicBezTo>
                <a:cubicBezTo>
                  <a:pt x="1379284" y="3036888"/>
                  <a:pt x="1361687" y="3041650"/>
                  <a:pt x="1361687" y="3041650"/>
                </a:cubicBezTo>
                <a:cubicBezTo>
                  <a:pt x="1348489" y="3038475"/>
                  <a:pt x="1336757" y="3035300"/>
                  <a:pt x="1323559" y="3032125"/>
                </a:cubicBezTo>
                <a:cubicBezTo>
                  <a:pt x="1303028" y="3017838"/>
                  <a:pt x="1294229" y="3021013"/>
                  <a:pt x="1264900" y="3019425"/>
                </a:cubicBezTo>
                <a:cubicBezTo>
                  <a:pt x="1261967" y="3016250"/>
                  <a:pt x="1259034" y="3013075"/>
                  <a:pt x="1256101" y="3009900"/>
                </a:cubicBezTo>
                <a:cubicBezTo>
                  <a:pt x="1253168" y="3006725"/>
                  <a:pt x="1253168" y="3003550"/>
                  <a:pt x="1250235" y="3000375"/>
                </a:cubicBezTo>
                <a:cubicBezTo>
                  <a:pt x="1244369" y="2994025"/>
                  <a:pt x="1232638" y="2981325"/>
                  <a:pt x="1232638" y="2981325"/>
                </a:cubicBezTo>
                <a:cubicBezTo>
                  <a:pt x="1191576" y="2990850"/>
                  <a:pt x="1216506" y="3028950"/>
                  <a:pt x="1171046" y="3041650"/>
                </a:cubicBezTo>
                <a:cubicBezTo>
                  <a:pt x="1151982" y="3040063"/>
                  <a:pt x="1141717" y="3036888"/>
                  <a:pt x="1124119" y="3032125"/>
                </a:cubicBezTo>
                <a:cubicBezTo>
                  <a:pt x="1107988" y="3021013"/>
                  <a:pt x="1118253" y="3027363"/>
                  <a:pt x="1091857" y="3013075"/>
                </a:cubicBezTo>
                <a:cubicBezTo>
                  <a:pt x="1081591" y="3006725"/>
                  <a:pt x="1056661" y="3003550"/>
                  <a:pt x="1056661" y="3003550"/>
                </a:cubicBezTo>
                <a:lnTo>
                  <a:pt x="1055310" y="3002270"/>
                </a:lnTo>
                <a:cubicBezTo>
                  <a:pt x="1055263" y="3007460"/>
                  <a:pt x="1053317" y="3011458"/>
                  <a:pt x="1048832" y="3013075"/>
                </a:cubicBezTo>
                <a:cubicBezTo>
                  <a:pt x="1040028" y="3016250"/>
                  <a:pt x="1029757" y="3014663"/>
                  <a:pt x="1019486" y="3016250"/>
                </a:cubicBezTo>
                <a:cubicBezTo>
                  <a:pt x="994541" y="3011488"/>
                  <a:pt x="966662" y="2998788"/>
                  <a:pt x="946120" y="2981325"/>
                </a:cubicBezTo>
                <a:cubicBezTo>
                  <a:pt x="924110" y="2963863"/>
                  <a:pt x="919708" y="2951163"/>
                  <a:pt x="890361" y="2946400"/>
                </a:cubicBezTo>
                <a:cubicBezTo>
                  <a:pt x="862482" y="2967038"/>
                  <a:pt x="862482" y="2955925"/>
                  <a:pt x="858080" y="3003550"/>
                </a:cubicBezTo>
                <a:cubicBezTo>
                  <a:pt x="869819" y="3022600"/>
                  <a:pt x="874221" y="3044825"/>
                  <a:pt x="866884" y="3067050"/>
                </a:cubicBezTo>
                <a:cubicBezTo>
                  <a:pt x="833136" y="3084513"/>
                  <a:pt x="805257" y="3082925"/>
                  <a:pt x="767106" y="3079750"/>
                </a:cubicBezTo>
                <a:cubicBezTo>
                  <a:pt x="767040" y="3079786"/>
                  <a:pt x="746550" y="3090876"/>
                  <a:pt x="737760" y="3098800"/>
                </a:cubicBezTo>
                <a:cubicBezTo>
                  <a:pt x="708414" y="3125788"/>
                  <a:pt x="748031" y="3127375"/>
                  <a:pt x="690806" y="3133725"/>
                </a:cubicBezTo>
                <a:cubicBezTo>
                  <a:pt x="664394" y="3124200"/>
                  <a:pt x="643852" y="3119438"/>
                  <a:pt x="620374" y="3101975"/>
                </a:cubicBezTo>
                <a:cubicBezTo>
                  <a:pt x="607169" y="3098800"/>
                  <a:pt x="583691" y="3097213"/>
                  <a:pt x="573420" y="3086100"/>
                </a:cubicBezTo>
                <a:lnTo>
                  <a:pt x="570486" y="3076575"/>
                </a:lnTo>
                <a:cubicBezTo>
                  <a:pt x="567551" y="3068638"/>
                  <a:pt x="570486" y="3055938"/>
                  <a:pt x="564616" y="3051175"/>
                </a:cubicBezTo>
                <a:cubicBezTo>
                  <a:pt x="557280" y="3044825"/>
                  <a:pt x="545541" y="3049588"/>
                  <a:pt x="535270" y="3048000"/>
                </a:cubicBezTo>
                <a:cubicBezTo>
                  <a:pt x="497119" y="3076575"/>
                  <a:pt x="441361" y="3081338"/>
                  <a:pt x="397342" y="3082925"/>
                </a:cubicBezTo>
                <a:cubicBezTo>
                  <a:pt x="367995" y="3074988"/>
                  <a:pt x="338649" y="3063875"/>
                  <a:pt x="315172" y="3044825"/>
                </a:cubicBezTo>
                <a:cubicBezTo>
                  <a:pt x="301966" y="3041650"/>
                  <a:pt x="296097" y="3040063"/>
                  <a:pt x="285825" y="3028950"/>
                </a:cubicBezTo>
                <a:cubicBezTo>
                  <a:pt x="241806" y="3013075"/>
                  <a:pt x="269685" y="2957513"/>
                  <a:pt x="259414" y="2924175"/>
                </a:cubicBezTo>
                <a:cubicBezTo>
                  <a:pt x="259364" y="2924170"/>
                  <a:pt x="246200" y="2922579"/>
                  <a:pt x="241806" y="2917825"/>
                </a:cubicBezTo>
                <a:cubicBezTo>
                  <a:pt x="228600" y="2901950"/>
                  <a:pt x="238871" y="2898775"/>
                  <a:pt x="247675" y="2892425"/>
                </a:cubicBezTo>
                <a:cubicBezTo>
                  <a:pt x="265283" y="2889250"/>
                  <a:pt x="271152" y="2876550"/>
                  <a:pt x="285825" y="2873375"/>
                </a:cubicBezTo>
                <a:cubicBezTo>
                  <a:pt x="310770" y="2867025"/>
                  <a:pt x="334247" y="2871788"/>
                  <a:pt x="359191" y="2873375"/>
                </a:cubicBezTo>
                <a:cubicBezTo>
                  <a:pt x="378267" y="2863850"/>
                  <a:pt x="395874" y="2863850"/>
                  <a:pt x="414950" y="2857500"/>
                </a:cubicBezTo>
                <a:cubicBezTo>
                  <a:pt x="447231" y="2854325"/>
                  <a:pt x="478044" y="2854325"/>
                  <a:pt x="485381" y="2813050"/>
                </a:cubicBezTo>
                <a:cubicBezTo>
                  <a:pt x="485331" y="2813010"/>
                  <a:pt x="473630" y="2803518"/>
                  <a:pt x="467773" y="2800350"/>
                </a:cubicBezTo>
                <a:cubicBezTo>
                  <a:pt x="461904" y="2797175"/>
                  <a:pt x="451633" y="2792413"/>
                  <a:pt x="447231" y="2787650"/>
                </a:cubicBezTo>
                <a:cubicBezTo>
                  <a:pt x="432557" y="2771775"/>
                  <a:pt x="434025" y="2751138"/>
                  <a:pt x="447231" y="2736850"/>
                </a:cubicBezTo>
                <a:cubicBezTo>
                  <a:pt x="473642" y="2733675"/>
                  <a:pt x="502989" y="2717800"/>
                  <a:pt x="523531" y="2740025"/>
                </a:cubicBezTo>
                <a:cubicBezTo>
                  <a:pt x="547008" y="2746375"/>
                  <a:pt x="551410" y="2755900"/>
                  <a:pt x="570486" y="2771775"/>
                </a:cubicBezTo>
                <a:cubicBezTo>
                  <a:pt x="582224" y="2782888"/>
                  <a:pt x="601299" y="2776538"/>
                  <a:pt x="617440" y="2778125"/>
                </a:cubicBezTo>
                <a:cubicBezTo>
                  <a:pt x="651188" y="2768600"/>
                  <a:pt x="661459" y="2746375"/>
                  <a:pt x="687871" y="2724150"/>
                </a:cubicBezTo>
                <a:cubicBezTo>
                  <a:pt x="687925" y="2724136"/>
                  <a:pt x="699623" y="2720968"/>
                  <a:pt x="705479" y="2717800"/>
                </a:cubicBezTo>
                <a:cubicBezTo>
                  <a:pt x="714283" y="2713038"/>
                  <a:pt x="714283" y="2709863"/>
                  <a:pt x="720152" y="2701925"/>
                </a:cubicBezTo>
                <a:cubicBezTo>
                  <a:pt x="736293" y="2690813"/>
                  <a:pt x="731891" y="2678113"/>
                  <a:pt x="726021" y="2660650"/>
                </a:cubicBezTo>
                <a:cubicBezTo>
                  <a:pt x="709881" y="2643188"/>
                  <a:pt x="692273" y="2625725"/>
                  <a:pt x="679067" y="2603500"/>
                </a:cubicBezTo>
                <a:cubicBezTo>
                  <a:pt x="668796" y="2586038"/>
                  <a:pt x="648254" y="2579688"/>
                  <a:pt x="637982" y="2562225"/>
                </a:cubicBezTo>
                <a:cubicBezTo>
                  <a:pt x="627711" y="2543175"/>
                  <a:pt x="635048" y="2517775"/>
                  <a:pt x="623309" y="2498725"/>
                </a:cubicBezTo>
                <a:cubicBezTo>
                  <a:pt x="613038" y="2490788"/>
                  <a:pt x="613038" y="2484438"/>
                  <a:pt x="605701" y="2473325"/>
                </a:cubicBezTo>
                <a:cubicBezTo>
                  <a:pt x="605671" y="2473300"/>
                  <a:pt x="599824" y="2468559"/>
                  <a:pt x="596897" y="2466975"/>
                </a:cubicBezTo>
                <a:cubicBezTo>
                  <a:pt x="573420" y="2449513"/>
                  <a:pt x="583691" y="2460625"/>
                  <a:pt x="567551" y="2435225"/>
                </a:cubicBezTo>
                <a:cubicBezTo>
                  <a:pt x="567502" y="2435186"/>
                  <a:pt x="555800" y="2425693"/>
                  <a:pt x="549943" y="2422525"/>
                </a:cubicBezTo>
                <a:cubicBezTo>
                  <a:pt x="539672" y="2416175"/>
                  <a:pt x="527933" y="2416175"/>
                  <a:pt x="517662" y="2409825"/>
                </a:cubicBezTo>
                <a:cubicBezTo>
                  <a:pt x="461904" y="2401888"/>
                  <a:pt x="438427" y="2384425"/>
                  <a:pt x="409080" y="2336800"/>
                </a:cubicBezTo>
                <a:cubicBezTo>
                  <a:pt x="373865" y="2335213"/>
                  <a:pt x="328378" y="2335213"/>
                  <a:pt x="315172" y="2292350"/>
                </a:cubicBezTo>
                <a:lnTo>
                  <a:pt x="292375" y="2256725"/>
                </a:lnTo>
                <a:lnTo>
                  <a:pt x="289340" y="2254897"/>
                </a:lnTo>
                <a:lnTo>
                  <a:pt x="285825" y="2260600"/>
                </a:lnTo>
                <a:lnTo>
                  <a:pt x="287858" y="2254004"/>
                </a:lnTo>
                <a:lnTo>
                  <a:pt x="281235" y="2247900"/>
                </a:lnTo>
                <a:cubicBezTo>
                  <a:pt x="273911" y="2236788"/>
                  <a:pt x="272446" y="2228850"/>
                  <a:pt x="269517" y="2216150"/>
                </a:cubicBezTo>
                <a:cubicBezTo>
                  <a:pt x="278305" y="2179638"/>
                  <a:pt x="279770" y="2136775"/>
                  <a:pt x="295882" y="2101850"/>
                </a:cubicBezTo>
                <a:cubicBezTo>
                  <a:pt x="297347" y="2090738"/>
                  <a:pt x="295882" y="2051050"/>
                  <a:pt x="313460" y="2044700"/>
                </a:cubicBezTo>
                <a:cubicBezTo>
                  <a:pt x="325178" y="2039938"/>
                  <a:pt x="336896" y="2041525"/>
                  <a:pt x="348614" y="2038350"/>
                </a:cubicBezTo>
                <a:cubicBezTo>
                  <a:pt x="357403" y="2027238"/>
                  <a:pt x="370586" y="2001838"/>
                  <a:pt x="363262" y="1981200"/>
                </a:cubicBezTo>
                <a:cubicBezTo>
                  <a:pt x="358867" y="1912938"/>
                  <a:pt x="361797" y="1916113"/>
                  <a:pt x="301742" y="1911350"/>
                </a:cubicBezTo>
                <a:cubicBezTo>
                  <a:pt x="260728" y="1920875"/>
                  <a:pt x="259263" y="1965325"/>
                  <a:pt x="222644" y="1974850"/>
                </a:cubicBezTo>
                <a:cubicBezTo>
                  <a:pt x="210926" y="1966913"/>
                  <a:pt x="199208" y="1954213"/>
                  <a:pt x="187490" y="1946275"/>
                </a:cubicBezTo>
                <a:cubicBezTo>
                  <a:pt x="180166" y="1941513"/>
                  <a:pt x="164054" y="1933575"/>
                  <a:pt x="164054" y="1933575"/>
                </a:cubicBezTo>
                <a:cubicBezTo>
                  <a:pt x="162589" y="1930400"/>
                  <a:pt x="161124" y="1927225"/>
                  <a:pt x="158195" y="1924050"/>
                </a:cubicBezTo>
                <a:cubicBezTo>
                  <a:pt x="155265" y="1920875"/>
                  <a:pt x="152335" y="1920875"/>
                  <a:pt x="149406" y="1917700"/>
                </a:cubicBezTo>
                <a:cubicBezTo>
                  <a:pt x="145012" y="1911350"/>
                  <a:pt x="137688" y="1898650"/>
                  <a:pt x="137688" y="1898650"/>
                </a:cubicBezTo>
                <a:cubicBezTo>
                  <a:pt x="142082" y="1838325"/>
                  <a:pt x="143547" y="1857375"/>
                  <a:pt x="178701" y="1828800"/>
                </a:cubicBezTo>
                <a:cubicBezTo>
                  <a:pt x="175772" y="1806575"/>
                  <a:pt x="169913" y="1792287"/>
                  <a:pt x="164054" y="1771650"/>
                </a:cubicBezTo>
                <a:cubicBezTo>
                  <a:pt x="171377" y="1724025"/>
                  <a:pt x="197743" y="1725612"/>
                  <a:pt x="225574" y="1695450"/>
                </a:cubicBezTo>
                <a:cubicBezTo>
                  <a:pt x="238757" y="1681162"/>
                  <a:pt x="246080" y="1668462"/>
                  <a:pt x="263658" y="1663700"/>
                </a:cubicBezTo>
                <a:cubicBezTo>
                  <a:pt x="269517" y="1658937"/>
                  <a:pt x="278305" y="1655762"/>
                  <a:pt x="284164" y="1651000"/>
                </a:cubicBezTo>
                <a:cubicBezTo>
                  <a:pt x="297347" y="1639887"/>
                  <a:pt x="290023" y="1622425"/>
                  <a:pt x="304671" y="1612900"/>
                </a:cubicBezTo>
                <a:cubicBezTo>
                  <a:pt x="316389" y="1601787"/>
                  <a:pt x="339825" y="1600200"/>
                  <a:pt x="354473" y="1584325"/>
                </a:cubicBezTo>
                <a:cubicBezTo>
                  <a:pt x="379374" y="1571625"/>
                  <a:pt x="374980" y="1541462"/>
                  <a:pt x="389627" y="1517650"/>
                </a:cubicBezTo>
                <a:cubicBezTo>
                  <a:pt x="388163" y="1506537"/>
                  <a:pt x="389627" y="1493837"/>
                  <a:pt x="383768" y="1485900"/>
                </a:cubicBezTo>
                <a:cubicBezTo>
                  <a:pt x="376445" y="1476375"/>
                  <a:pt x="351544" y="1473200"/>
                  <a:pt x="351544" y="1473200"/>
                </a:cubicBezTo>
                <a:cubicBezTo>
                  <a:pt x="332502" y="1474787"/>
                  <a:pt x="313460" y="1473200"/>
                  <a:pt x="295882" y="1476375"/>
                </a:cubicBezTo>
                <a:cubicBezTo>
                  <a:pt x="291488" y="1477962"/>
                  <a:pt x="291488" y="1485900"/>
                  <a:pt x="287094" y="1485900"/>
                </a:cubicBezTo>
                <a:cubicBezTo>
                  <a:pt x="276841" y="1485900"/>
                  <a:pt x="257799" y="1454150"/>
                  <a:pt x="249010" y="1447800"/>
                </a:cubicBezTo>
                <a:cubicBezTo>
                  <a:pt x="237292" y="1427162"/>
                  <a:pt x="234362" y="1422400"/>
                  <a:pt x="210926" y="1416050"/>
                </a:cubicBezTo>
                <a:cubicBezTo>
                  <a:pt x="184560" y="1419225"/>
                  <a:pt x="181631" y="1420812"/>
                  <a:pt x="152335" y="1416050"/>
                </a:cubicBezTo>
                <a:cubicBezTo>
                  <a:pt x="146476" y="1414462"/>
                  <a:pt x="134758" y="1409700"/>
                  <a:pt x="134758" y="1409700"/>
                </a:cubicBezTo>
                <a:cubicBezTo>
                  <a:pt x="80562" y="1414462"/>
                  <a:pt x="111322" y="1412875"/>
                  <a:pt x="82027" y="1425575"/>
                </a:cubicBezTo>
                <a:cubicBezTo>
                  <a:pt x="70309" y="1430337"/>
                  <a:pt x="46872" y="1438275"/>
                  <a:pt x="46872" y="1438275"/>
                </a:cubicBezTo>
                <a:cubicBezTo>
                  <a:pt x="39549" y="1436687"/>
                  <a:pt x="32225" y="1438275"/>
                  <a:pt x="26366" y="1435100"/>
                </a:cubicBezTo>
                <a:cubicBezTo>
                  <a:pt x="13183" y="1428750"/>
                  <a:pt x="43943" y="1376362"/>
                  <a:pt x="46872" y="1365250"/>
                </a:cubicBezTo>
                <a:cubicBezTo>
                  <a:pt x="41013" y="1331912"/>
                  <a:pt x="19042" y="1303337"/>
                  <a:pt x="0" y="1276350"/>
                </a:cubicBezTo>
                <a:cubicBezTo>
                  <a:pt x="4394" y="1230312"/>
                  <a:pt x="2929" y="1236662"/>
                  <a:pt x="43943" y="1231900"/>
                </a:cubicBezTo>
                <a:cubicBezTo>
                  <a:pt x="58590" y="1227137"/>
                  <a:pt x="64450" y="1220787"/>
                  <a:pt x="73238" y="1206500"/>
                </a:cubicBezTo>
                <a:cubicBezTo>
                  <a:pt x="77632" y="1200150"/>
                  <a:pt x="84956" y="1187450"/>
                  <a:pt x="84956" y="1187450"/>
                </a:cubicBezTo>
                <a:cubicBezTo>
                  <a:pt x="93745" y="1152525"/>
                  <a:pt x="92280" y="1169987"/>
                  <a:pt x="87886" y="1130300"/>
                </a:cubicBezTo>
                <a:cubicBezTo>
                  <a:pt x="96674" y="1084262"/>
                  <a:pt x="146476" y="1089025"/>
                  <a:pt x="181631" y="1079500"/>
                </a:cubicBezTo>
                <a:cubicBezTo>
                  <a:pt x="191884" y="1076325"/>
                  <a:pt x="197743" y="1069975"/>
                  <a:pt x="207997" y="1066800"/>
                </a:cubicBezTo>
                <a:cubicBezTo>
                  <a:pt x="216785" y="1054100"/>
                  <a:pt x="228503" y="1036637"/>
                  <a:pt x="240221" y="1028700"/>
                </a:cubicBezTo>
                <a:cubicBezTo>
                  <a:pt x="244616" y="1014412"/>
                  <a:pt x="250475" y="1009650"/>
                  <a:pt x="263658" y="1006475"/>
                </a:cubicBezTo>
                <a:cubicBezTo>
                  <a:pt x="269517" y="1000125"/>
                  <a:pt x="275376" y="993775"/>
                  <a:pt x="281235" y="987425"/>
                </a:cubicBezTo>
                <a:cubicBezTo>
                  <a:pt x="288559" y="979487"/>
                  <a:pt x="284164" y="946150"/>
                  <a:pt x="295882" y="942975"/>
                </a:cubicBezTo>
                <a:cubicBezTo>
                  <a:pt x="316389" y="936625"/>
                  <a:pt x="336896" y="939800"/>
                  <a:pt x="357403" y="936625"/>
                </a:cubicBezTo>
                <a:cubicBezTo>
                  <a:pt x="372050" y="931862"/>
                  <a:pt x="382304" y="920750"/>
                  <a:pt x="398416" y="917575"/>
                </a:cubicBezTo>
                <a:cubicBezTo>
                  <a:pt x="408669" y="915987"/>
                  <a:pt x="427711" y="911225"/>
                  <a:pt x="427711" y="911225"/>
                </a:cubicBezTo>
                <a:lnTo>
                  <a:pt x="433175" y="911595"/>
                </a:lnTo>
                <a:cubicBezTo>
                  <a:pt x="434015" y="886377"/>
                  <a:pt x="437702" y="860724"/>
                  <a:pt x="438400" y="850900"/>
                </a:cubicBezTo>
                <a:cubicBezTo>
                  <a:pt x="438411" y="850867"/>
                  <a:pt x="442800" y="838192"/>
                  <a:pt x="444264" y="831850"/>
                </a:cubicBezTo>
                <a:cubicBezTo>
                  <a:pt x="450127" y="812800"/>
                  <a:pt x="454525" y="809625"/>
                  <a:pt x="464786" y="793750"/>
                </a:cubicBezTo>
                <a:cubicBezTo>
                  <a:pt x="476514" y="784225"/>
                  <a:pt x="482377" y="752475"/>
                  <a:pt x="497036" y="749300"/>
                </a:cubicBezTo>
                <a:cubicBezTo>
                  <a:pt x="511695" y="746125"/>
                  <a:pt x="526355" y="747712"/>
                  <a:pt x="541014" y="746125"/>
                </a:cubicBezTo>
                <a:cubicBezTo>
                  <a:pt x="541064" y="746140"/>
                  <a:pt x="557150" y="750890"/>
                  <a:pt x="564468" y="752475"/>
                </a:cubicBezTo>
                <a:cubicBezTo>
                  <a:pt x="571798" y="754062"/>
                  <a:pt x="576196" y="762000"/>
                  <a:pt x="582059" y="765175"/>
                </a:cubicBezTo>
                <a:cubicBezTo>
                  <a:pt x="596718" y="774700"/>
                  <a:pt x="608446" y="774700"/>
                  <a:pt x="626037" y="777875"/>
                </a:cubicBezTo>
                <a:cubicBezTo>
                  <a:pt x="689071" y="755650"/>
                  <a:pt x="571798" y="769937"/>
                  <a:pt x="766764" y="765175"/>
                </a:cubicBezTo>
                <a:cubicBezTo>
                  <a:pt x="812207" y="777875"/>
                  <a:pt x="847389" y="811212"/>
                  <a:pt x="892832" y="819150"/>
                </a:cubicBezTo>
                <a:cubicBezTo>
                  <a:pt x="928014" y="820737"/>
                  <a:pt x="963196" y="820737"/>
                  <a:pt x="998378" y="822325"/>
                </a:cubicBezTo>
                <a:cubicBezTo>
                  <a:pt x="1064344" y="825500"/>
                  <a:pt x="1087799" y="890587"/>
                  <a:pt x="1127378" y="933450"/>
                </a:cubicBezTo>
                <a:cubicBezTo>
                  <a:pt x="1172822" y="942975"/>
                  <a:pt x="1216799" y="938212"/>
                  <a:pt x="1262242" y="936625"/>
                </a:cubicBezTo>
                <a:cubicBezTo>
                  <a:pt x="1306219" y="941387"/>
                  <a:pt x="1342867" y="944562"/>
                  <a:pt x="1388311" y="946150"/>
                </a:cubicBezTo>
                <a:cubicBezTo>
                  <a:pt x="1424958" y="941387"/>
                  <a:pt x="1457208" y="933450"/>
                  <a:pt x="1493856" y="930275"/>
                </a:cubicBezTo>
                <a:cubicBezTo>
                  <a:pt x="1524640" y="936625"/>
                  <a:pt x="1530504" y="966787"/>
                  <a:pt x="1555424" y="981075"/>
                </a:cubicBezTo>
                <a:cubicBezTo>
                  <a:pt x="1600868" y="987425"/>
                  <a:pt x="1606731" y="992187"/>
                  <a:pt x="1655107" y="987425"/>
                </a:cubicBezTo>
                <a:cubicBezTo>
                  <a:pt x="1671232" y="1000125"/>
                  <a:pt x="1707880" y="1014412"/>
                  <a:pt x="1713743" y="1038225"/>
                </a:cubicBezTo>
                <a:cubicBezTo>
                  <a:pt x="1717514" y="1054558"/>
                  <a:pt x="1715896" y="1070891"/>
                  <a:pt x="1716570" y="1087218"/>
                </a:cubicBezTo>
                <a:cubicBezTo>
                  <a:pt x="1720740" y="1082071"/>
                  <a:pt x="1726739" y="1078903"/>
                  <a:pt x="1733664" y="1076325"/>
                </a:cubicBezTo>
                <a:lnTo>
                  <a:pt x="1742279" y="1076965"/>
                </a:lnTo>
                <a:cubicBezTo>
                  <a:pt x="1736130" y="1063371"/>
                  <a:pt x="1736442" y="1042922"/>
                  <a:pt x="1735015" y="1009650"/>
                </a:cubicBezTo>
                <a:cubicBezTo>
                  <a:pt x="1749660" y="979488"/>
                  <a:pt x="1771629" y="963613"/>
                  <a:pt x="1793598" y="939800"/>
                </a:cubicBezTo>
                <a:cubicBezTo>
                  <a:pt x="1818495" y="930275"/>
                  <a:pt x="1846322" y="931863"/>
                  <a:pt x="1872684" y="930275"/>
                </a:cubicBezTo>
                <a:lnTo>
                  <a:pt x="1890335" y="930851"/>
                </a:lnTo>
                <a:cubicBezTo>
                  <a:pt x="1879344" y="925863"/>
                  <a:pt x="1872158" y="917176"/>
                  <a:pt x="1877158" y="901700"/>
                </a:cubicBezTo>
                <a:cubicBezTo>
                  <a:pt x="1897673" y="887413"/>
                  <a:pt x="1902069" y="860425"/>
                  <a:pt x="1915258" y="838200"/>
                </a:cubicBezTo>
                <a:cubicBezTo>
                  <a:pt x="1929912" y="833438"/>
                  <a:pt x="1944566" y="814388"/>
                  <a:pt x="1959219" y="812800"/>
                </a:cubicBezTo>
                <a:cubicBezTo>
                  <a:pt x="1997319" y="806450"/>
                  <a:pt x="2011973" y="809625"/>
                  <a:pt x="2047143" y="812800"/>
                </a:cubicBezTo>
                <a:cubicBezTo>
                  <a:pt x="2047161" y="812781"/>
                  <a:pt x="2069126" y="788982"/>
                  <a:pt x="2076450" y="774700"/>
                </a:cubicBezTo>
                <a:cubicBezTo>
                  <a:pt x="2095500" y="738188"/>
                  <a:pt x="2108689" y="693738"/>
                  <a:pt x="2117481" y="654050"/>
                </a:cubicBezTo>
                <a:cubicBezTo>
                  <a:pt x="2135066" y="625475"/>
                  <a:pt x="2135066" y="592138"/>
                  <a:pt x="2167304" y="581025"/>
                </a:cubicBezTo>
                <a:cubicBezTo>
                  <a:pt x="2190750" y="579438"/>
                  <a:pt x="2214196" y="581025"/>
                  <a:pt x="2237643" y="577850"/>
                </a:cubicBezTo>
                <a:cubicBezTo>
                  <a:pt x="2261089" y="574675"/>
                  <a:pt x="2243504" y="531813"/>
                  <a:pt x="2293327" y="549275"/>
                </a:cubicBezTo>
                <a:cubicBezTo>
                  <a:pt x="2290396" y="561975"/>
                  <a:pt x="2286000" y="568325"/>
                  <a:pt x="2290396" y="581025"/>
                </a:cubicBezTo>
                <a:lnTo>
                  <a:pt x="2305027" y="587375"/>
                </a:lnTo>
                <a:cubicBezTo>
                  <a:pt x="2314301" y="589459"/>
                  <a:pt x="2310179" y="579041"/>
                  <a:pt x="2316773" y="558800"/>
                </a:cubicBezTo>
                <a:cubicBezTo>
                  <a:pt x="2343150" y="539750"/>
                  <a:pt x="2360735" y="520700"/>
                  <a:pt x="2381250" y="495300"/>
                </a:cubicBezTo>
                <a:cubicBezTo>
                  <a:pt x="2381250" y="484188"/>
                  <a:pt x="2403231" y="481013"/>
                  <a:pt x="2410558" y="479425"/>
                </a:cubicBezTo>
                <a:cubicBezTo>
                  <a:pt x="2438400" y="485775"/>
                  <a:pt x="2455985" y="504825"/>
                  <a:pt x="2475035" y="473075"/>
                </a:cubicBezTo>
                <a:cubicBezTo>
                  <a:pt x="2495550" y="458788"/>
                  <a:pt x="2513135" y="461963"/>
                  <a:pt x="2539512" y="460375"/>
                </a:cubicBezTo>
                <a:cubicBezTo>
                  <a:pt x="2573216" y="463550"/>
                  <a:pt x="2589335" y="474663"/>
                  <a:pt x="2618643" y="485775"/>
                </a:cubicBezTo>
                <a:cubicBezTo>
                  <a:pt x="2655277" y="492125"/>
                  <a:pt x="2677258" y="511175"/>
                  <a:pt x="2715358" y="514350"/>
                </a:cubicBezTo>
                <a:cubicBezTo>
                  <a:pt x="2746131" y="508000"/>
                  <a:pt x="2757854" y="487363"/>
                  <a:pt x="2791558" y="482600"/>
                </a:cubicBezTo>
                <a:cubicBezTo>
                  <a:pt x="2819400" y="488950"/>
                  <a:pt x="2831123" y="495300"/>
                  <a:pt x="2861896" y="498475"/>
                </a:cubicBezTo>
                <a:cubicBezTo>
                  <a:pt x="2885343" y="495300"/>
                  <a:pt x="2905858" y="487363"/>
                  <a:pt x="2929304" y="482600"/>
                </a:cubicBezTo>
                <a:cubicBezTo>
                  <a:pt x="2972485" y="494295"/>
                  <a:pt x="3006967" y="516759"/>
                  <a:pt x="3023699" y="560338"/>
                </a:cubicBezTo>
                <a:lnTo>
                  <a:pt x="3058746" y="546100"/>
                </a:lnTo>
                <a:cubicBezTo>
                  <a:pt x="3076331" y="544512"/>
                  <a:pt x="3099777" y="542925"/>
                  <a:pt x="3114431" y="530225"/>
                </a:cubicBezTo>
                <a:cubicBezTo>
                  <a:pt x="3132016" y="515937"/>
                  <a:pt x="3118827" y="484187"/>
                  <a:pt x="3126154" y="463550"/>
                </a:cubicBezTo>
                <a:cubicBezTo>
                  <a:pt x="3129085" y="455612"/>
                  <a:pt x="3136412" y="450850"/>
                  <a:pt x="3140808" y="444500"/>
                </a:cubicBezTo>
                <a:cubicBezTo>
                  <a:pt x="3153996" y="439737"/>
                  <a:pt x="3164254" y="431800"/>
                  <a:pt x="3175977" y="422275"/>
                </a:cubicBezTo>
                <a:cubicBezTo>
                  <a:pt x="3231662" y="419100"/>
                  <a:pt x="3227266" y="419100"/>
                  <a:pt x="3266831" y="425450"/>
                </a:cubicBezTo>
                <a:cubicBezTo>
                  <a:pt x="3290277" y="417512"/>
                  <a:pt x="3274158" y="369887"/>
                  <a:pt x="3304931" y="358775"/>
                </a:cubicBezTo>
                <a:cubicBezTo>
                  <a:pt x="3337169" y="366712"/>
                  <a:pt x="3338635" y="388937"/>
                  <a:pt x="3375269" y="393700"/>
                </a:cubicBezTo>
                <a:cubicBezTo>
                  <a:pt x="3401646" y="385762"/>
                  <a:pt x="3425093" y="371475"/>
                  <a:pt x="3451469" y="361950"/>
                </a:cubicBezTo>
                <a:cubicBezTo>
                  <a:pt x="3475648" y="359569"/>
                  <a:pt x="3481876" y="357981"/>
                  <a:pt x="3487371" y="358180"/>
                </a:cubicBezTo>
                <a:cubicBezTo>
                  <a:pt x="3491647" y="358334"/>
                  <a:pt x="3495478" y="359569"/>
                  <a:pt x="3506991" y="362280"/>
                </a:cubicBezTo>
                <a:cubicBezTo>
                  <a:pt x="3504051" y="350094"/>
                  <a:pt x="3504638" y="338719"/>
                  <a:pt x="3516429" y="330200"/>
                </a:cubicBezTo>
                <a:cubicBezTo>
                  <a:pt x="3564772" y="333375"/>
                  <a:pt x="3591140" y="342900"/>
                  <a:pt x="3633623" y="358775"/>
                </a:cubicBezTo>
                <a:cubicBezTo>
                  <a:pt x="3649737" y="365125"/>
                  <a:pt x="3657062" y="377825"/>
                  <a:pt x="3668781" y="387350"/>
                </a:cubicBezTo>
                <a:cubicBezTo>
                  <a:pt x="3692220" y="404813"/>
                  <a:pt x="3731773" y="414338"/>
                  <a:pt x="3759606" y="422275"/>
                </a:cubicBezTo>
                <a:cubicBezTo>
                  <a:pt x="3771326" y="442913"/>
                  <a:pt x="3778650" y="449263"/>
                  <a:pt x="3800624" y="457200"/>
                </a:cubicBezTo>
                <a:cubicBezTo>
                  <a:pt x="3840177" y="449263"/>
                  <a:pt x="3834317" y="419100"/>
                  <a:pt x="3815273" y="387350"/>
                </a:cubicBezTo>
                <a:cubicBezTo>
                  <a:pt x="3810879" y="361950"/>
                  <a:pt x="3793299" y="323850"/>
                  <a:pt x="3768396" y="314325"/>
                </a:cubicBezTo>
                <a:cubicBezTo>
                  <a:pt x="3761071" y="290513"/>
                  <a:pt x="3755212" y="265113"/>
                  <a:pt x="3747887" y="241300"/>
                </a:cubicBezTo>
                <a:cubicBezTo>
                  <a:pt x="3749352" y="211137"/>
                  <a:pt x="3749352" y="179387"/>
                  <a:pt x="3750817" y="149225"/>
                </a:cubicBezTo>
                <a:cubicBezTo>
                  <a:pt x="3753747" y="79375"/>
                  <a:pt x="3796229" y="93662"/>
                  <a:pt x="3844572" y="76200"/>
                </a:cubicBezTo>
                <a:cubicBezTo>
                  <a:pt x="3848966" y="61912"/>
                  <a:pt x="3866546" y="39687"/>
                  <a:pt x="3879730" y="34925"/>
                </a:cubicBezTo>
                <a:cubicBezTo>
                  <a:pt x="3885590" y="25400"/>
                  <a:pt x="3889984" y="15875"/>
                  <a:pt x="3903169" y="12700"/>
                </a:cubicBezTo>
                <a:cubicBezTo>
                  <a:pt x="3910493" y="11112"/>
                  <a:pt x="3926607" y="6350"/>
                  <a:pt x="3926607" y="6350"/>
                </a:cubicBezTo>
                <a:close/>
              </a:path>
            </a:pathLst>
          </a:custGeom>
          <a:solidFill>
            <a:schemeClr val="tx2">
              <a:lumMod val="40000"/>
              <a:lumOff val="60000"/>
            </a:schemeClr>
          </a:solidFill>
          <a:ln w="9525">
            <a:solidFill>
              <a:schemeClr val="bg1"/>
            </a:solidFill>
            <a:round/>
            <a:headEnd/>
            <a:tailEnd/>
          </a:ln>
        </p:spPr>
        <p:txBody>
          <a:bodyPr lIns="72000" tIns="72000" rIns="72000" bIns="72000" anchor="ctr"/>
          <a:lstStyle/>
          <a:p>
            <a:pPr>
              <a:defRPr/>
            </a:pPr>
            <a:endParaRPr lang="pl-PL" dirty="0">
              <a:solidFill>
                <a:prstClr val="black"/>
              </a:solidFill>
              <a:latin typeface="Calibri" panose="020F0502020204030204" pitchFamily="34" charset="0"/>
              <a:ea typeface="+mn-ea"/>
            </a:endParaRPr>
          </a:p>
        </p:txBody>
      </p:sp>
      <p:sp>
        <p:nvSpPr>
          <p:cNvPr id="74" name="Elipsa 4"/>
          <p:cNvSpPr/>
          <p:nvPr/>
        </p:nvSpPr>
        <p:spPr>
          <a:xfrm>
            <a:off x="6303963" y="2222277"/>
            <a:ext cx="261937" cy="247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solidFill>
                <a:prstClr val="white"/>
              </a:solidFill>
              <a:latin typeface="Calibri" panose="020F0502020204030204" pitchFamily="34" charset="0"/>
            </a:endParaRPr>
          </a:p>
        </p:txBody>
      </p:sp>
      <p:sp>
        <p:nvSpPr>
          <p:cNvPr id="75" name="Elipsa 144"/>
          <p:cNvSpPr/>
          <p:nvPr/>
        </p:nvSpPr>
        <p:spPr>
          <a:xfrm>
            <a:off x="6675438" y="2346102"/>
            <a:ext cx="260350" cy="247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solidFill>
                <a:prstClr val="white"/>
              </a:solidFill>
              <a:latin typeface="Calibri" panose="020F0502020204030204" pitchFamily="34" charset="0"/>
            </a:endParaRPr>
          </a:p>
        </p:txBody>
      </p:sp>
      <p:sp>
        <p:nvSpPr>
          <p:cNvPr id="76" name="Elipsa 145"/>
          <p:cNvSpPr/>
          <p:nvPr/>
        </p:nvSpPr>
        <p:spPr>
          <a:xfrm>
            <a:off x="5918200" y="2739802"/>
            <a:ext cx="261938" cy="249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solidFill>
                <a:prstClr val="white"/>
              </a:solidFill>
              <a:latin typeface="Calibri" panose="020F0502020204030204" pitchFamily="34" charset="0"/>
            </a:endParaRPr>
          </a:p>
        </p:txBody>
      </p:sp>
      <p:sp>
        <p:nvSpPr>
          <p:cNvPr id="77" name="Elipsa 146"/>
          <p:cNvSpPr/>
          <p:nvPr/>
        </p:nvSpPr>
        <p:spPr>
          <a:xfrm>
            <a:off x="7373938" y="2889027"/>
            <a:ext cx="260350" cy="249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solidFill>
                <a:prstClr val="white"/>
              </a:solidFill>
              <a:latin typeface="Calibri" panose="020F0502020204030204" pitchFamily="34" charset="0"/>
            </a:endParaRPr>
          </a:p>
        </p:txBody>
      </p:sp>
      <p:sp>
        <p:nvSpPr>
          <p:cNvPr id="78" name="Elipsa 147"/>
          <p:cNvSpPr/>
          <p:nvPr/>
        </p:nvSpPr>
        <p:spPr>
          <a:xfrm>
            <a:off x="7634288" y="2544540"/>
            <a:ext cx="261937" cy="247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solidFill>
                <a:prstClr val="white"/>
              </a:solidFill>
              <a:latin typeface="Calibri" panose="020F0502020204030204" pitchFamily="34" charset="0"/>
            </a:endParaRPr>
          </a:p>
        </p:txBody>
      </p:sp>
      <p:sp>
        <p:nvSpPr>
          <p:cNvPr id="79" name="Elipsa 148"/>
          <p:cNvSpPr/>
          <p:nvPr/>
        </p:nvSpPr>
        <p:spPr>
          <a:xfrm>
            <a:off x="8012113" y="1963515"/>
            <a:ext cx="260350" cy="2492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solidFill>
                <a:prstClr val="white"/>
              </a:solidFill>
              <a:latin typeface="Calibri" panose="020F0502020204030204" pitchFamily="34" charset="0"/>
            </a:endParaRPr>
          </a:p>
        </p:txBody>
      </p:sp>
      <p:sp>
        <p:nvSpPr>
          <p:cNvPr id="80" name="Elipsa 149"/>
          <p:cNvSpPr/>
          <p:nvPr/>
        </p:nvSpPr>
        <p:spPr>
          <a:xfrm>
            <a:off x="7897813" y="1617440"/>
            <a:ext cx="260350" cy="2492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solidFill>
                <a:prstClr val="white"/>
              </a:solidFill>
              <a:latin typeface="Calibri" panose="020F0502020204030204" pitchFamily="34" charset="0"/>
            </a:endParaRPr>
          </a:p>
        </p:txBody>
      </p:sp>
      <p:sp>
        <p:nvSpPr>
          <p:cNvPr id="81" name="Elipsa 150"/>
          <p:cNvSpPr/>
          <p:nvPr/>
        </p:nvSpPr>
        <p:spPr>
          <a:xfrm>
            <a:off x="8389938" y="1538065"/>
            <a:ext cx="261937" cy="247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solidFill>
                <a:prstClr val="white"/>
              </a:solidFill>
              <a:latin typeface="Calibri" panose="020F0502020204030204" pitchFamily="34" charset="0"/>
            </a:endParaRPr>
          </a:p>
        </p:txBody>
      </p:sp>
      <p:sp>
        <p:nvSpPr>
          <p:cNvPr id="82" name="Elipsa 151"/>
          <p:cNvSpPr/>
          <p:nvPr/>
        </p:nvSpPr>
        <p:spPr>
          <a:xfrm>
            <a:off x="7024688" y="2896965"/>
            <a:ext cx="261937" cy="247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solidFill>
                <a:prstClr val="white"/>
              </a:solidFill>
              <a:latin typeface="Calibri" panose="020F0502020204030204" pitchFamily="34" charset="0"/>
            </a:endParaRPr>
          </a:p>
        </p:txBody>
      </p:sp>
      <p:sp>
        <p:nvSpPr>
          <p:cNvPr id="83" name="Elipsa 152"/>
          <p:cNvSpPr/>
          <p:nvPr/>
        </p:nvSpPr>
        <p:spPr>
          <a:xfrm>
            <a:off x="6264275" y="2487390"/>
            <a:ext cx="261938" cy="247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solidFill>
                <a:prstClr val="white"/>
              </a:solidFill>
              <a:latin typeface="Calibri" panose="020F0502020204030204" pitchFamily="34" charset="0"/>
            </a:endParaRPr>
          </a:p>
        </p:txBody>
      </p:sp>
      <p:sp>
        <p:nvSpPr>
          <p:cNvPr id="84" name="Elipsa 153"/>
          <p:cNvSpPr/>
          <p:nvPr/>
        </p:nvSpPr>
        <p:spPr>
          <a:xfrm>
            <a:off x="7264400" y="1723802"/>
            <a:ext cx="261938" cy="249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solidFill>
                <a:prstClr val="white"/>
              </a:solidFill>
              <a:latin typeface="Calibri" panose="020F0502020204030204" pitchFamily="34" charset="0"/>
            </a:endParaRPr>
          </a:p>
        </p:txBody>
      </p:sp>
      <p:sp>
        <p:nvSpPr>
          <p:cNvPr id="85" name="Elipsa 154"/>
          <p:cNvSpPr/>
          <p:nvPr/>
        </p:nvSpPr>
        <p:spPr>
          <a:xfrm>
            <a:off x="7342188" y="2036540"/>
            <a:ext cx="260350" cy="247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solidFill>
                <a:prstClr val="white"/>
              </a:solidFill>
              <a:latin typeface="Calibri" panose="020F0502020204030204" pitchFamily="34" charset="0"/>
            </a:endParaRPr>
          </a:p>
        </p:txBody>
      </p:sp>
      <p:sp>
        <p:nvSpPr>
          <p:cNvPr id="86" name="Elipsa 155"/>
          <p:cNvSpPr/>
          <p:nvPr/>
        </p:nvSpPr>
        <p:spPr>
          <a:xfrm>
            <a:off x="7659688" y="2087340"/>
            <a:ext cx="261937" cy="2492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solidFill>
                <a:prstClr val="white"/>
              </a:solidFill>
              <a:latin typeface="Calibri" panose="020F0502020204030204" pitchFamily="34" charset="0"/>
            </a:endParaRPr>
          </a:p>
        </p:txBody>
      </p:sp>
      <p:sp>
        <p:nvSpPr>
          <p:cNvPr id="87" name="Elipsa 156"/>
          <p:cNvSpPr/>
          <p:nvPr/>
        </p:nvSpPr>
        <p:spPr>
          <a:xfrm>
            <a:off x="7351713" y="3222402"/>
            <a:ext cx="261937" cy="247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solidFill>
                <a:prstClr val="white"/>
              </a:solidFill>
              <a:latin typeface="Calibri" panose="020F0502020204030204" pitchFamily="34" charset="0"/>
            </a:endParaRPr>
          </a:p>
        </p:txBody>
      </p:sp>
      <p:sp>
        <p:nvSpPr>
          <p:cNvPr id="88" name="Elipsa 157"/>
          <p:cNvSpPr/>
          <p:nvPr/>
        </p:nvSpPr>
        <p:spPr>
          <a:xfrm>
            <a:off x="5940425" y="2050827"/>
            <a:ext cx="261938" cy="249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solidFill>
                <a:prstClr val="white"/>
              </a:solidFill>
              <a:latin typeface="Calibri" panose="020F0502020204030204" pitchFamily="34" charset="0"/>
            </a:endParaRPr>
          </a:p>
        </p:txBody>
      </p:sp>
      <p:sp>
        <p:nvSpPr>
          <p:cNvPr id="89" name="Elipsa 158"/>
          <p:cNvSpPr/>
          <p:nvPr/>
        </p:nvSpPr>
        <p:spPr>
          <a:xfrm>
            <a:off x="7618413" y="1765077"/>
            <a:ext cx="261937" cy="247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solidFill>
                <a:prstClr val="white"/>
              </a:solidFill>
              <a:latin typeface="Calibri" panose="020F0502020204030204" pitchFamily="34" charset="0"/>
            </a:endParaRPr>
          </a:p>
        </p:txBody>
      </p:sp>
      <p:sp>
        <p:nvSpPr>
          <p:cNvPr id="90" name="Elipsa 159"/>
          <p:cNvSpPr/>
          <p:nvPr/>
        </p:nvSpPr>
        <p:spPr>
          <a:xfrm>
            <a:off x="8093075" y="1669827"/>
            <a:ext cx="261938" cy="247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solidFill>
                <a:prstClr val="white"/>
              </a:solidFill>
              <a:latin typeface="Calibri" panose="020F0502020204030204" pitchFamily="34" charset="0"/>
            </a:endParaRPr>
          </a:p>
        </p:txBody>
      </p:sp>
      <p:sp>
        <p:nvSpPr>
          <p:cNvPr id="91" name="Elipsa 160"/>
          <p:cNvSpPr/>
          <p:nvPr/>
        </p:nvSpPr>
        <p:spPr>
          <a:xfrm>
            <a:off x="7308850" y="2323877"/>
            <a:ext cx="261938" cy="249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solidFill>
                <a:prstClr val="white"/>
              </a:solidFill>
              <a:latin typeface="Calibri" panose="020F0502020204030204" pitchFamily="34" charset="0"/>
            </a:endParaRPr>
          </a:p>
        </p:txBody>
      </p:sp>
      <p:sp>
        <p:nvSpPr>
          <p:cNvPr id="92" name="Elipsa 161"/>
          <p:cNvSpPr/>
          <p:nvPr/>
        </p:nvSpPr>
        <p:spPr>
          <a:xfrm>
            <a:off x="6472238" y="2420715"/>
            <a:ext cx="261937" cy="247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solidFill>
                <a:prstClr val="white"/>
              </a:solidFill>
              <a:latin typeface="Calibri" panose="020F0502020204030204" pitchFamily="34" charset="0"/>
            </a:endParaRPr>
          </a:p>
        </p:txBody>
      </p:sp>
      <p:pic>
        <p:nvPicPr>
          <p:cNvPr id="93" name="Slika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407150" y="2581052"/>
            <a:ext cx="430213"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 name="PoljeZBesedilom 131"/>
          <p:cNvSpPr txBox="1">
            <a:spLocks noChangeArrowheads="1"/>
          </p:cNvSpPr>
          <p:nvPr/>
        </p:nvSpPr>
        <p:spPr bwMode="auto">
          <a:xfrm>
            <a:off x="6407150" y="2582640"/>
            <a:ext cx="10556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sl-SI" sz="1800">
                <a:solidFill>
                  <a:srgbClr val="000000"/>
                </a:solidFill>
                <a:latin typeface="Calibri" panose="020F0502020204030204" pitchFamily="34" charset="0"/>
              </a:rPr>
              <a:t>Ljubljana</a:t>
            </a:r>
          </a:p>
        </p:txBody>
      </p:sp>
      <p:pic>
        <p:nvPicPr>
          <p:cNvPr id="95" name="Slika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237413" y="2882677"/>
            <a:ext cx="333375"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 name="Slika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470900" y="1663477"/>
            <a:ext cx="260350" cy="290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3455455" y="981003"/>
            <a:ext cx="5544616" cy="400110"/>
          </a:xfrm>
          <a:prstGeom prst="rect">
            <a:avLst/>
          </a:prstGeom>
        </p:spPr>
        <p:txBody>
          <a:bodyPr wrap="square">
            <a:spAutoFit/>
          </a:bodyPr>
          <a:lstStyle/>
          <a:p>
            <a:pPr eaLnBrk="1" hangingPunct="1">
              <a:defRPr/>
            </a:pPr>
            <a:r>
              <a:rPr lang="sl-SI" altLang="sl-SI" sz="2000" dirty="0" smtClean="0">
                <a:latin typeface="Calibri" panose="020F0502020204030204" pitchFamily="34" charset="0"/>
                <a:cs typeface="Arial" charset="0"/>
              </a:rPr>
              <a:t>2016 - I</a:t>
            </a:r>
            <a:r>
              <a:rPr lang="en-US" altLang="sl-SI" sz="2000" dirty="0" err="1" smtClean="0">
                <a:latin typeface="Calibri" panose="020F0502020204030204" pitchFamily="34" charset="0"/>
                <a:cs typeface="Arial" charset="0"/>
              </a:rPr>
              <a:t>nnovative</a:t>
            </a:r>
            <a:r>
              <a:rPr lang="sl-SI" altLang="sl-SI" sz="2000" dirty="0" smtClean="0">
                <a:latin typeface="Calibri" panose="020F0502020204030204" pitchFamily="34" charset="0"/>
                <a:cs typeface="Arial" charset="0"/>
              </a:rPr>
              <a:t> C</a:t>
            </a:r>
            <a:r>
              <a:rPr lang="en-US" altLang="sl-SI" sz="2000" dirty="0" err="1" smtClean="0">
                <a:latin typeface="Calibri" panose="020F0502020204030204" pitchFamily="34" charset="0"/>
                <a:cs typeface="Arial" charset="0"/>
              </a:rPr>
              <a:t>ity</a:t>
            </a:r>
            <a:r>
              <a:rPr lang="en-US" altLang="sl-SI" sz="2000" dirty="0" smtClean="0">
                <a:latin typeface="Calibri" panose="020F0502020204030204" pitchFamily="34" charset="0"/>
                <a:cs typeface="Arial" charset="0"/>
              </a:rPr>
              <a:t>        Digital transformation</a:t>
            </a:r>
            <a:endParaRPr lang="en-US" altLang="sl-SI" sz="2000" dirty="0">
              <a:latin typeface="Calibri" panose="020F0502020204030204" pitchFamily="34" charset="0"/>
              <a:cs typeface="Arial" charset="0"/>
            </a:endParaRPr>
          </a:p>
        </p:txBody>
      </p:sp>
      <p:pic>
        <p:nvPicPr>
          <p:cNvPr id="98" name="Picture 2" descr="http://www.btc.si/download/corpo-gallery-image/048f62a2-a3a7-40e0-a1e0-8be6b1289684"/>
          <p:cNvPicPr>
            <a:picLocks noChangeAspect="1" noChangeArrowheads="1"/>
          </p:cNvPicPr>
          <p:nvPr/>
        </p:nvPicPr>
        <p:blipFill>
          <a:blip r:embed="rId11" cstate="print"/>
          <a:srcRect t="15684"/>
          <a:stretch>
            <a:fillRect/>
          </a:stretch>
        </p:blipFill>
        <p:spPr bwMode="auto">
          <a:xfrm>
            <a:off x="3257154" y="1538066"/>
            <a:ext cx="3061224" cy="2243136"/>
          </a:xfrm>
          <a:prstGeom prst="rect">
            <a:avLst/>
          </a:prstGeom>
          <a:noFill/>
        </p:spPr>
      </p:pic>
      <p:sp>
        <p:nvSpPr>
          <p:cNvPr id="6" name="Striped Right Arrow 5"/>
          <p:cNvSpPr/>
          <p:nvPr/>
        </p:nvSpPr>
        <p:spPr>
          <a:xfrm>
            <a:off x="5918200" y="1073046"/>
            <a:ext cx="288032" cy="216024"/>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36" name="Rectangle 35"/>
          <p:cNvSpPr/>
          <p:nvPr/>
        </p:nvSpPr>
        <p:spPr>
          <a:xfrm>
            <a:off x="416603" y="1283169"/>
            <a:ext cx="1757362" cy="105112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9511" tIns="0" rIns="0" bIns="0" numCol="1" spcCol="1270" anchor="t" anchorCtr="0">
            <a:noAutofit/>
          </a:bodyPr>
          <a:lstStyle/>
          <a:p>
            <a:pPr lvl="0" algn="l" defTabSz="1111250">
              <a:lnSpc>
                <a:spcPct val="90000"/>
              </a:lnSpc>
              <a:spcBef>
                <a:spcPct val="0"/>
              </a:spcBef>
              <a:spcAft>
                <a:spcPct val="35000"/>
              </a:spcAft>
            </a:pPr>
            <a:endParaRPr lang="sl-SI" sz="2500" b="1" kern="1200" dirty="0" smtClean="0">
              <a:solidFill>
                <a:schemeClr val="tx2"/>
              </a:solidFill>
              <a:latin typeface="Calibri" panose="020F0502020204030204" pitchFamily="34" charset="0"/>
            </a:endParaRPr>
          </a:p>
          <a:p>
            <a:pPr lvl="0" algn="l" defTabSz="1111250">
              <a:lnSpc>
                <a:spcPct val="90000"/>
              </a:lnSpc>
              <a:spcBef>
                <a:spcPct val="0"/>
              </a:spcBef>
              <a:spcAft>
                <a:spcPct val="35000"/>
              </a:spcAft>
            </a:pPr>
            <a:r>
              <a:rPr lang="sl-SI" sz="1600" dirty="0" smtClean="0">
                <a:solidFill>
                  <a:schemeClr val="tx1"/>
                </a:solidFill>
                <a:latin typeface="Calibri" panose="020F0502020204030204" pitchFamily="34" charset="0"/>
              </a:rPr>
              <a:t>1998 – BTC City</a:t>
            </a:r>
            <a:endParaRPr lang="sl-SI" sz="1600" b="1" kern="1200" dirty="0">
              <a:solidFill>
                <a:schemeClr val="tx1"/>
              </a:solidFill>
              <a:latin typeface="Calibri" panose="020F0502020204030204" pitchFamily="34" charset="0"/>
            </a:endParaRPr>
          </a:p>
        </p:txBody>
      </p:sp>
      <p:sp>
        <p:nvSpPr>
          <p:cNvPr id="37" name="Rectangle 36"/>
          <p:cNvSpPr/>
          <p:nvPr/>
        </p:nvSpPr>
        <p:spPr>
          <a:xfrm>
            <a:off x="1160732" y="815204"/>
            <a:ext cx="2238955" cy="105112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9511" tIns="0" rIns="0" bIns="0" numCol="1" spcCol="1270" anchor="t" anchorCtr="0">
            <a:noAutofit/>
          </a:bodyPr>
          <a:lstStyle/>
          <a:p>
            <a:pPr lvl="0" algn="l" defTabSz="1111250">
              <a:lnSpc>
                <a:spcPct val="90000"/>
              </a:lnSpc>
              <a:spcBef>
                <a:spcPct val="0"/>
              </a:spcBef>
              <a:spcAft>
                <a:spcPct val="35000"/>
              </a:spcAft>
            </a:pPr>
            <a:endParaRPr lang="sl-SI" sz="2500" b="1" kern="1200" dirty="0" smtClean="0">
              <a:solidFill>
                <a:schemeClr val="tx2"/>
              </a:solidFill>
              <a:latin typeface="Calibri" panose="020F0502020204030204" pitchFamily="34" charset="0"/>
            </a:endParaRPr>
          </a:p>
          <a:p>
            <a:pPr lvl="0" algn="l" defTabSz="1111250">
              <a:lnSpc>
                <a:spcPct val="90000"/>
              </a:lnSpc>
              <a:spcBef>
                <a:spcPct val="0"/>
              </a:spcBef>
              <a:spcAft>
                <a:spcPct val="35000"/>
              </a:spcAft>
            </a:pPr>
            <a:r>
              <a:rPr lang="sl-SI" sz="1600" dirty="0" smtClean="0">
                <a:solidFill>
                  <a:schemeClr val="tx1"/>
                </a:solidFill>
                <a:latin typeface="Calibri" panose="020F0502020204030204" pitchFamily="34" charset="0"/>
              </a:rPr>
              <a:t>2012 – </a:t>
            </a:r>
            <a:r>
              <a:rPr lang="sl-SI" sz="1600" dirty="0" err="1" smtClean="0">
                <a:solidFill>
                  <a:schemeClr val="tx1"/>
                </a:solidFill>
                <a:latin typeface="Calibri" panose="020F0502020204030204" pitchFamily="34" charset="0"/>
              </a:rPr>
              <a:t>Mission</a:t>
            </a:r>
            <a:r>
              <a:rPr lang="sl-SI" sz="1600" dirty="0" smtClean="0">
                <a:solidFill>
                  <a:schemeClr val="tx1"/>
                </a:solidFill>
                <a:latin typeface="Calibri" panose="020F0502020204030204" pitchFamily="34" charset="0"/>
              </a:rPr>
              <a:t>: Green </a:t>
            </a:r>
            <a:endParaRPr lang="sl-SI" sz="1600" b="1" kern="1200" dirty="0">
              <a:solidFill>
                <a:schemeClr val="tx1"/>
              </a:solidFill>
              <a:latin typeface="Calibri" panose="020F0502020204030204" pitchFamily="34" charset="0"/>
            </a:endParaRPr>
          </a:p>
        </p:txBody>
      </p:sp>
      <p:sp>
        <p:nvSpPr>
          <p:cNvPr id="38" name="Rectangle 37"/>
          <p:cNvSpPr/>
          <p:nvPr/>
        </p:nvSpPr>
        <p:spPr>
          <a:xfrm>
            <a:off x="-31334" y="1771143"/>
            <a:ext cx="1757362" cy="105112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9511" tIns="0" rIns="0" bIns="0" numCol="1" spcCol="1270" anchor="t" anchorCtr="0">
            <a:noAutofit/>
          </a:bodyPr>
          <a:lstStyle/>
          <a:p>
            <a:pPr lvl="0" algn="l" defTabSz="1111250">
              <a:lnSpc>
                <a:spcPct val="90000"/>
              </a:lnSpc>
              <a:spcBef>
                <a:spcPct val="0"/>
              </a:spcBef>
              <a:spcAft>
                <a:spcPct val="35000"/>
              </a:spcAft>
            </a:pPr>
            <a:endParaRPr lang="sl-SI" sz="2500" b="1" kern="1200" dirty="0" smtClean="0">
              <a:solidFill>
                <a:schemeClr val="tx2"/>
              </a:solidFill>
              <a:latin typeface="Calibri" panose="020F0502020204030204" pitchFamily="34" charset="0"/>
            </a:endParaRPr>
          </a:p>
          <a:p>
            <a:pPr lvl="0" algn="l" defTabSz="1111250">
              <a:lnSpc>
                <a:spcPct val="90000"/>
              </a:lnSpc>
              <a:spcBef>
                <a:spcPct val="0"/>
              </a:spcBef>
              <a:spcAft>
                <a:spcPct val="35000"/>
              </a:spcAft>
            </a:pPr>
            <a:r>
              <a:rPr lang="sl-SI" sz="1600" dirty="0" smtClean="0">
                <a:solidFill>
                  <a:schemeClr val="tx1"/>
                </a:solidFill>
                <a:latin typeface="Calibri" panose="020F0502020204030204" pitchFamily="34" charset="0"/>
              </a:rPr>
              <a:t>1993 – </a:t>
            </a:r>
            <a:r>
              <a:rPr lang="sl-SI" sz="1600" dirty="0" err="1" smtClean="0">
                <a:solidFill>
                  <a:schemeClr val="tx1"/>
                </a:solidFill>
                <a:latin typeface="Calibri" panose="020F0502020204030204" pitchFamily="34" charset="0"/>
              </a:rPr>
              <a:t>Shopping</a:t>
            </a:r>
            <a:r>
              <a:rPr lang="sl-SI" sz="1600" dirty="0" smtClean="0">
                <a:solidFill>
                  <a:schemeClr val="tx1"/>
                </a:solidFill>
                <a:latin typeface="Calibri" panose="020F0502020204030204" pitchFamily="34" charset="0"/>
              </a:rPr>
              <a:t> Center</a:t>
            </a:r>
            <a:endParaRPr lang="sl-SI" sz="1600" b="1" kern="12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7841127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Slika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0463" y="1312863"/>
            <a:ext cx="2312987"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slov 1"/>
          <p:cNvSpPr>
            <a:spLocks noGrp="1"/>
          </p:cNvSpPr>
          <p:nvPr>
            <p:ph type="ctrTitle"/>
          </p:nvPr>
        </p:nvSpPr>
        <p:spPr>
          <a:xfrm>
            <a:off x="1196977" y="447675"/>
            <a:ext cx="7470774" cy="615553"/>
          </a:xfrm>
        </p:spPr>
        <p:txBody>
          <a:bodyPr/>
          <a:lstStyle/>
          <a:p>
            <a:pPr>
              <a:defRPr/>
            </a:pPr>
            <a:r>
              <a:rPr lang="sl-SI" dirty="0" err="1" smtClean="0">
                <a:solidFill>
                  <a:srgbClr val="3366FF"/>
                </a:solidFill>
                <a:latin typeface="Calibri" panose="020F0502020204030204" pitchFamily="34" charset="0"/>
              </a:rPr>
              <a:t>Innovative</a:t>
            </a:r>
            <a:r>
              <a:rPr lang="sl-SI" dirty="0" smtClean="0">
                <a:solidFill>
                  <a:srgbClr val="3366FF"/>
                </a:solidFill>
                <a:latin typeface="Calibri" panose="020F0502020204030204" pitchFamily="34" charset="0"/>
              </a:rPr>
              <a:t>, Smart </a:t>
            </a:r>
            <a:r>
              <a:rPr lang="sl-SI" dirty="0" err="1" smtClean="0">
                <a:solidFill>
                  <a:srgbClr val="3366FF"/>
                </a:solidFill>
                <a:latin typeface="Calibri" panose="020F0502020204030204" pitchFamily="34" charset="0"/>
              </a:rPr>
              <a:t>City</a:t>
            </a:r>
            <a:r>
              <a:rPr lang="sl-SI" dirty="0" smtClean="0">
                <a:solidFill>
                  <a:srgbClr val="3366FF"/>
                </a:solidFill>
                <a:latin typeface="Calibri" panose="020F0502020204030204" pitchFamily="34" charset="0"/>
              </a:rPr>
              <a:t>- BTC CITY</a:t>
            </a:r>
            <a:endParaRPr lang="en-US" dirty="0">
              <a:latin typeface="Century Gothic" panose="020B0502020202020204" pitchFamily="34" charset="0"/>
            </a:endParaRPr>
          </a:p>
        </p:txBody>
      </p:sp>
      <p:pic>
        <p:nvPicPr>
          <p:cNvPr id="89092" name="Slika 7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2650" y="2773363"/>
            <a:ext cx="1668463"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75" y="2754313"/>
            <a:ext cx="1724025"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39900" y="2773363"/>
            <a:ext cx="1452563"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Slika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43250" y="2773363"/>
            <a:ext cx="17018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Slika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525" y="3883025"/>
            <a:ext cx="1808163"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7" name="Slika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14513" y="3903663"/>
            <a:ext cx="1779587"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8" name="Slika 8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288" y="5086350"/>
            <a:ext cx="1697037"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9" name="Slika 8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48075" y="3976688"/>
            <a:ext cx="1506538"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0" name="Slika 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875" y="1341438"/>
            <a:ext cx="216058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1" name="Slika 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714750" y="1341438"/>
            <a:ext cx="247015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2" name="Picture 2" descr="\\btc\doc\Splosno\Slike\Obmocje\fabijanic-oktober-2012\Vse-obdelane-dovljeno za uporabo\DFabijanic_2085.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71700" y="1333500"/>
            <a:ext cx="1566863"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3" name="Slika 9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608888" y="2897188"/>
            <a:ext cx="13525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4" name="Slika 2"/>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440238" y="5129213"/>
            <a:ext cx="2289175"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ravokotnik 2"/>
          <p:cNvSpPr/>
          <p:nvPr/>
        </p:nvSpPr>
        <p:spPr>
          <a:xfrm>
            <a:off x="20638" y="2562225"/>
            <a:ext cx="1062037" cy="217488"/>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000" dirty="0" err="1">
                <a:solidFill>
                  <a:schemeClr val="tx1"/>
                </a:solidFill>
              </a:rPr>
              <a:t>Green</a:t>
            </a:r>
            <a:r>
              <a:rPr lang="sl-SI" sz="1000" dirty="0">
                <a:solidFill>
                  <a:schemeClr val="tx1"/>
                </a:solidFill>
              </a:rPr>
              <a:t> market</a:t>
            </a:r>
          </a:p>
        </p:txBody>
      </p:sp>
      <p:sp>
        <p:nvSpPr>
          <p:cNvPr id="26" name="Pravokotnik 25"/>
          <p:cNvSpPr/>
          <p:nvPr/>
        </p:nvSpPr>
        <p:spPr>
          <a:xfrm>
            <a:off x="7464425" y="2465388"/>
            <a:ext cx="1062038" cy="287337"/>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000" dirty="0">
                <a:solidFill>
                  <a:schemeClr val="tx1"/>
                </a:solidFill>
              </a:rPr>
              <a:t>Business </a:t>
            </a:r>
            <a:r>
              <a:rPr lang="sl-SI" sz="1000" dirty="0" err="1">
                <a:solidFill>
                  <a:schemeClr val="tx1"/>
                </a:solidFill>
              </a:rPr>
              <a:t>towers</a:t>
            </a:r>
            <a:endParaRPr lang="sl-SI" sz="1000" dirty="0">
              <a:solidFill>
                <a:schemeClr val="tx1"/>
              </a:solidFill>
            </a:endParaRPr>
          </a:p>
        </p:txBody>
      </p:sp>
      <p:sp>
        <p:nvSpPr>
          <p:cNvPr id="27" name="Pravokotnik 26"/>
          <p:cNvSpPr/>
          <p:nvPr/>
        </p:nvSpPr>
        <p:spPr>
          <a:xfrm>
            <a:off x="3717925" y="2557463"/>
            <a:ext cx="1060450" cy="217487"/>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000" dirty="0">
                <a:solidFill>
                  <a:schemeClr val="tx1"/>
                </a:solidFill>
              </a:rPr>
              <a:t>Tenis</a:t>
            </a:r>
          </a:p>
        </p:txBody>
      </p:sp>
      <p:sp>
        <p:nvSpPr>
          <p:cNvPr id="32" name="Pravokotnik 31"/>
          <p:cNvSpPr/>
          <p:nvPr/>
        </p:nvSpPr>
        <p:spPr>
          <a:xfrm>
            <a:off x="12700" y="4829175"/>
            <a:ext cx="1657350" cy="244475"/>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National and international cycling events</a:t>
            </a:r>
          </a:p>
        </p:txBody>
      </p:sp>
      <p:sp>
        <p:nvSpPr>
          <p:cNvPr id="34" name="Pravokotnik 33"/>
          <p:cNvSpPr/>
          <p:nvPr/>
        </p:nvSpPr>
        <p:spPr>
          <a:xfrm>
            <a:off x="5664200" y="6137275"/>
            <a:ext cx="1060450" cy="2159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000" dirty="0" err="1">
                <a:solidFill>
                  <a:schemeClr val="tx1"/>
                </a:solidFill>
              </a:rPr>
              <a:t>Free</a:t>
            </a:r>
            <a:r>
              <a:rPr lang="sl-SI" sz="1000" dirty="0">
                <a:solidFill>
                  <a:schemeClr val="tx1"/>
                </a:solidFill>
              </a:rPr>
              <a:t> </a:t>
            </a:r>
            <a:r>
              <a:rPr lang="sl-SI" sz="1000" dirty="0" err="1">
                <a:solidFill>
                  <a:schemeClr val="tx1"/>
                </a:solidFill>
              </a:rPr>
              <a:t>shuttle</a:t>
            </a:r>
            <a:r>
              <a:rPr lang="sl-SI" sz="1000" dirty="0">
                <a:solidFill>
                  <a:schemeClr val="tx1"/>
                </a:solidFill>
              </a:rPr>
              <a:t> bus</a:t>
            </a:r>
          </a:p>
        </p:txBody>
      </p:sp>
      <p:pic>
        <p:nvPicPr>
          <p:cNvPr id="89110" name="Slika 84"/>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960938" y="3894138"/>
            <a:ext cx="1233487"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Pravokotnik 36"/>
          <p:cNvSpPr/>
          <p:nvPr/>
        </p:nvSpPr>
        <p:spPr>
          <a:xfrm>
            <a:off x="4964113" y="4902200"/>
            <a:ext cx="1060450" cy="2159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000" dirty="0" err="1">
                <a:solidFill>
                  <a:schemeClr val="tx1"/>
                </a:solidFill>
              </a:rPr>
              <a:t>Medical</a:t>
            </a:r>
            <a:r>
              <a:rPr lang="sl-SI" sz="1000" dirty="0">
                <a:solidFill>
                  <a:schemeClr val="tx1"/>
                </a:solidFill>
              </a:rPr>
              <a:t> center</a:t>
            </a:r>
          </a:p>
        </p:txBody>
      </p:sp>
      <p:sp>
        <p:nvSpPr>
          <p:cNvPr id="38" name="Pravokotnik 37"/>
          <p:cNvSpPr/>
          <p:nvPr/>
        </p:nvSpPr>
        <p:spPr>
          <a:xfrm>
            <a:off x="1828800" y="4857750"/>
            <a:ext cx="1062038" cy="217488"/>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000" dirty="0" err="1">
                <a:solidFill>
                  <a:schemeClr val="tx1"/>
                </a:solidFill>
              </a:rPr>
              <a:t>Theater</a:t>
            </a:r>
            <a:endParaRPr lang="sl-SI" sz="1000" dirty="0">
              <a:solidFill>
                <a:schemeClr val="tx1"/>
              </a:solidFill>
            </a:endParaRPr>
          </a:p>
        </p:txBody>
      </p:sp>
      <p:sp>
        <p:nvSpPr>
          <p:cNvPr id="39" name="Pravokotnik 38"/>
          <p:cNvSpPr/>
          <p:nvPr/>
        </p:nvSpPr>
        <p:spPr>
          <a:xfrm>
            <a:off x="0" y="3654425"/>
            <a:ext cx="1060450" cy="217488"/>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000" dirty="0" err="1">
                <a:solidFill>
                  <a:schemeClr val="tx1"/>
                </a:solidFill>
              </a:rPr>
              <a:t>Water</a:t>
            </a:r>
            <a:r>
              <a:rPr lang="sl-SI" sz="1000" dirty="0">
                <a:solidFill>
                  <a:schemeClr val="tx1"/>
                </a:solidFill>
              </a:rPr>
              <a:t> park</a:t>
            </a:r>
          </a:p>
        </p:txBody>
      </p:sp>
      <p:sp>
        <p:nvSpPr>
          <p:cNvPr id="40" name="Pravokotnik 39"/>
          <p:cNvSpPr/>
          <p:nvPr/>
        </p:nvSpPr>
        <p:spPr>
          <a:xfrm>
            <a:off x="1800225" y="3663950"/>
            <a:ext cx="1062038" cy="2159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000" dirty="0" err="1">
                <a:solidFill>
                  <a:schemeClr val="tx1"/>
                </a:solidFill>
              </a:rPr>
              <a:t>Fitness</a:t>
            </a:r>
            <a:endParaRPr lang="sl-SI" sz="1000" dirty="0">
              <a:solidFill>
                <a:schemeClr val="tx1"/>
              </a:solidFill>
            </a:endParaRPr>
          </a:p>
        </p:txBody>
      </p:sp>
      <p:sp>
        <p:nvSpPr>
          <p:cNvPr id="41" name="Pravokotnik 40"/>
          <p:cNvSpPr/>
          <p:nvPr/>
        </p:nvSpPr>
        <p:spPr>
          <a:xfrm>
            <a:off x="4852988" y="3668713"/>
            <a:ext cx="1179512" cy="2159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000" dirty="0" err="1">
                <a:solidFill>
                  <a:schemeClr val="tx1"/>
                </a:solidFill>
              </a:rPr>
              <a:t>Multiplex</a:t>
            </a:r>
            <a:r>
              <a:rPr lang="sl-SI" sz="1000" dirty="0">
                <a:solidFill>
                  <a:schemeClr val="tx1"/>
                </a:solidFill>
              </a:rPr>
              <a:t> </a:t>
            </a:r>
            <a:r>
              <a:rPr lang="sl-SI" sz="1000" dirty="0" err="1">
                <a:solidFill>
                  <a:schemeClr val="tx1"/>
                </a:solidFill>
              </a:rPr>
              <a:t>cinema</a:t>
            </a:r>
            <a:endParaRPr lang="sl-SI" sz="1000" dirty="0">
              <a:solidFill>
                <a:schemeClr val="tx1"/>
              </a:solidFill>
            </a:endParaRPr>
          </a:p>
        </p:txBody>
      </p:sp>
      <p:sp>
        <p:nvSpPr>
          <p:cNvPr id="43" name="Pravokotnik 42"/>
          <p:cNvSpPr/>
          <p:nvPr/>
        </p:nvSpPr>
        <p:spPr>
          <a:xfrm>
            <a:off x="3648075" y="4841875"/>
            <a:ext cx="1214438" cy="214313"/>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Pharmacy</a:t>
            </a:r>
          </a:p>
        </p:txBody>
      </p:sp>
      <p:sp>
        <p:nvSpPr>
          <p:cNvPr id="44" name="Pravokotnik 43"/>
          <p:cNvSpPr/>
          <p:nvPr/>
        </p:nvSpPr>
        <p:spPr>
          <a:xfrm>
            <a:off x="12700" y="6100763"/>
            <a:ext cx="1376363" cy="214312"/>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Volleyball playground</a:t>
            </a:r>
          </a:p>
        </p:txBody>
      </p:sp>
      <p:sp>
        <p:nvSpPr>
          <p:cNvPr id="46" name="Pravokotnik 45"/>
          <p:cNvSpPr/>
          <p:nvPr/>
        </p:nvSpPr>
        <p:spPr>
          <a:xfrm>
            <a:off x="2165350" y="2563813"/>
            <a:ext cx="1062038" cy="217487"/>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000" dirty="0">
                <a:solidFill>
                  <a:schemeClr val="tx1"/>
                </a:solidFill>
              </a:rPr>
              <a:t>Hotel</a:t>
            </a:r>
          </a:p>
        </p:txBody>
      </p:sp>
      <p:pic>
        <p:nvPicPr>
          <p:cNvPr id="89119" name="Slika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151563" y="2779713"/>
            <a:ext cx="1385887"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Pravokotnik 47"/>
          <p:cNvSpPr/>
          <p:nvPr/>
        </p:nvSpPr>
        <p:spPr>
          <a:xfrm>
            <a:off x="6384925" y="4697413"/>
            <a:ext cx="1081088" cy="433387"/>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ABC accelerator for start</a:t>
            </a:r>
            <a:r>
              <a:rPr lang="sl-SI" sz="1000" dirty="0" err="1">
                <a:solidFill>
                  <a:schemeClr val="tx1"/>
                </a:solidFill>
              </a:rPr>
              <a:t>ups</a:t>
            </a:r>
            <a:endParaRPr lang="en-US" sz="1000" dirty="0">
              <a:solidFill>
                <a:schemeClr val="tx1"/>
              </a:solidFill>
            </a:endParaRPr>
          </a:p>
        </p:txBody>
      </p:sp>
      <p:sp>
        <p:nvSpPr>
          <p:cNvPr id="49" name="Pravokotnik 48"/>
          <p:cNvSpPr/>
          <p:nvPr/>
        </p:nvSpPr>
        <p:spPr>
          <a:xfrm>
            <a:off x="3146425" y="3638550"/>
            <a:ext cx="1282700" cy="338138"/>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Exciting entertaining </a:t>
            </a:r>
          </a:p>
        </p:txBody>
      </p:sp>
      <p:pic>
        <p:nvPicPr>
          <p:cNvPr id="50" name="Picture 9" descr="C:\Documents and Settings\andrejj\Desktop\6345.jpg"/>
          <p:cNvPicPr>
            <a:picLocks noChangeAspect="1" noChangeArrowheads="1"/>
          </p:cNvPicPr>
          <p:nvPr/>
        </p:nvPicPr>
        <p:blipFill>
          <a:blip r:embed="rId18"/>
          <a:srcRect/>
          <a:stretch>
            <a:fillRect/>
          </a:stretch>
        </p:blipFill>
        <p:spPr bwMode="auto">
          <a:xfrm>
            <a:off x="6816725" y="5129213"/>
            <a:ext cx="1782763" cy="1181100"/>
          </a:xfrm>
          <a:prstGeom prst="rect">
            <a:avLst/>
          </a:prstGeom>
          <a:noFill/>
          <a:ln>
            <a:noFill/>
          </a:ln>
          <a:effectLst>
            <a:outerShdw blurRad="292100" dist="139700" dir="2700000" algn="tl" rotWithShape="0">
              <a:srgbClr val="333333">
                <a:alpha val="64999"/>
              </a:srgbClr>
            </a:outerShdw>
          </a:effectLst>
          <a:extLst>
            <a:ext uri="{909E8E84-426E-40dd-AFC4-6F175D3DCCD1}"/>
            <a:ext uri="{91240B29-F687-4f45-9708-019B960494DF}"/>
          </a:extLst>
        </p:spPr>
      </p:pic>
      <p:sp>
        <p:nvSpPr>
          <p:cNvPr id="51" name="Pravokotnik 50"/>
          <p:cNvSpPr/>
          <p:nvPr/>
        </p:nvSpPr>
        <p:spPr>
          <a:xfrm>
            <a:off x="7680325" y="6065838"/>
            <a:ext cx="1001713" cy="217487"/>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000" dirty="0" err="1">
                <a:solidFill>
                  <a:schemeClr val="tx1"/>
                </a:solidFill>
              </a:rPr>
              <a:t>Fire</a:t>
            </a:r>
            <a:r>
              <a:rPr lang="sl-SI" sz="1000" dirty="0">
                <a:solidFill>
                  <a:schemeClr val="tx1"/>
                </a:solidFill>
              </a:rPr>
              <a:t> brigade</a:t>
            </a:r>
            <a:endParaRPr lang="en-US" sz="1000" dirty="0">
              <a:solidFill>
                <a:schemeClr val="tx1"/>
              </a:solidFill>
            </a:endParaRPr>
          </a:p>
        </p:txBody>
      </p:sp>
      <p:pic>
        <p:nvPicPr>
          <p:cNvPr id="89124" name="Slika 54"/>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704975" y="5057775"/>
            <a:ext cx="2447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Pravokotnik 55"/>
          <p:cNvSpPr/>
          <p:nvPr/>
        </p:nvSpPr>
        <p:spPr>
          <a:xfrm>
            <a:off x="3000375" y="5921375"/>
            <a:ext cx="1185863" cy="411163"/>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Electric car charging stations</a:t>
            </a:r>
          </a:p>
        </p:txBody>
      </p:sp>
      <p:sp>
        <p:nvSpPr>
          <p:cNvPr id="57" name="Pravokotnik 56"/>
          <p:cNvSpPr/>
          <p:nvPr/>
        </p:nvSpPr>
        <p:spPr>
          <a:xfrm>
            <a:off x="7680325" y="3616325"/>
            <a:ext cx="1062038" cy="217488"/>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000" dirty="0" err="1">
                <a:solidFill>
                  <a:schemeClr val="tx1"/>
                </a:solidFill>
              </a:rPr>
              <a:t>Restaurants</a:t>
            </a:r>
            <a:endParaRPr lang="sl-SI" sz="1000" dirty="0">
              <a:solidFill>
                <a:schemeClr val="tx1"/>
              </a:solidFill>
            </a:endParaRPr>
          </a:p>
        </p:txBody>
      </p:sp>
      <p:sp>
        <p:nvSpPr>
          <p:cNvPr id="89127" name="Označba mesta številke diapozitiva 5"/>
          <p:cNvSpPr>
            <a:spLocks noGrp="1"/>
          </p:cNvSpPr>
          <p:nvPr>
            <p:ph type="sldNum" sz="quarter" idx="4294967295"/>
          </p:nvPr>
        </p:nvSpPr>
        <p:spPr bwMode="auto">
          <a:xfrm>
            <a:off x="6240463" y="599440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5EE4E35-D1FA-4670-BFAE-E4F16DCAA5DF}" type="slidenum">
              <a:rPr lang="sl-SI" altLang="sl-SI" sz="1200" b="1" smtClean="0">
                <a:solidFill>
                  <a:srgbClr val="898989"/>
                </a:solidFill>
                <a:ea typeface="MS PGothic" panose="020B0600070205080204" pitchFamily="34" charset="-128"/>
              </a:rPr>
              <a:pPr>
                <a:spcBef>
                  <a:spcPct val="0"/>
                </a:spcBef>
                <a:buFontTx/>
                <a:buNone/>
              </a:pPr>
              <a:t>4</a:t>
            </a:fld>
            <a:endParaRPr lang="sl-SI" altLang="sl-SI" sz="1200" b="1" smtClean="0">
              <a:solidFill>
                <a:srgbClr val="898989"/>
              </a:solidFill>
              <a:ea typeface="MS PGothic" panose="020B0600070205080204" pitchFamily="34" charset="-128"/>
            </a:endParaRPr>
          </a:p>
        </p:txBody>
      </p:sp>
      <p:pic>
        <p:nvPicPr>
          <p:cNvPr id="89128" name="Slika 2"/>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450138" y="3905250"/>
            <a:ext cx="17065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35794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Slika 4"/>
          <p:cNvPicPr>
            <a:picLocks noChangeAspect="1"/>
          </p:cNvPicPr>
          <p:nvPr/>
        </p:nvPicPr>
        <p:blipFill>
          <a:blip r:embed="rId2">
            <a:extLst>
              <a:ext uri="{28A0092B-C50C-407E-A947-70E740481C1C}">
                <a14:useLocalDpi xmlns:a14="http://schemas.microsoft.com/office/drawing/2010/main" val="0"/>
              </a:ext>
            </a:extLst>
          </a:blip>
          <a:srcRect l="57088"/>
          <a:stretch>
            <a:fillRect/>
          </a:stretch>
        </p:blipFill>
        <p:spPr bwMode="auto">
          <a:xfrm>
            <a:off x="557371" y="3906518"/>
            <a:ext cx="1452820" cy="1663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Naslov 1"/>
          <p:cNvSpPr>
            <a:spLocks noGrp="1"/>
          </p:cNvSpPr>
          <p:nvPr>
            <p:ph type="ctrTitle"/>
          </p:nvPr>
        </p:nvSpPr>
        <p:spPr>
          <a:xfrm>
            <a:off x="104775" y="52025"/>
            <a:ext cx="8509000" cy="1138773"/>
          </a:xfrm>
        </p:spPr>
        <p:txBody>
          <a:bodyPr/>
          <a:lstStyle/>
          <a:p>
            <a:r>
              <a:rPr lang="sl-SI" dirty="0" smtClean="0">
                <a:solidFill>
                  <a:schemeClr val="tx1"/>
                </a:solidFill>
                <a:latin typeface="Calibri" charset="0"/>
              </a:rPr>
              <a:t>With strong </a:t>
            </a:r>
            <a:r>
              <a:rPr lang="en-US" dirty="0" smtClean="0">
                <a:solidFill>
                  <a:schemeClr val="tx1"/>
                </a:solidFill>
                <a:latin typeface="Calibri" charset="0"/>
              </a:rPr>
              <a:t>global multinational companies we are building</a:t>
            </a:r>
            <a:r>
              <a:rPr lang="en-US" dirty="0" smtClean="0">
                <a:solidFill>
                  <a:srgbClr val="3366FF"/>
                </a:solidFill>
                <a:latin typeface="Calibri" charset="0"/>
              </a:rPr>
              <a:t> </a:t>
            </a:r>
            <a:r>
              <a:rPr lang="sl-SI" dirty="0">
                <a:solidFill>
                  <a:srgbClr val="3366FF"/>
                </a:solidFill>
                <a:latin typeface="Calibri" charset="0"/>
              </a:rPr>
              <a:t>Interconnecting Ecosystems</a:t>
            </a:r>
            <a:endParaRPr lang="en-US" dirty="0">
              <a:solidFill>
                <a:srgbClr val="3366FF"/>
              </a:solidFill>
              <a:latin typeface="Calibri" charset="0"/>
            </a:endParaRPr>
          </a:p>
        </p:txBody>
      </p:sp>
      <p:pic>
        <p:nvPicPr>
          <p:cNvPr id="17412" name="Picture 4" descr="http://www.ukrainebusiness.com.ua/uploads/img4f032663b9f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985" y="6267252"/>
            <a:ext cx="1597025" cy="35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3" name="Picture 6" descr="http://fronttowardsgamer.com/wp-content/uploads/2011/12/microsoft-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6302" y="3187906"/>
            <a:ext cx="1387475"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4" name="Picture 8" descr="http://img1.findthebest.com/sites/default/files/687/media/images/IBM_Tivoli_Storage_Manager_Fas.png"/>
          <p:cNvPicPr>
            <a:picLocks noChangeAspect="1" noChangeArrowheads="1"/>
          </p:cNvPicPr>
          <p:nvPr/>
        </p:nvPicPr>
        <p:blipFill>
          <a:blip r:embed="rId5">
            <a:extLst>
              <a:ext uri="{28A0092B-C50C-407E-A947-70E740481C1C}">
                <a14:useLocalDpi xmlns:a14="http://schemas.microsoft.com/office/drawing/2010/main" val="0"/>
              </a:ext>
            </a:extLst>
          </a:blip>
          <a:srcRect t="24725" b="22810"/>
          <a:stretch>
            <a:fillRect/>
          </a:stretch>
        </p:blipFill>
        <p:spPr bwMode="auto">
          <a:xfrm>
            <a:off x="7252597" y="2061705"/>
            <a:ext cx="105410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5" name="Slika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513" y="2719759"/>
            <a:ext cx="1709737" cy="80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6" name="Slika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07175" y="5746750"/>
            <a:ext cx="1192213" cy="90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7" name="Slika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79647" y="2697152"/>
            <a:ext cx="1195388"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8" name="Slika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28384" y="3573016"/>
            <a:ext cx="963612" cy="242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9" name="Slika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30386" y="1545574"/>
            <a:ext cx="1212850" cy="255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0" name="Slika 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100392" y="5105428"/>
            <a:ext cx="513383" cy="612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1" name="Slika 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948264" y="3645024"/>
            <a:ext cx="630238"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2" name="Slika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380312" y="1700808"/>
            <a:ext cx="101600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3" name="Slika 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148064" y="5085184"/>
            <a:ext cx="12192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4" name="Slika 10"/>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067675" y="4175125"/>
            <a:ext cx="706438" cy="52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5" name="Slika 2"/>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57370" y="5578169"/>
            <a:ext cx="1504900" cy="333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6" name="Slika 2"/>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812360" y="980728"/>
            <a:ext cx="1206500" cy="442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7" name="Slika 3"/>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533650" y="5745163"/>
            <a:ext cx="1044575" cy="104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8" name="Slika 4"/>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707904" y="5085184"/>
            <a:ext cx="1095499" cy="1095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9" name="Slika 5"/>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4609877" y="6162028"/>
            <a:ext cx="1905000"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30" name="Slika 6"/>
          <p:cNvPicPr>
            <a:picLocks noChangeAspect="1"/>
          </p:cNvPicPr>
          <p:nvPr/>
        </p:nvPicPr>
        <p:blipFill>
          <a:blip r:embed="rId21">
            <a:extLst>
              <a:ext uri="{28A0092B-C50C-407E-A947-70E740481C1C}">
                <a14:useLocalDpi xmlns:a14="http://schemas.microsoft.com/office/drawing/2010/main" val="0"/>
              </a:ext>
            </a:extLst>
          </a:blip>
          <a:srcRect t="20210" b="25354"/>
          <a:stretch>
            <a:fillRect/>
          </a:stretch>
        </p:blipFill>
        <p:spPr bwMode="auto">
          <a:xfrm>
            <a:off x="6514877" y="4957620"/>
            <a:ext cx="1063625"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3" descr="http://www.monitor.si/media/monitor/slike/novice/2017/__600/talking.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2551" y="1821179"/>
            <a:ext cx="1303145" cy="1186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23"/>
          <a:stretch>
            <a:fillRect/>
          </a:stretch>
        </p:blipFill>
        <p:spPr>
          <a:xfrm>
            <a:off x="1880744" y="1517903"/>
            <a:ext cx="5336038" cy="3377240"/>
          </a:xfrm>
          <a:prstGeom prst="rect">
            <a:avLst/>
          </a:prstGeom>
        </p:spPr>
      </p:pic>
    </p:spTree>
    <p:extLst>
      <p:ext uri="{BB962C8B-B14F-4D97-AF65-F5344CB8AC3E}">
        <p14:creationId xmlns:p14="http://schemas.microsoft.com/office/powerpoint/2010/main" val="5856275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39543"/>
            <a:ext cx="9144000" cy="2000548"/>
          </a:xfrm>
        </p:spPr>
        <p:txBody>
          <a:bodyPr/>
          <a:lstStyle/>
          <a:p>
            <a:pPr>
              <a:defRPr/>
            </a:pPr>
            <a:r>
              <a:rPr lang="sl-SI" sz="3200" b="1" cap="none" dirty="0" smtClean="0">
                <a:solidFill>
                  <a:srgbClr val="063E89"/>
                </a:solidFill>
                <a:ea typeface="+mj-ea"/>
              </a:rPr>
              <a:t>BTC as Business Transformation Center</a:t>
            </a:r>
            <a:br>
              <a:rPr lang="sl-SI" sz="3200" b="1" cap="none" dirty="0" smtClean="0">
                <a:solidFill>
                  <a:srgbClr val="063E89"/>
                </a:solidFill>
                <a:ea typeface="+mj-ea"/>
              </a:rPr>
            </a:br>
            <a:r>
              <a:rPr lang="sl-SI" sz="3200" cap="none" dirty="0" smtClean="0">
                <a:ea typeface="+mj-ea"/>
              </a:rPr>
              <a:t> </a:t>
            </a:r>
            <a:r>
              <a:rPr lang="sl-SI" sz="2800" cap="none" dirty="0" smtClean="0">
                <a:ea typeface="+mj-ea"/>
              </a:rPr>
              <a:t>(</a:t>
            </a:r>
            <a:r>
              <a:rPr lang="sl-SI" sz="2800" cap="none" dirty="0"/>
              <a:t>BTC Living Lab </a:t>
            </a:r>
            <a:r>
              <a:rPr lang="sl-SI" sz="2800" cap="none" dirty="0" smtClean="0"/>
              <a:t>- </a:t>
            </a:r>
            <a:r>
              <a:rPr lang="sl-SI" sz="2800" cap="none" dirty="0">
                <a:ea typeface="+mj-ea"/>
              </a:rPr>
              <a:t>u</a:t>
            </a:r>
            <a:r>
              <a:rPr lang="sl-SI" sz="2800" cap="none" dirty="0" smtClean="0">
                <a:ea typeface="+mj-ea"/>
              </a:rPr>
              <a:t>nique Innovative concept)</a:t>
            </a:r>
            <a:br>
              <a:rPr lang="sl-SI" sz="2800" cap="none" dirty="0" smtClean="0">
                <a:ea typeface="+mj-ea"/>
              </a:rPr>
            </a:br>
            <a:r>
              <a:rPr lang="sl-SI" sz="3200" b="1" cap="none" dirty="0" smtClean="0">
                <a:ea typeface="+mj-ea"/>
              </a:rPr>
              <a:t> </a:t>
            </a:r>
            <a:br>
              <a:rPr lang="sl-SI" sz="3200" b="1" cap="none" dirty="0" smtClean="0">
                <a:ea typeface="+mj-ea"/>
              </a:rPr>
            </a:br>
            <a:r>
              <a:rPr lang="sl-SI" sz="2800" cap="none" dirty="0" smtClean="0">
                <a:ea typeface="+mj-ea"/>
              </a:rPr>
              <a:t> </a:t>
            </a:r>
            <a:endParaRPr lang="en-US" sz="2800" b="1" cap="none" dirty="0">
              <a:ea typeface="+mj-ea"/>
            </a:endParaRPr>
          </a:p>
        </p:txBody>
      </p:sp>
      <p:cxnSp>
        <p:nvCxnSpPr>
          <p:cNvPr id="6" name="Raven povezovalnik 5"/>
          <p:cNvCxnSpPr>
            <a:cxnSpLocks noChangeShapeType="1"/>
          </p:cNvCxnSpPr>
          <p:nvPr/>
        </p:nvCxnSpPr>
        <p:spPr bwMode="auto">
          <a:xfrm>
            <a:off x="730174" y="1772816"/>
            <a:ext cx="7704856" cy="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7" name="Raven povezovalnik 6"/>
          <p:cNvCxnSpPr>
            <a:cxnSpLocks noChangeShapeType="1"/>
          </p:cNvCxnSpPr>
          <p:nvPr/>
        </p:nvCxnSpPr>
        <p:spPr bwMode="auto">
          <a:xfrm flipV="1">
            <a:off x="730174" y="4865238"/>
            <a:ext cx="7704856" cy="1"/>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5" name="PoljeZBesedilom 3"/>
          <p:cNvSpPr txBox="1">
            <a:spLocks noChangeArrowheads="1"/>
          </p:cNvSpPr>
          <p:nvPr/>
        </p:nvSpPr>
        <p:spPr bwMode="auto">
          <a:xfrm>
            <a:off x="2700335" y="4651170"/>
            <a:ext cx="3743325"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sl-SI" altLang="sl-SI" sz="1600" dirty="0" smtClean="0">
              <a:solidFill>
                <a:schemeClr val="tx1">
                  <a:lumMod val="75000"/>
                  <a:lumOff val="25000"/>
                </a:schemeClr>
              </a:solidFill>
              <a:ea typeface="+mn-ea"/>
            </a:endParaRPr>
          </a:p>
          <a:p>
            <a:pPr algn="ctr">
              <a:spcBef>
                <a:spcPct val="0"/>
              </a:spcBef>
              <a:buFontTx/>
              <a:buNone/>
              <a:defRPr/>
            </a:pPr>
            <a:endParaRPr lang="sl-SI" altLang="sl-SI" sz="1400" dirty="0" smtClean="0">
              <a:ea typeface="+mn-ea"/>
            </a:endParaRPr>
          </a:p>
        </p:txBody>
      </p:sp>
      <p:pic>
        <p:nvPicPr>
          <p:cNvPr id="8" name="Picture 7"/>
          <p:cNvPicPr>
            <a:picLocks noChangeAspect="1"/>
          </p:cNvPicPr>
          <p:nvPr/>
        </p:nvPicPr>
        <p:blipFill>
          <a:blip r:embed="rId2"/>
          <a:stretch>
            <a:fillRect/>
          </a:stretch>
        </p:blipFill>
        <p:spPr>
          <a:xfrm>
            <a:off x="2257263" y="3697063"/>
            <a:ext cx="4629471" cy="1042816"/>
          </a:xfrm>
          <a:prstGeom prst="rect">
            <a:avLst/>
          </a:prstGeom>
        </p:spPr>
      </p:pic>
      <p:sp>
        <p:nvSpPr>
          <p:cNvPr id="9" name="Shape 230"/>
          <p:cNvSpPr/>
          <p:nvPr/>
        </p:nvSpPr>
        <p:spPr>
          <a:xfrm>
            <a:off x="2209110" y="3221530"/>
            <a:ext cx="1107029" cy="400105"/>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ctr">
              <a:defRPr sz="1400">
                <a:solidFill>
                  <a:srgbClr val="01529B"/>
                </a:solidFill>
                <a:latin typeface="Century Gothic"/>
                <a:ea typeface="Century Gothic"/>
                <a:cs typeface="Century Gothic"/>
                <a:sym typeface="Century Gothic"/>
              </a:defRPr>
            </a:pPr>
            <a:r>
              <a:rPr lang="sl-SI" sz="1000" dirty="0" smtClean="0"/>
              <a:t>TRANSFORMING </a:t>
            </a:r>
          </a:p>
          <a:p>
            <a:pPr algn="ctr">
              <a:defRPr sz="1400">
                <a:solidFill>
                  <a:srgbClr val="01529B"/>
                </a:solidFill>
                <a:latin typeface="Century Gothic"/>
                <a:ea typeface="Century Gothic"/>
                <a:cs typeface="Century Gothic"/>
                <a:sym typeface="Century Gothic"/>
              </a:defRPr>
            </a:pPr>
            <a:r>
              <a:rPr lang="sl-SI" sz="1000" dirty="0" smtClean="0"/>
              <a:t>COMPANIES</a:t>
            </a:r>
          </a:p>
        </p:txBody>
      </p:sp>
      <p:sp>
        <p:nvSpPr>
          <p:cNvPr id="10" name="Shape 230"/>
          <p:cNvSpPr/>
          <p:nvPr/>
        </p:nvSpPr>
        <p:spPr>
          <a:xfrm>
            <a:off x="3655721" y="3299226"/>
            <a:ext cx="573230" cy="24621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ctr">
              <a:defRPr sz="1400">
                <a:solidFill>
                  <a:srgbClr val="01529B"/>
                </a:solidFill>
                <a:latin typeface="Century Gothic"/>
                <a:ea typeface="Century Gothic"/>
                <a:cs typeface="Century Gothic"/>
                <a:sym typeface="Century Gothic"/>
              </a:defRPr>
            </a:pPr>
            <a:r>
              <a:rPr lang="sl-SI" sz="1000" dirty="0" smtClean="0"/>
              <a:t>TESTING</a:t>
            </a:r>
          </a:p>
        </p:txBody>
      </p:sp>
      <p:sp>
        <p:nvSpPr>
          <p:cNvPr id="11" name="Shape 230"/>
          <p:cNvSpPr/>
          <p:nvPr/>
        </p:nvSpPr>
        <p:spPr>
          <a:xfrm>
            <a:off x="4654786" y="3298473"/>
            <a:ext cx="860167" cy="24621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ctr">
              <a:defRPr sz="1400">
                <a:solidFill>
                  <a:srgbClr val="01529B"/>
                </a:solidFill>
                <a:latin typeface="Century Gothic"/>
                <a:ea typeface="Century Gothic"/>
                <a:cs typeface="Century Gothic"/>
                <a:sym typeface="Century Gothic"/>
              </a:defRPr>
            </a:pPr>
            <a:r>
              <a:rPr lang="sl-SI" sz="1000" dirty="0" smtClean="0"/>
              <a:t>PROMOTING</a:t>
            </a:r>
          </a:p>
        </p:txBody>
      </p:sp>
      <p:sp>
        <p:nvSpPr>
          <p:cNvPr id="12" name="Shape 230"/>
          <p:cNvSpPr/>
          <p:nvPr/>
        </p:nvSpPr>
        <p:spPr>
          <a:xfrm>
            <a:off x="6080665" y="3322162"/>
            <a:ext cx="576436" cy="24621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ctr">
              <a:defRPr sz="1400">
                <a:solidFill>
                  <a:srgbClr val="01529B"/>
                </a:solidFill>
                <a:latin typeface="Century Gothic"/>
                <a:ea typeface="Century Gothic"/>
                <a:cs typeface="Century Gothic"/>
                <a:sym typeface="Century Gothic"/>
              </a:defRPr>
            </a:pPr>
            <a:r>
              <a:rPr lang="sl-SI" sz="1000" dirty="0" smtClean="0"/>
              <a:t>SELLING</a:t>
            </a:r>
          </a:p>
        </p:txBody>
      </p:sp>
    </p:spTree>
    <p:extLst>
      <p:ext uri="{BB962C8B-B14F-4D97-AF65-F5344CB8AC3E}">
        <p14:creationId xmlns:p14="http://schemas.microsoft.com/office/powerpoint/2010/main" val="10144826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p:cNvSpPr>
            <a:spLocks noGrp="1"/>
          </p:cNvSpPr>
          <p:nvPr>
            <p:ph type="ctrTitle"/>
          </p:nvPr>
        </p:nvSpPr>
        <p:spPr>
          <a:xfrm>
            <a:off x="323528" y="375748"/>
            <a:ext cx="8568952" cy="2739211"/>
          </a:xfrm>
        </p:spPr>
        <p:txBody>
          <a:bodyPr/>
          <a:lstStyle/>
          <a:p>
            <a:pPr>
              <a:defRPr/>
            </a:pPr>
            <a:r>
              <a:rPr lang="sl-SI" sz="3200" dirty="0">
                <a:solidFill>
                  <a:srgbClr val="3366FF"/>
                </a:solidFill>
                <a:latin typeface="Calibri" panose="020F0502020204030204" pitchFamily="34" charset="0"/>
                <a:cs typeface="Arial" panose="020B0604020202020204" pitchFamily="34" charset="0"/>
              </a:rPr>
              <a:t>BTC City as Innovative City: ABC Accelerator </a:t>
            </a:r>
            <a:r>
              <a:rPr lang="sl-SI" sz="3200" dirty="0" smtClean="0">
                <a:solidFill>
                  <a:srgbClr val="3366FF"/>
                </a:solidFill>
                <a:latin typeface="Calibri" panose="020F0502020204030204" pitchFamily="34" charset="0"/>
                <a:cs typeface="Arial" panose="020B0604020202020204" pitchFamily="34" charset="0"/>
              </a:rPr>
              <a:t/>
            </a:r>
            <a:br>
              <a:rPr lang="sl-SI" sz="3200" dirty="0" smtClean="0">
                <a:solidFill>
                  <a:srgbClr val="3366FF"/>
                </a:solidFill>
                <a:latin typeface="Calibri" panose="020F0502020204030204" pitchFamily="34" charset="0"/>
                <a:cs typeface="Arial" panose="020B0604020202020204" pitchFamily="34" charset="0"/>
              </a:rPr>
            </a:br>
            <a:r>
              <a:rPr lang="sl-SI" sz="3200" dirty="0" smtClean="0">
                <a:solidFill>
                  <a:srgbClr val="3366FF"/>
                </a:solidFill>
                <a:latin typeface="Calibri" panose="020F0502020204030204" pitchFamily="34" charset="0"/>
                <a:cs typeface="Arial" panose="020B0604020202020204" pitchFamily="34" charset="0"/>
              </a:rPr>
              <a:t/>
            </a:r>
            <a:br>
              <a:rPr lang="sl-SI" sz="3200" dirty="0" smtClean="0">
                <a:solidFill>
                  <a:srgbClr val="3366FF"/>
                </a:solidFill>
                <a:latin typeface="Calibri" panose="020F0502020204030204" pitchFamily="34" charset="0"/>
                <a:cs typeface="Arial" panose="020B0604020202020204" pitchFamily="34" charset="0"/>
              </a:rPr>
            </a:br>
            <a:r>
              <a:rPr lang="en-US" sz="1800" dirty="0" smtClean="0"/>
              <a:t>In </a:t>
            </a:r>
            <a:r>
              <a:rPr lang="en-US" sz="1800" dirty="0">
                <a:solidFill>
                  <a:srgbClr val="007CF9"/>
                </a:solidFill>
              </a:rPr>
              <a:t>March 2015 </a:t>
            </a:r>
            <a:r>
              <a:rPr lang="en-US" sz="1800" dirty="0"/>
              <a:t>BTC </a:t>
            </a:r>
            <a:r>
              <a:rPr lang="sl-SI" sz="1800" dirty="0"/>
              <a:t>C</a:t>
            </a:r>
            <a:r>
              <a:rPr lang="en-US" sz="1800" dirty="0" err="1"/>
              <a:t>ompany</a:t>
            </a:r>
            <a:r>
              <a:rPr lang="en-US" sz="1800" dirty="0"/>
              <a:t> co-created </a:t>
            </a:r>
            <a:r>
              <a:rPr lang="sl-SI" sz="1800" dirty="0"/>
              <a:t>a </a:t>
            </a:r>
            <a:r>
              <a:rPr lang="en-US" sz="1800" dirty="0"/>
              <a:t>new development story </a:t>
            </a:r>
            <a:r>
              <a:rPr lang="sl-SI" sz="1800" dirty="0"/>
              <a:t>of </a:t>
            </a:r>
            <a:r>
              <a:rPr lang="en-US" sz="1800" dirty="0"/>
              <a:t>Slovenia</a:t>
            </a:r>
            <a:r>
              <a:rPr lang="sl-SI" sz="1800" dirty="0"/>
              <a:t>:</a:t>
            </a:r>
            <a:br>
              <a:rPr lang="sl-SI" sz="1800" dirty="0"/>
            </a:br>
            <a:r>
              <a:rPr lang="sl-SI" sz="1800" b="1" dirty="0">
                <a:solidFill>
                  <a:srgbClr val="063E89"/>
                </a:solidFill>
                <a:latin typeface="Arial" panose="020B0604020202020204" pitchFamily="34" charset="0"/>
                <a:cs typeface="Arial" panose="020B0604020202020204" pitchFamily="34" charset="0"/>
              </a:rPr>
              <a:t/>
            </a:r>
            <a:br>
              <a:rPr lang="sl-SI" sz="1800" b="1" dirty="0">
                <a:solidFill>
                  <a:srgbClr val="063E89"/>
                </a:solidFill>
                <a:latin typeface="Arial" panose="020B0604020202020204" pitchFamily="34" charset="0"/>
                <a:cs typeface="Arial" panose="020B0604020202020204" pitchFamily="34" charset="0"/>
              </a:rPr>
            </a:br>
            <a:r>
              <a:rPr lang="sl-SI" sz="1800" b="1" dirty="0" smtClean="0">
                <a:solidFill>
                  <a:srgbClr val="007CF9"/>
                </a:solidFill>
                <a:latin typeface="Arial" panose="020B0604020202020204" pitchFamily="34" charset="0"/>
                <a:cs typeface="Arial" panose="020B0604020202020204" pitchFamily="34" charset="0"/>
              </a:rPr>
              <a:t>ABC Accelerator </a:t>
            </a:r>
            <a:r>
              <a:rPr lang="sl-SI" sz="1800" dirty="0">
                <a:solidFill>
                  <a:srgbClr val="007CF9"/>
                </a:solidFill>
                <a:cs typeface="Arial"/>
              </a:rPr>
              <a:t>(helping young </a:t>
            </a:r>
            <a:r>
              <a:rPr lang="sl-SI" sz="1800" dirty="0" smtClean="0">
                <a:solidFill>
                  <a:srgbClr val="007CF9"/>
                </a:solidFill>
                <a:cs typeface="Arial"/>
              </a:rPr>
              <a:t>companies - </a:t>
            </a:r>
            <a:r>
              <a:rPr lang="sl-SI" sz="1800" dirty="0">
                <a:solidFill>
                  <a:srgbClr val="007CF9"/>
                </a:solidFill>
                <a:cs typeface="Arial"/>
              </a:rPr>
              <a:t>startups, enterprises and business partners build the ecosystem of innovation)</a:t>
            </a:r>
            <a:br>
              <a:rPr lang="sl-SI" sz="1800" dirty="0">
                <a:solidFill>
                  <a:srgbClr val="007CF9"/>
                </a:solidFill>
                <a:cs typeface="Arial"/>
              </a:rPr>
            </a:br>
            <a:r>
              <a:rPr lang="sl-SI" sz="1800" b="1" dirty="0" smtClean="0">
                <a:solidFill>
                  <a:srgbClr val="002060"/>
                </a:solidFill>
                <a:latin typeface="Arial" panose="020B0604020202020204" pitchFamily="34" charset="0"/>
                <a:cs typeface="Arial" panose="020B0604020202020204" pitchFamily="34" charset="0"/>
              </a:rPr>
              <a:t/>
            </a:r>
            <a:br>
              <a:rPr lang="sl-SI" sz="1800" b="1" dirty="0" smtClean="0">
                <a:solidFill>
                  <a:srgbClr val="002060"/>
                </a:solidFill>
                <a:latin typeface="Arial" panose="020B0604020202020204" pitchFamily="34" charset="0"/>
                <a:cs typeface="Arial" panose="020B0604020202020204" pitchFamily="34" charset="0"/>
              </a:rPr>
            </a:br>
            <a:endParaRPr lang="sl-SI" sz="1800" b="1" dirty="0">
              <a:solidFill>
                <a:srgbClr val="00206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666539" y="35636"/>
            <a:ext cx="1477461" cy="776761"/>
          </a:xfrm>
          <a:prstGeom prst="rect">
            <a:avLst/>
          </a:prstGeom>
          <a:ln>
            <a:noFill/>
          </a:ln>
        </p:spPr>
        <p:style>
          <a:lnRef idx="2">
            <a:schemeClr val="accent3"/>
          </a:lnRef>
          <a:fillRef idx="1">
            <a:schemeClr val="lt1"/>
          </a:fillRef>
          <a:effectRef idx="0">
            <a:schemeClr val="accent3"/>
          </a:effectRef>
          <a:fontRef idx="minor">
            <a:schemeClr val="dk1"/>
          </a:fontRef>
        </p:style>
      </p:pic>
      <p:pic>
        <p:nvPicPr>
          <p:cNvPr id="6" name="image2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1960" y="2306953"/>
            <a:ext cx="4553480" cy="747609"/>
          </a:xfrm>
          <a:prstGeom prst="rect">
            <a:avLst/>
          </a:prstGeom>
          <a:ln w="12700">
            <a:miter lim="400000"/>
          </a:ln>
        </p:spPr>
      </p:pic>
      <p:pic>
        <p:nvPicPr>
          <p:cNvPr id="1028" name="Picture 4" descr="ovezana slik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899" y="2659763"/>
            <a:ext cx="2987824" cy="29878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vezana slik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8062" y="3067158"/>
            <a:ext cx="5527157" cy="28889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zultat iskanja slik za ABC accelerator ljubljan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2843" y="4901958"/>
            <a:ext cx="4187256" cy="23291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vezana slik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4" y="5021287"/>
            <a:ext cx="3131840" cy="2090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8672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txBox="1">
            <a:spLocks/>
          </p:cNvSpPr>
          <p:nvPr/>
        </p:nvSpPr>
        <p:spPr>
          <a:xfrm>
            <a:off x="251520" y="267222"/>
            <a:ext cx="8496943" cy="1138773"/>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mj-cs"/>
              </a:defRPr>
            </a:lvl1pPr>
            <a:lvl2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2pPr>
            <a:lvl3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3pPr>
            <a:lvl4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4pPr>
            <a:lvl5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charset="0"/>
              </a:defRPr>
            </a:lvl5pPr>
            <a:lvl6pPr marL="457200" algn="ctr" defTabSz="457200" rtl="0" fontAlgn="base">
              <a:spcBef>
                <a:spcPct val="0"/>
              </a:spcBef>
              <a:spcAft>
                <a:spcPct val="0"/>
              </a:spcAft>
              <a:defRPr sz="4400">
                <a:solidFill>
                  <a:schemeClr val="tx1"/>
                </a:solidFill>
                <a:latin typeface="Arial" panose="020B0604020202020204" pitchFamily="34" charset="0"/>
              </a:defRPr>
            </a:lvl6pPr>
            <a:lvl7pPr marL="914400" algn="ctr" defTabSz="457200" rtl="0" fontAlgn="base">
              <a:spcBef>
                <a:spcPct val="0"/>
              </a:spcBef>
              <a:spcAft>
                <a:spcPct val="0"/>
              </a:spcAft>
              <a:defRPr sz="4400">
                <a:solidFill>
                  <a:schemeClr val="tx1"/>
                </a:solidFill>
                <a:latin typeface="Arial" panose="020B0604020202020204" pitchFamily="34" charset="0"/>
              </a:defRPr>
            </a:lvl7pPr>
            <a:lvl8pPr marL="1371600" algn="ctr" defTabSz="457200" rtl="0" fontAlgn="base">
              <a:spcBef>
                <a:spcPct val="0"/>
              </a:spcBef>
              <a:spcAft>
                <a:spcPct val="0"/>
              </a:spcAft>
              <a:defRPr sz="4400">
                <a:solidFill>
                  <a:schemeClr val="tx1"/>
                </a:solidFill>
                <a:latin typeface="Arial" panose="020B0604020202020204" pitchFamily="34" charset="0"/>
              </a:defRPr>
            </a:lvl8pPr>
            <a:lvl9pPr marL="1828800" algn="ctr" defTabSz="457200" rtl="0" fontAlgn="base">
              <a:spcBef>
                <a:spcPct val="0"/>
              </a:spcBef>
              <a:spcAft>
                <a:spcPct val="0"/>
              </a:spcAft>
              <a:defRPr sz="4400">
                <a:solidFill>
                  <a:schemeClr val="tx1"/>
                </a:solidFill>
                <a:latin typeface="Arial" panose="020B0604020202020204" pitchFamily="34" charset="0"/>
              </a:defRPr>
            </a:lvl9pPr>
          </a:lstStyle>
          <a:p>
            <a:pPr algn="l">
              <a:defRPr/>
            </a:pPr>
            <a:r>
              <a:rPr lang="en-US" sz="3600" b="0" dirty="0" smtClean="0">
                <a:solidFill>
                  <a:srgbClr val="3366FF"/>
                </a:solidFill>
                <a:latin typeface="Calibri" panose="020F0502020204030204" pitchFamily="34" charset="0"/>
                <a:cs typeface="Arial" panose="020B0604020202020204" pitchFamily="34" charset="0"/>
              </a:rPr>
              <a:t>BTC </a:t>
            </a:r>
            <a:r>
              <a:rPr lang="sl-SI" sz="3600" b="0" dirty="0" err="1" smtClean="0">
                <a:solidFill>
                  <a:srgbClr val="3366FF"/>
                </a:solidFill>
                <a:latin typeface="Calibri" panose="020F0502020204030204" pitchFamily="34" charset="0"/>
                <a:cs typeface="Arial" panose="020B0604020202020204" pitchFamily="34" charset="0"/>
              </a:rPr>
              <a:t>City</a:t>
            </a:r>
            <a:r>
              <a:rPr lang="sl-SI" sz="3600" b="0" dirty="0" smtClean="0">
                <a:solidFill>
                  <a:srgbClr val="3366FF"/>
                </a:solidFill>
                <a:latin typeface="Calibri" panose="020F0502020204030204" pitchFamily="34" charset="0"/>
                <a:cs typeface="Arial" panose="020B0604020202020204" pitchFamily="34" charset="0"/>
              </a:rPr>
              <a:t> </a:t>
            </a:r>
            <a:r>
              <a:rPr lang="en-US" sz="3600" b="0" dirty="0" smtClean="0">
                <a:solidFill>
                  <a:srgbClr val="3366FF"/>
                </a:solidFill>
                <a:latin typeface="Calibri" panose="020F0502020204030204" pitchFamily="34" charset="0"/>
                <a:cs typeface="Arial" panose="020B0604020202020204" pitchFamily="34" charset="0"/>
              </a:rPr>
              <a:t>as Innovative </a:t>
            </a:r>
            <a:r>
              <a:rPr lang="sl-SI" sz="3600" b="0" dirty="0" smtClean="0">
                <a:solidFill>
                  <a:srgbClr val="3366FF"/>
                </a:solidFill>
                <a:latin typeface="Calibri" panose="020F0502020204030204" pitchFamily="34" charset="0"/>
                <a:cs typeface="Arial" panose="020B0604020202020204" pitchFamily="34" charset="0"/>
              </a:rPr>
              <a:t>C</a:t>
            </a:r>
            <a:r>
              <a:rPr lang="en-US" sz="3600" b="0" dirty="0" err="1" smtClean="0">
                <a:solidFill>
                  <a:srgbClr val="3366FF"/>
                </a:solidFill>
                <a:latin typeface="Calibri" panose="020F0502020204030204" pitchFamily="34" charset="0"/>
                <a:cs typeface="Arial" panose="020B0604020202020204" pitchFamily="34" charset="0"/>
              </a:rPr>
              <a:t>ity</a:t>
            </a:r>
            <a:r>
              <a:rPr lang="en-US" sz="3600" b="0" dirty="0" smtClean="0">
                <a:solidFill>
                  <a:srgbClr val="3366FF"/>
                </a:solidFill>
                <a:latin typeface="Calibri" panose="020F0502020204030204" pitchFamily="34" charset="0"/>
                <a:cs typeface="Arial" panose="020B0604020202020204" pitchFamily="34" charset="0"/>
              </a:rPr>
              <a:t>: ABC Accelerator </a:t>
            </a:r>
            <a:endParaRPr lang="en-US" sz="3600" b="0" dirty="0">
              <a:solidFill>
                <a:srgbClr val="3366FF"/>
              </a:solidFill>
              <a:latin typeface="Calibri" panose="020F0502020204030204" pitchFamily="34" charset="0"/>
              <a:cs typeface="Arial" panose="020B0604020202020204" pitchFamily="34" charset="0"/>
            </a:endParaRPr>
          </a:p>
        </p:txBody>
      </p:sp>
      <p:pic>
        <p:nvPicPr>
          <p:cNvPr id="6" name="Slika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56992"/>
            <a:ext cx="5040313" cy="364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oljeZBesedilom 11"/>
          <p:cNvSpPr txBox="1"/>
          <p:nvPr/>
        </p:nvSpPr>
        <p:spPr>
          <a:xfrm>
            <a:off x="5043654" y="1196752"/>
            <a:ext cx="3996900" cy="575542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342900" indent="-342900">
              <a:buFont typeface="Arial" panose="020B0604020202020204" pitchFamily="34" charset="0"/>
              <a:buChar char="•"/>
              <a:defRPr/>
            </a:pPr>
            <a:r>
              <a:rPr lang="en-US" sz="1600" b="0" dirty="0">
                <a:latin typeface="Calibri" panose="020F0502020204030204" pitchFamily="34" charset="0"/>
              </a:rPr>
              <a:t>In last </a:t>
            </a:r>
            <a:r>
              <a:rPr lang="sl-SI" sz="1600" dirty="0">
                <a:latin typeface="Calibri" panose="020F0502020204030204" pitchFamily="34" charset="0"/>
              </a:rPr>
              <a:t>3</a:t>
            </a:r>
            <a:r>
              <a:rPr lang="sl-SI" sz="1600" dirty="0" smtClean="0">
                <a:latin typeface="Calibri" panose="020F0502020204030204" pitchFamily="34" charset="0"/>
              </a:rPr>
              <a:t> </a:t>
            </a:r>
            <a:r>
              <a:rPr lang="sl-SI" sz="1600" dirty="0" err="1" smtClean="0">
                <a:latin typeface="Calibri" panose="020F0502020204030204" pitchFamily="34" charset="0"/>
              </a:rPr>
              <a:t>years</a:t>
            </a:r>
            <a:r>
              <a:rPr lang="en-US" sz="1600" dirty="0" smtClean="0">
                <a:latin typeface="Calibri" panose="020F0502020204030204" pitchFamily="34" charset="0"/>
              </a:rPr>
              <a:t> </a:t>
            </a:r>
            <a:r>
              <a:rPr lang="en-US" sz="1600" b="0" dirty="0">
                <a:latin typeface="Calibri" panose="020F0502020204030204" pitchFamily="34" charset="0"/>
              </a:rPr>
              <a:t>we accelerated </a:t>
            </a:r>
            <a:r>
              <a:rPr lang="sl-SI" sz="1600" dirty="0" smtClean="0">
                <a:solidFill>
                  <a:srgbClr val="0070C0"/>
                </a:solidFill>
                <a:latin typeface="Calibri" panose="020F0502020204030204" pitchFamily="34" charset="0"/>
              </a:rPr>
              <a:t>90</a:t>
            </a:r>
            <a:r>
              <a:rPr lang="en-US" sz="1600" b="0" dirty="0" smtClean="0">
                <a:latin typeface="Calibri" panose="020F0502020204030204" pitchFamily="34" charset="0"/>
              </a:rPr>
              <a:t> </a:t>
            </a:r>
            <a:r>
              <a:rPr lang="en-US" sz="1600" b="0" dirty="0">
                <a:latin typeface="Calibri" panose="020F0502020204030204" pitchFamily="34" charset="0"/>
              </a:rPr>
              <a:t>startups</a:t>
            </a:r>
            <a:r>
              <a:rPr lang="sl-SI" sz="1600" b="0" dirty="0">
                <a:latin typeface="Calibri" panose="020F0502020204030204" pitchFamily="34" charset="0"/>
              </a:rPr>
              <a:t> f</a:t>
            </a:r>
            <a:r>
              <a:rPr lang="en-US" sz="1600" b="0" dirty="0">
                <a:latin typeface="Calibri" panose="020F0502020204030204" pitchFamily="34" charset="0"/>
              </a:rPr>
              <a:t>rom </a:t>
            </a:r>
            <a:r>
              <a:rPr lang="en-US" sz="1600" dirty="0" smtClean="0">
                <a:solidFill>
                  <a:srgbClr val="0070C0"/>
                </a:solidFill>
                <a:latin typeface="Calibri" panose="020F0502020204030204" pitchFamily="34" charset="0"/>
              </a:rPr>
              <a:t>24</a:t>
            </a:r>
            <a:r>
              <a:rPr lang="en-US" sz="1600" b="0" dirty="0" smtClean="0">
                <a:latin typeface="Calibri" panose="020F0502020204030204" pitchFamily="34" charset="0"/>
              </a:rPr>
              <a:t> </a:t>
            </a:r>
            <a:r>
              <a:rPr lang="en-US" sz="1600" b="0" dirty="0">
                <a:latin typeface="Calibri" panose="020F0502020204030204" pitchFamily="34" charset="0"/>
              </a:rPr>
              <a:t>different countries</a:t>
            </a:r>
            <a:r>
              <a:rPr lang="en-US" sz="1600" b="0" dirty="0" smtClean="0">
                <a:latin typeface="Calibri" panose="020F0502020204030204" pitchFamily="34" charset="0"/>
              </a:rPr>
              <a:t>.</a:t>
            </a:r>
          </a:p>
          <a:p>
            <a:pPr>
              <a:defRPr/>
            </a:pPr>
            <a:endParaRPr lang="sl-SI" sz="1600" b="0" dirty="0">
              <a:latin typeface="Calibri" panose="020F0502020204030204" pitchFamily="34" charset="0"/>
            </a:endParaRPr>
          </a:p>
          <a:p>
            <a:pPr marL="342900" indent="-342900">
              <a:buFont typeface="Arial" panose="020B0604020202020204" pitchFamily="34" charset="0"/>
              <a:buChar char="•"/>
              <a:defRPr/>
            </a:pPr>
            <a:r>
              <a:rPr lang="en-US" sz="1600" b="0" dirty="0">
                <a:solidFill>
                  <a:srgbClr val="007CF9"/>
                </a:solidFill>
                <a:latin typeface="Calibri" panose="020F0502020204030204" pitchFamily="34" charset="0"/>
              </a:rPr>
              <a:t>ABC Accelerator </a:t>
            </a:r>
            <a:r>
              <a:rPr lang="sl-SI" sz="1600" b="0" dirty="0">
                <a:latin typeface="Calibri" panose="020F0502020204030204" pitchFamily="34" charset="0"/>
              </a:rPr>
              <a:t>became</a:t>
            </a:r>
            <a:r>
              <a:rPr lang="en-US" sz="1600" b="0" dirty="0">
                <a:latin typeface="Calibri" panose="020F0502020204030204" pitchFamily="34" charset="0"/>
              </a:rPr>
              <a:t> the best accelerator in Central Europe</a:t>
            </a:r>
            <a:r>
              <a:rPr lang="sl-SI" sz="1600" b="0" dirty="0">
                <a:latin typeface="Calibri" panose="020F0502020204030204" pitchFamily="34" charset="0"/>
              </a:rPr>
              <a:t> on 25th of November </a:t>
            </a:r>
            <a:r>
              <a:rPr lang="sl-SI" sz="1600" b="0" dirty="0" smtClean="0">
                <a:latin typeface="Calibri" panose="020F0502020204030204" pitchFamily="34" charset="0"/>
              </a:rPr>
              <a:t>2017</a:t>
            </a:r>
          </a:p>
          <a:p>
            <a:pPr>
              <a:defRPr/>
            </a:pPr>
            <a:endParaRPr lang="en-US" sz="1600" b="0" dirty="0">
              <a:latin typeface="Calibri" panose="020F0502020204030204" pitchFamily="34" charset="0"/>
            </a:endParaRPr>
          </a:p>
          <a:p>
            <a:pPr marL="342900" indent="-342900">
              <a:buFont typeface="Arial" panose="020B0604020202020204" pitchFamily="34" charset="0"/>
              <a:buChar char="•"/>
              <a:defRPr/>
            </a:pPr>
            <a:r>
              <a:rPr lang="sl-SI" sz="1600" b="0" dirty="0" err="1" smtClean="0">
                <a:latin typeface="Calibri" panose="020F0502020204030204" pitchFamily="34" charset="0"/>
              </a:rPr>
              <a:t>Currently</a:t>
            </a:r>
            <a:r>
              <a:rPr lang="sl-SI" sz="1600" b="0" dirty="0" smtClean="0">
                <a:latin typeface="Calibri" panose="020F0502020204030204" pitchFamily="34" charset="0"/>
              </a:rPr>
              <a:t> </a:t>
            </a:r>
            <a:r>
              <a:rPr lang="sl-SI" sz="1600" b="0" dirty="0" err="1" smtClean="0">
                <a:latin typeface="Calibri" panose="020F0502020204030204" pitchFamily="34" charset="0"/>
              </a:rPr>
              <a:t>running</a:t>
            </a:r>
            <a:r>
              <a:rPr lang="sl-SI" sz="1600" b="0" dirty="0" smtClean="0">
                <a:latin typeface="Calibri" panose="020F0502020204030204" pitchFamily="34" charset="0"/>
              </a:rPr>
              <a:t> </a:t>
            </a:r>
            <a:r>
              <a:rPr lang="sl-SI" sz="1600" b="0" dirty="0" err="1" smtClean="0">
                <a:latin typeface="Calibri" panose="020F0502020204030204" pitchFamily="34" charset="0"/>
              </a:rPr>
              <a:t>our</a:t>
            </a:r>
            <a:r>
              <a:rPr lang="sl-SI" sz="1600" b="0" dirty="0" smtClean="0">
                <a:latin typeface="Calibri" panose="020F0502020204030204" pitchFamily="34" charset="0"/>
              </a:rPr>
              <a:t> 6th program </a:t>
            </a:r>
            <a:r>
              <a:rPr lang="sl-SI" sz="1600" b="0" dirty="0" err="1" smtClean="0">
                <a:latin typeface="Calibri" panose="020F0502020204030204" pitchFamily="34" charset="0"/>
              </a:rPr>
              <a:t>for</a:t>
            </a:r>
            <a:r>
              <a:rPr lang="sl-SI" sz="1600" b="0" dirty="0" smtClean="0">
                <a:latin typeface="Calibri" panose="020F0502020204030204" pitchFamily="34" charset="0"/>
              </a:rPr>
              <a:t> </a:t>
            </a:r>
            <a:r>
              <a:rPr lang="sl-SI" sz="1600" b="0" dirty="0" err="1" smtClean="0">
                <a:latin typeface="Calibri" panose="020F0502020204030204" pitchFamily="34" charset="0"/>
              </a:rPr>
              <a:t>startups</a:t>
            </a:r>
            <a:r>
              <a:rPr lang="sl-SI" sz="1600" b="0" dirty="0" smtClean="0">
                <a:latin typeface="Calibri" panose="020F0502020204030204" pitchFamily="34" charset="0"/>
              </a:rPr>
              <a:t> – DEEP TECH</a:t>
            </a:r>
            <a:endParaRPr lang="sl-SI" sz="1600" b="0" dirty="0">
              <a:latin typeface="Calibri" panose="020F0502020204030204" pitchFamily="34" charset="0"/>
            </a:endParaRPr>
          </a:p>
          <a:p>
            <a:pPr>
              <a:defRPr/>
            </a:pPr>
            <a:endParaRPr lang="en-US" sz="1600" b="0" dirty="0">
              <a:latin typeface="Calibri" panose="020F0502020204030204" pitchFamily="34" charset="0"/>
            </a:endParaRPr>
          </a:p>
          <a:p>
            <a:pPr marL="342900" indent="-342900">
              <a:buFont typeface="Arial" panose="020B0604020202020204" pitchFamily="34" charset="0"/>
              <a:buChar char="•"/>
              <a:defRPr/>
            </a:pPr>
            <a:r>
              <a:rPr lang="en-US" sz="1600" b="0" dirty="0">
                <a:latin typeface="Calibri" panose="020F0502020204030204" pitchFamily="34" charset="0"/>
              </a:rPr>
              <a:t>We have all-inclusive package with apartments,</a:t>
            </a:r>
            <a:r>
              <a:rPr lang="sl-SI" sz="1600" b="0" dirty="0">
                <a:latin typeface="Calibri" panose="020F0502020204030204" pitchFamily="34" charset="0"/>
              </a:rPr>
              <a:t> </a:t>
            </a:r>
            <a:r>
              <a:rPr lang="en-US" sz="1600" b="0" dirty="0">
                <a:latin typeface="Calibri" panose="020F0502020204030204" pitchFamily="34" charset="0"/>
              </a:rPr>
              <a:t>developers, legal etc.</a:t>
            </a:r>
            <a:endParaRPr lang="sl-SI" sz="1600" b="0" dirty="0">
              <a:latin typeface="Calibri" panose="020F0502020204030204" pitchFamily="34" charset="0"/>
            </a:endParaRPr>
          </a:p>
          <a:p>
            <a:pPr>
              <a:defRPr/>
            </a:pPr>
            <a:endParaRPr lang="sl-SI" sz="1600" b="0" dirty="0">
              <a:latin typeface="Calibri" panose="020F0502020204030204" pitchFamily="34" charset="0"/>
            </a:endParaRPr>
          </a:p>
          <a:p>
            <a:pPr marL="342900" indent="-342900">
              <a:buFont typeface="Arial" panose="020B0604020202020204" pitchFamily="34" charset="0"/>
              <a:buChar char="•"/>
              <a:defRPr/>
            </a:pPr>
            <a:r>
              <a:rPr lang="en-US" sz="1600" b="0" dirty="0">
                <a:latin typeface="Calibri" panose="020F0502020204030204" pitchFamily="34" charset="0"/>
              </a:rPr>
              <a:t>Collected more than </a:t>
            </a:r>
            <a:r>
              <a:rPr lang="en-US" sz="1600" dirty="0">
                <a:solidFill>
                  <a:srgbClr val="007CF9"/>
                </a:solidFill>
                <a:latin typeface="Calibri" panose="020F0502020204030204" pitchFamily="34" charset="0"/>
              </a:rPr>
              <a:t>30 mil </a:t>
            </a:r>
            <a:r>
              <a:rPr lang="en-US" sz="1600" b="0" dirty="0">
                <a:latin typeface="Calibri" panose="020F0502020204030204" pitchFamily="34" charset="0"/>
              </a:rPr>
              <a:t>of investments into our startups.</a:t>
            </a:r>
            <a:endParaRPr lang="sl-SI" sz="1600" b="0" dirty="0">
              <a:latin typeface="Calibri" panose="020F0502020204030204" pitchFamily="34" charset="0"/>
            </a:endParaRPr>
          </a:p>
          <a:p>
            <a:pPr marL="342900" indent="-342900">
              <a:buFont typeface="Arial" panose="020B0604020202020204" pitchFamily="34" charset="0"/>
              <a:buChar char="•"/>
              <a:defRPr/>
            </a:pPr>
            <a:endParaRPr lang="sl-SI" sz="1600" b="0" dirty="0">
              <a:latin typeface="Calibri" panose="020F0502020204030204" pitchFamily="34" charset="0"/>
            </a:endParaRPr>
          </a:p>
          <a:p>
            <a:pPr marL="342900" indent="-342900">
              <a:buFont typeface="Arial" panose="020B0604020202020204" pitchFamily="34" charset="0"/>
              <a:buChar char="•"/>
              <a:defRPr/>
            </a:pPr>
            <a:r>
              <a:rPr lang="en-US" sz="1600" b="0" dirty="0">
                <a:latin typeface="Calibri" panose="020F0502020204030204" pitchFamily="34" charset="0"/>
              </a:rPr>
              <a:t>Created more than </a:t>
            </a:r>
            <a:r>
              <a:rPr lang="en-US" sz="1600" dirty="0">
                <a:solidFill>
                  <a:srgbClr val="007CF9"/>
                </a:solidFill>
                <a:latin typeface="Calibri" panose="020F0502020204030204" pitchFamily="34" charset="0"/>
              </a:rPr>
              <a:t>1,000 new jobs.</a:t>
            </a:r>
          </a:p>
          <a:p>
            <a:pPr>
              <a:defRPr/>
            </a:pPr>
            <a:endParaRPr lang="sl-SI" sz="1600" b="0" dirty="0" smtClean="0">
              <a:latin typeface="Calibri" panose="020F0502020204030204" pitchFamily="34" charset="0"/>
            </a:endParaRPr>
          </a:p>
          <a:p>
            <a:pPr marL="342900" indent="-342900">
              <a:buFont typeface="Arial" panose="020B0604020202020204" pitchFamily="34" charset="0"/>
              <a:buChar char="•"/>
              <a:defRPr/>
            </a:pPr>
            <a:endParaRPr lang="sl-SI" sz="1600" b="0" dirty="0" smtClean="0">
              <a:latin typeface="Calibri" panose="020F0502020204030204" pitchFamily="34" charset="0"/>
            </a:endParaRPr>
          </a:p>
          <a:p>
            <a:pPr marL="342900" indent="-342900">
              <a:buFont typeface="Arial" panose="020B0604020202020204" pitchFamily="34" charset="0"/>
              <a:buChar char="•"/>
              <a:defRPr/>
            </a:pPr>
            <a:endParaRPr lang="sl-SI" sz="1600" b="0" dirty="0">
              <a:latin typeface="Calibri" panose="020F0502020204030204" pitchFamily="34" charset="0"/>
            </a:endParaRPr>
          </a:p>
          <a:p>
            <a:pPr marL="342900" indent="-342900">
              <a:buFont typeface="Arial" panose="020B0604020202020204" pitchFamily="34" charset="0"/>
              <a:buChar char="•"/>
              <a:defRPr/>
            </a:pPr>
            <a:endParaRPr lang="sl-SI" sz="1600" b="0" dirty="0" smtClean="0">
              <a:latin typeface="Calibri" panose="020F0502020204030204" pitchFamily="34" charset="0"/>
            </a:endParaRPr>
          </a:p>
          <a:p>
            <a:pPr marL="342900" indent="-342900">
              <a:buFont typeface="Arial" panose="020B0604020202020204" pitchFamily="34" charset="0"/>
              <a:buChar char="•"/>
              <a:defRPr/>
            </a:pPr>
            <a:endParaRPr lang="sl-SI" sz="1600" b="0" dirty="0">
              <a:latin typeface="Calibri" panose="020F0502020204030204" pitchFamily="34" charset="0"/>
            </a:endParaRPr>
          </a:p>
          <a:p>
            <a:pPr marL="342900" indent="-342900">
              <a:buFont typeface="Arial" panose="020B0604020202020204" pitchFamily="34" charset="0"/>
              <a:buChar char="•"/>
              <a:defRPr/>
            </a:pPr>
            <a:endParaRPr lang="en-US" sz="1600" b="0" dirty="0">
              <a:latin typeface="Calibri" panose="020F0502020204030204" pitchFamily="34" charset="0"/>
            </a:endParaRPr>
          </a:p>
        </p:txBody>
      </p:sp>
      <p:pic>
        <p:nvPicPr>
          <p:cNvPr id="1030" name="Picture 6" descr="Rezultat iskanja slik za abc accelerato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247" y="1196752"/>
            <a:ext cx="4757818"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880057"/>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71257" y="3973525"/>
            <a:ext cx="4572743" cy="2736304"/>
          </a:xfrm>
          <a:prstGeom prst="rect">
            <a:avLst/>
          </a:prstGeom>
        </p:spPr>
      </p:pic>
      <p:pic>
        <p:nvPicPr>
          <p:cNvPr id="6" name="Picture 5" descr="ABCEdG Opening pag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46" y="3861049"/>
            <a:ext cx="4444811" cy="2800192"/>
          </a:xfrm>
          <a:prstGeom prst="rect">
            <a:avLst/>
          </a:prstGeom>
        </p:spPr>
      </p:pic>
      <p:sp>
        <p:nvSpPr>
          <p:cNvPr id="7" name="Abgerundetes Rechteck 5"/>
          <p:cNvSpPr/>
          <p:nvPr/>
        </p:nvSpPr>
        <p:spPr>
          <a:xfrm>
            <a:off x="611560" y="89802"/>
            <a:ext cx="7404630" cy="9713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800" b="1" dirty="0" smtClean="0"/>
              <a:t>Engine </a:t>
            </a:r>
            <a:r>
              <a:rPr lang="de-DE" sz="2800" b="1" dirty="0" err="1" smtClean="0"/>
              <a:t>of</a:t>
            </a:r>
            <a:r>
              <a:rPr lang="de-DE" sz="2800" b="1" dirty="0" smtClean="0"/>
              <a:t> </a:t>
            </a:r>
            <a:r>
              <a:rPr lang="de-DE" sz="2800" dirty="0"/>
              <a:t>I</a:t>
            </a:r>
            <a:r>
              <a:rPr lang="de-DE" sz="2800" b="1" dirty="0" smtClean="0"/>
              <a:t>nnovation: ABC </a:t>
            </a:r>
            <a:r>
              <a:rPr lang="de-DE" sz="2800" b="1" dirty="0" err="1" smtClean="0"/>
              <a:t>Accelerator</a:t>
            </a:r>
            <a:r>
              <a:rPr lang="de-DE" sz="2800" b="1" dirty="0" smtClean="0"/>
              <a:t>  </a:t>
            </a:r>
            <a:endParaRPr lang="de-DE" sz="2800" b="1" dirty="0"/>
          </a:p>
        </p:txBody>
      </p:sp>
      <p:pic>
        <p:nvPicPr>
          <p:cNvPr id="8" name="Picture 7"/>
          <p:cNvPicPr>
            <a:picLocks noChangeAspect="1"/>
          </p:cNvPicPr>
          <p:nvPr/>
        </p:nvPicPr>
        <p:blipFill>
          <a:blip r:embed="rId4"/>
          <a:stretch>
            <a:fillRect/>
          </a:stretch>
        </p:blipFill>
        <p:spPr>
          <a:xfrm>
            <a:off x="3224103" y="1353282"/>
            <a:ext cx="2586743" cy="2328069"/>
          </a:xfrm>
          <a:prstGeom prst="rect">
            <a:avLst/>
          </a:prstGeom>
        </p:spPr>
      </p:pic>
      <p:pic>
        <p:nvPicPr>
          <p:cNvPr id="9" name="Picture 8"/>
          <p:cNvPicPr>
            <a:picLocks noChangeAspect="1"/>
          </p:cNvPicPr>
          <p:nvPr/>
        </p:nvPicPr>
        <p:blipFill>
          <a:blip r:embed="rId5"/>
          <a:stretch>
            <a:fillRect/>
          </a:stretch>
        </p:blipFill>
        <p:spPr>
          <a:xfrm>
            <a:off x="383900" y="2539385"/>
            <a:ext cx="1220916" cy="1066547"/>
          </a:xfrm>
          <a:prstGeom prst="rect">
            <a:avLst/>
          </a:prstGeom>
        </p:spPr>
      </p:pic>
      <p:pic>
        <p:nvPicPr>
          <p:cNvPr id="14" name="Picture 13"/>
          <p:cNvPicPr>
            <a:picLocks noChangeAspect="1"/>
          </p:cNvPicPr>
          <p:nvPr/>
        </p:nvPicPr>
        <p:blipFill>
          <a:blip r:embed="rId6"/>
          <a:stretch>
            <a:fillRect/>
          </a:stretch>
        </p:blipFill>
        <p:spPr>
          <a:xfrm>
            <a:off x="7430133" y="1635175"/>
            <a:ext cx="1379216" cy="1605654"/>
          </a:xfrm>
          <a:prstGeom prst="rect">
            <a:avLst/>
          </a:prstGeom>
        </p:spPr>
      </p:pic>
      <p:pic>
        <p:nvPicPr>
          <p:cNvPr id="15" name="Picture 14"/>
          <p:cNvPicPr>
            <a:picLocks noChangeAspect="1"/>
          </p:cNvPicPr>
          <p:nvPr/>
        </p:nvPicPr>
        <p:blipFill>
          <a:blip r:embed="rId7"/>
          <a:stretch>
            <a:fillRect/>
          </a:stretch>
        </p:blipFill>
        <p:spPr>
          <a:xfrm>
            <a:off x="446849" y="1412776"/>
            <a:ext cx="1181858" cy="1025226"/>
          </a:xfrm>
          <a:prstGeom prst="rect">
            <a:avLst/>
          </a:prstGeom>
        </p:spPr>
      </p:pic>
      <p:pic>
        <p:nvPicPr>
          <p:cNvPr id="16" name="Picture 15"/>
          <p:cNvPicPr>
            <a:picLocks noChangeAspect="1"/>
          </p:cNvPicPr>
          <p:nvPr/>
        </p:nvPicPr>
        <p:blipFill>
          <a:blip r:embed="rId8"/>
          <a:stretch>
            <a:fillRect/>
          </a:stretch>
        </p:blipFill>
        <p:spPr>
          <a:xfrm>
            <a:off x="1728696" y="1689666"/>
            <a:ext cx="1379391" cy="1269667"/>
          </a:xfrm>
          <a:prstGeom prst="rect">
            <a:avLst/>
          </a:prstGeom>
        </p:spPr>
      </p:pic>
      <p:pic>
        <p:nvPicPr>
          <p:cNvPr id="17" name="Picture 16"/>
          <p:cNvPicPr>
            <a:picLocks noChangeAspect="1"/>
          </p:cNvPicPr>
          <p:nvPr/>
        </p:nvPicPr>
        <p:blipFill>
          <a:blip r:embed="rId9"/>
          <a:stretch>
            <a:fillRect/>
          </a:stretch>
        </p:blipFill>
        <p:spPr>
          <a:xfrm>
            <a:off x="6029656" y="1881559"/>
            <a:ext cx="1181667" cy="1087884"/>
          </a:xfrm>
          <a:prstGeom prst="rect">
            <a:avLst/>
          </a:prstGeom>
        </p:spPr>
      </p:pic>
    </p:spTree>
    <p:extLst>
      <p:ext uri="{BB962C8B-B14F-4D97-AF65-F5344CB8AC3E}">
        <p14:creationId xmlns:p14="http://schemas.microsoft.com/office/powerpoint/2010/main" val="96154595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3Jk9RQ81wUSmiqwrcR.aO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IFk65Tnt6EGqNOod0m64E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J1J0XXQLVEuJzDZAF_2vi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pfTQerPQ40motb_G3gFDS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5NLHYS6I.0.NXFQeCX4wR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XDhFVCx4EUeIwj3gjN4nc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pMxvKjIhLkKQYtmmFG0ff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SEgTKUMNMke10w5KgMQYp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4oSdj8z6O06s9oEDJIyj8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wJxXHX.XUE2JSb5QoV33n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hEMNXfmlMkiofjNsWDqnu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VRH3kUZFIE6CvPDvbD2EEg"/>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E7D6ECDB811A45922ED5C1A71ACB79" ma:contentTypeVersion="2" ma:contentTypeDescription="Create a new document." ma:contentTypeScope="" ma:versionID="d5c1e3eced9432effc896d6d671fb85d">
  <xsd:schema xmlns:xsd="http://www.w3.org/2001/XMLSchema" xmlns:xs="http://www.w3.org/2001/XMLSchema" xmlns:p="http://schemas.microsoft.com/office/2006/metadata/properties" xmlns:ns1="http://schemas.microsoft.com/sharepoint/v3" xmlns:ns2="36b7c30c-7c50-442e-a1dc-1f77de7b5d32" targetNamespace="http://schemas.microsoft.com/office/2006/metadata/properties" ma:root="true" ma:fieldsID="6a075c29d8c2f3189a859649411697ba" ns1:_="" ns2:_="">
    <xsd:import namespace="http://schemas.microsoft.com/sharepoint/v3"/>
    <xsd:import namespace="36b7c30c-7c50-442e-a1dc-1f77de7b5d32"/>
    <xsd:element name="properties">
      <xsd:complexType>
        <xsd:sequence>
          <xsd:element name="documentManagement">
            <xsd:complexType>
              <xsd:all>
                <xsd:element ref="ns1:PublishingStartDate" minOccurs="0"/>
                <xsd:element ref="ns1:PublishingExpirationDate" minOccurs="0"/>
                <xsd:element ref="ns2:Opomb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6b7c30c-7c50-442e-a1dc-1f77de7b5d32" elementFormDefault="qualified">
    <xsd:import namespace="http://schemas.microsoft.com/office/2006/documentManagement/types"/>
    <xsd:import namespace="http://schemas.microsoft.com/office/infopath/2007/PartnerControls"/>
    <xsd:element name="Opomba" ma:index="10" nillable="true" ma:displayName="Opomba" ma:internalName="Opomba">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8698D5-6AFE-4E98-BBF1-C3822A0989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6b7c30c-7c50-442e-a1dc-1f77de7b5d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73691</TotalTime>
  <Words>1176</Words>
  <Application>Microsoft Office PowerPoint</Application>
  <PresentationFormat>Diaprojekcija na zaslonu (4:3)</PresentationFormat>
  <Paragraphs>202</Paragraphs>
  <Slides>26</Slides>
  <Notes>4</Notes>
  <HiddenSlides>0</HiddenSlides>
  <MMClips>0</MMClips>
  <ScaleCrop>false</ScaleCrop>
  <HeadingPairs>
    <vt:vector size="6" baseType="variant">
      <vt:variant>
        <vt:lpstr>Uporabljene pisave</vt:lpstr>
      </vt:variant>
      <vt:variant>
        <vt:i4>8</vt:i4>
      </vt:variant>
      <vt:variant>
        <vt:lpstr>Tema</vt:lpstr>
      </vt:variant>
      <vt:variant>
        <vt:i4>2</vt:i4>
      </vt:variant>
      <vt:variant>
        <vt:lpstr>Naslovi diapozitivov</vt:lpstr>
      </vt:variant>
      <vt:variant>
        <vt:i4>26</vt:i4>
      </vt:variant>
    </vt:vector>
  </HeadingPairs>
  <TitlesOfParts>
    <vt:vector size="36" baseType="lpstr">
      <vt:lpstr>MS PGothic</vt:lpstr>
      <vt:lpstr>MS PGothic</vt:lpstr>
      <vt:lpstr>Arial</vt:lpstr>
      <vt:lpstr>Arial Bold</vt:lpstr>
      <vt:lpstr>Calibri</vt:lpstr>
      <vt:lpstr>Century</vt:lpstr>
      <vt:lpstr>Century Gothic</vt:lpstr>
      <vt:lpstr>Mangal</vt:lpstr>
      <vt:lpstr>1_Office Theme</vt:lpstr>
      <vt:lpstr>1_Officeova tema</vt:lpstr>
      <vt:lpstr>BTC Company Business Transformation Center  </vt:lpstr>
      <vt:lpstr>BTC City represents one of the largest  business, shopping, entertainment, recreational and cultural centers in Europe.</vt:lpstr>
      <vt:lpstr>More than 60 years of tradition: </vt:lpstr>
      <vt:lpstr>Innovative, Smart City- BTC CITY</vt:lpstr>
      <vt:lpstr>With strong global multinational companies we are building Interconnecting Ecosystems</vt:lpstr>
      <vt:lpstr>BTC as Business Transformation Center  (BTC Living Lab - unique Innovative concept)    </vt:lpstr>
      <vt:lpstr>BTC City as Innovative City: ABC Accelerator   In March 2015 BTC Company co-created a new development story of Slovenia:  ABC Accelerator (helping young companies - startups, enterprises and business partners build the ecosystem of innovation)  </vt:lpstr>
      <vt:lpstr>PowerPointova predstavitev</vt:lpstr>
      <vt:lpstr>PowerPointova predstavitev</vt:lpstr>
      <vt:lpstr>ABC Accelerator Ecosystem: Bridge between Europe and USA, with Slovenia as a CORE</vt:lpstr>
      <vt:lpstr>PowerPointova predstavitev</vt:lpstr>
      <vt:lpstr>PowerPointova predstavitev</vt:lpstr>
      <vt:lpstr> </vt:lpstr>
      <vt:lpstr>BTC Living Lab From Accelerator to BTC Living Lab - testing area for Smart City solutions. </vt:lpstr>
      <vt:lpstr>PowerPointova predstavitev</vt:lpstr>
      <vt:lpstr>PowerPointova predstavitev</vt:lpstr>
      <vt:lpstr>PowerPointova predstavitev</vt:lpstr>
      <vt:lpstr>PowerPointova predstavitev</vt:lpstr>
      <vt:lpstr>Smart City Platforma</vt:lpstr>
      <vt:lpstr>About BTC Retail Living Lab pillar</vt:lpstr>
      <vt:lpstr>PowerPointova predstavitev</vt:lpstr>
      <vt:lpstr>PowerPointova predstavitev</vt:lpstr>
      <vt:lpstr>GO GLOBAL – promote City Success stories and Solutions to other Cities around the globe ...(partner cities,...)</vt:lpstr>
      <vt:lpstr>PowerPointova predstavitev</vt:lpstr>
      <vt:lpstr>PowerPointova predstavitev</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Diapozitiv 1</dc:title>
  <dc:creator>Andrej Janko</dc:creator>
  <cp:lastModifiedBy>Mark Kalin</cp:lastModifiedBy>
  <cp:revision>1449</cp:revision>
  <cp:lastPrinted>2017-03-30T13:41:43Z</cp:lastPrinted>
  <dcterms:created xsi:type="dcterms:W3CDTF">2011-09-19T06:51:38Z</dcterms:created>
  <dcterms:modified xsi:type="dcterms:W3CDTF">2018-06-13T09:42:37Z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pomba">
    <vt:lpwstr/>
  </property>
  <property fmtid="{D5CDD505-2E9C-101B-9397-08002B2CF9AE}" pid="3" name="PublishingExpirationDate">
    <vt:lpwstr/>
  </property>
  <property fmtid="{D5CDD505-2E9C-101B-9397-08002B2CF9AE}" pid="4" name="PublishingStartDate">
    <vt:lpwstr/>
  </property>
</Properties>
</file>